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6" r:id="rId4"/>
    <p:sldId id="274" r:id="rId5"/>
    <p:sldId id="275" r:id="rId6"/>
    <p:sldId id="273" r:id="rId7"/>
    <p:sldId id="256" r:id="rId8"/>
    <p:sldId id="262" r:id="rId9"/>
    <p:sldId id="263" r:id="rId10"/>
    <p:sldId id="264" r:id="rId11"/>
    <p:sldId id="272" r:id="rId12"/>
    <p:sldId id="261" r:id="rId13"/>
    <p:sldId id="260" r:id="rId14"/>
    <p:sldId id="257" r:id="rId15"/>
    <p:sldId id="259" r:id="rId16"/>
    <p:sldId id="270" r:id="rId17"/>
    <p:sldId id="266" r:id="rId18"/>
    <p:sldId id="26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2CDD-52E5-4F1A-86D2-45F409062A6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4894-E490-4770-A177-EDF02A6D1A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-amour.ru/" TargetMode="External"/><Relationship Id="rId2" Type="http://schemas.openxmlformats.org/officeDocument/2006/relationships/hyperlink" Target="http://www.moi-universite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Современный урок русского языка и литературы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 позиции формирования УУД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(из опыта работы)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Подготовила учитель русского языка и литературы Калюжная Н.Г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 похожа на ежа.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 душиста и свежа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 пахуча, как ментол.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Ель имеет  стройный ствол.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 звенит подобно скрипке.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Ель, ты даришь мне  улыбку!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4441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Проект по литературе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«Искусство эпитафии»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Над проектом работали учащиеся 11 класса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ОАУ С(К)О </a:t>
            </a:r>
            <a:r>
              <a:rPr lang="ru-RU" sz="1800" b="1" dirty="0" smtClean="0">
                <a:solidFill>
                  <a:srgbClr val="002060"/>
                </a:solidFill>
              </a:rPr>
              <a:t>школы-интерната </a:t>
            </a:r>
            <a:r>
              <a:rPr lang="en-US" sz="1800" b="1" dirty="0">
                <a:solidFill>
                  <a:srgbClr val="002060"/>
                </a:solidFill>
              </a:rPr>
              <a:t>III</a:t>
            </a:r>
            <a:r>
              <a:rPr lang="ru-RU" sz="1800" b="1" dirty="0">
                <a:solidFill>
                  <a:srgbClr val="002060"/>
                </a:solidFill>
              </a:rPr>
              <a:t>-</a:t>
            </a:r>
            <a:r>
              <a:rPr lang="en-US" sz="1800" b="1" dirty="0">
                <a:solidFill>
                  <a:srgbClr val="002060"/>
                </a:solidFill>
              </a:rPr>
              <a:t>IV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вида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Руководитель проекта: учитель Калюжная Н.Г.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Несколько часов счастья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Подарила тебе судьба.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Среди тьмы, равнодушия и ненастья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Светлым лучиком ты была.</a:t>
            </a:r>
          </a:p>
          <a:p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97" y="1600200"/>
            <a:ext cx="3486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А ты была как ветер молода,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Надеялась на пониманье без предела.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Да только подлость в милом ты не разглядела.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Погибла в омуте твоя хрустальная душа.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39019"/>
            <a:ext cx="3519486" cy="51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Следующим этапом творческой работы над проектом было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написание эпитафий герою романа И.А.Гончарова «Обломов»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786058"/>
            <a:ext cx="3757610" cy="334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Твою сердечность, мысли чистоту сгубил продавленный диван…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00306"/>
            <a:ext cx="4400581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углу продавленный диван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Стоял, как памятник безмолвью,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 пыльных книжек караван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Столпился дружно к изголовью.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халат, заношенный до дыр,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Ты, словно в кокон, заточился.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для тебя стал чуждым мир,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Он в снах и мыслях растворился.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3044" b="10663"/>
          <a:stretch>
            <a:fillRect/>
          </a:stretch>
        </p:blipFill>
        <p:spPr bwMode="auto">
          <a:xfrm>
            <a:off x="857223" y="1643050"/>
            <a:ext cx="3555003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Проект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Этимология слова «Крым»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Над проектом работала ученица 12 класса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ОАУ С(К)О </a:t>
            </a:r>
            <a:r>
              <a:rPr lang="ru-RU" sz="1800" b="1" dirty="0" smtClean="0">
                <a:solidFill>
                  <a:srgbClr val="002060"/>
                </a:solidFill>
              </a:rPr>
              <a:t>школы-интерната </a:t>
            </a:r>
            <a:r>
              <a:rPr lang="en-US" sz="1800" b="1" dirty="0">
                <a:solidFill>
                  <a:srgbClr val="002060"/>
                </a:solidFill>
              </a:rPr>
              <a:t>III</a:t>
            </a:r>
            <a:r>
              <a:rPr lang="ru-RU" sz="1800" b="1" dirty="0">
                <a:solidFill>
                  <a:srgbClr val="002060"/>
                </a:solidFill>
              </a:rPr>
              <a:t>-</a:t>
            </a:r>
            <a:r>
              <a:rPr lang="en-US" sz="1800" b="1" dirty="0">
                <a:solidFill>
                  <a:srgbClr val="002060"/>
                </a:solidFill>
              </a:rPr>
              <a:t>IV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вида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г.Липецка</a:t>
            </a:r>
          </a:p>
          <a:p>
            <a:r>
              <a:rPr lang="ru-RU" sz="1800" b="1" dirty="0" err="1" smtClean="0">
                <a:solidFill>
                  <a:srgbClr val="002060"/>
                </a:solidFill>
              </a:rPr>
              <a:t>Кулибаба</a:t>
            </a:r>
            <a:r>
              <a:rPr lang="ru-RU" sz="1800" b="1" dirty="0" smtClean="0">
                <a:solidFill>
                  <a:srgbClr val="002060"/>
                </a:solidFill>
              </a:rPr>
              <a:t> Александра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Руководитель проекта: учитель Калюжная Н.Г.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Города Крыма и значения их названий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1043608" y="1700808"/>
            <a:ext cx="764319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  </a:t>
            </a:r>
            <a:r>
              <a:rPr lang="ru-RU" sz="2400" b="1" dirty="0" smtClean="0">
                <a:solidFill>
                  <a:srgbClr val="FF0000"/>
                </a:solidFill>
              </a:rPr>
              <a:t> Симферополь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(столица Крыма) . – от древнегреческого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ἡ Συμφερούπολις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̅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сӱмферу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́полис/: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</a:rPr>
              <a:t>Город общего блага»</a:t>
            </a:r>
            <a:r>
              <a:rPr lang="ru-RU" sz="2400" b="1" dirty="0" smtClean="0">
                <a:solidFill>
                  <a:srgbClr val="FF0000"/>
                </a:solidFill>
              </a:rPr>
              <a:t>, «Город пользы», «Город — собиратель».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Севасто́поль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hlinkClick r:id="rId3" tooltip="Греческий язык"/>
              </a:rPr>
              <a:t>греческое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название, до XIII века — Херсонес, византийское — Херсон, старорусское —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Корсунь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 переводе с греческого – </a:t>
            </a:r>
            <a:r>
              <a:rPr lang="ru-RU" sz="2400" b="1" dirty="0" smtClean="0">
                <a:solidFill>
                  <a:srgbClr val="FF0000"/>
                </a:solidFill>
              </a:rPr>
              <a:t>полуостров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Феодосия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 греческое название, в переводе </a:t>
            </a:r>
            <a:r>
              <a:rPr lang="ru-RU" sz="2400" b="1" dirty="0" smtClean="0">
                <a:solidFill>
                  <a:srgbClr val="FF0000"/>
                </a:solidFill>
              </a:rPr>
              <a:t>– данная богом.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Ялта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- от греч.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γιαλος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ялос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 — </a:t>
            </a:r>
            <a:r>
              <a:rPr lang="ru-RU" sz="2400" b="1" dirty="0" smtClean="0">
                <a:solidFill>
                  <a:srgbClr val="FF0000"/>
                </a:solidFill>
              </a:rPr>
              <a:t>"берег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". А на крымско-татарском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ялыда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означает </a:t>
            </a:r>
            <a:r>
              <a:rPr lang="ru-RU" sz="2400" b="1" dirty="0" smtClean="0">
                <a:solidFill>
                  <a:srgbClr val="FF0000"/>
                </a:solidFill>
              </a:rPr>
              <a:t>"на берегу".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HamsterArc{0aad6c6a-b44e-4751-b7c6-51fa9b70612e}\MUdKgQ8r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Как правильно называть жителей </a:t>
            </a:r>
            <a:r>
              <a:rPr lang="en-US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Крыма?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крымчанин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крымчанка</a:t>
            </a:r>
            <a:r>
              <a:rPr lang="ru-RU" sz="31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крымчане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симферо́полец, симферопольча́н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vi-V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симферо́польцы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севастополец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севастопольчанка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севастопольцы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феодосиец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феодосийка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феодосийцы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ялтинец,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ялтинка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ялтинцы.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vi-VN" sz="3100" dirty="0" smtClean="0"/>
              <a:t>  </a:t>
            </a: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1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одзаголовок 5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2625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  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Международный Институт Развития «</a:t>
            </a:r>
            <a:r>
              <a:rPr lang="ru-RU" b="1" dirty="0" err="1">
                <a:solidFill>
                  <a:srgbClr val="C00000"/>
                </a:solidFill>
                <a:latin typeface="Georgia" pitchFamily="18" charset="0"/>
              </a:rPr>
              <a:t>ЭкоПро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Образовательный портал Мой университет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http</a:t>
            </a:r>
            <a:r>
              <a:rPr lang="ru-RU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://</a:t>
            </a:r>
            <a:r>
              <a:rPr lang="en-US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www</a:t>
            </a:r>
            <a:r>
              <a:rPr lang="ru-RU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.</a:t>
            </a:r>
            <a:r>
              <a:rPr lang="en-US" u="sng" dirty="0" err="1">
                <a:solidFill>
                  <a:srgbClr val="C00000"/>
                </a:solidFill>
                <a:latin typeface="Georgia" pitchFamily="18" charset="0"/>
                <a:hlinkClick r:id="rId2"/>
              </a:rPr>
              <a:t>moi</a:t>
            </a:r>
            <a:r>
              <a:rPr lang="ru-RU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-</a:t>
            </a:r>
            <a:r>
              <a:rPr lang="en-US" u="sng" dirty="0" err="1">
                <a:solidFill>
                  <a:srgbClr val="C00000"/>
                </a:solidFill>
                <a:latin typeface="Georgia" pitchFamily="18" charset="0"/>
                <a:hlinkClick r:id="rId2"/>
              </a:rPr>
              <a:t>universitet</a:t>
            </a:r>
            <a:r>
              <a:rPr lang="ru-RU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.</a:t>
            </a:r>
            <a:r>
              <a:rPr lang="en-US" u="sng" dirty="0" err="1">
                <a:solidFill>
                  <a:srgbClr val="C00000"/>
                </a:solidFill>
                <a:latin typeface="Georgia" pitchFamily="18" charset="0"/>
                <a:hlinkClick r:id="rId2"/>
              </a:rPr>
              <a:t>ru</a:t>
            </a:r>
            <a:r>
              <a:rPr lang="ru-RU" u="sng" dirty="0">
                <a:solidFill>
                  <a:srgbClr val="C00000"/>
                </a:solidFill>
                <a:latin typeface="Georgia" pitchFamily="18" charset="0"/>
                <a:hlinkClick r:id="rId2"/>
              </a:rPr>
              <a:t>/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i="1" dirty="0">
                <a:solidFill>
                  <a:srgbClr val="C00000"/>
                </a:solidFill>
                <a:latin typeface="Georgia" pitchFamily="18" charset="0"/>
              </a:rPr>
              <a:t> 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Факультет технологий интерактивного обучения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i="1" u="sng" dirty="0">
                <a:solidFill>
                  <a:srgbClr val="C00000"/>
                </a:solidFill>
                <a:latin typeface="Georgia" pitchFamily="18" charset="0"/>
                <a:hlinkClick r:id="rId3"/>
              </a:rPr>
              <a:t>http://www.moi-amour.ru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где  можно подписаться на бесплатный  курс "Технология интерактивного обучения".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В чем нам помогут приемы  работы с текстом?</a:t>
            </a:r>
            <a:br>
              <a:rPr lang="ru-RU" sz="2800" b="1" dirty="0">
                <a:solidFill>
                  <a:srgbClr val="C00000"/>
                </a:solidFill>
                <a:latin typeface="Georgia" pitchFamily="18" charset="0"/>
              </a:rPr>
            </a:b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выделять причинно-следственные связи;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рассматривать новые идеи и знания в контексте уже имеющихся;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отвергать ненужную или неверную информацию;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понимать, как различные части информации связаны между собой;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выделять ошибки в рассуждениях;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делать вывод о том, чьи конкретно ценностные ориентации, интересы, идейные установки отражают текст или говорящий человек;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избегать категоричности в утверждениях;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быть честным в своих рассуждениях;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определять ложные стереотипы, ведущие к неправильным выводам;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выявлять предвзятые отношение, мнение и суждение;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уметь отличать факт, который всегда можно проверить, от предположения и личного мнения;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подвергать сомнению логическую непоследовательность устной или письменной речи;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отделять главное от несущественного в тексте или в речи и уметь акцентировать внимание на первом.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Как спроектировать урок  формирования УУД можно узнать на портале 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Образовательная система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«Школа 2100»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8000" smtClean="0">
                <a:solidFill>
                  <a:srgbClr val="C00000"/>
                </a:solidFill>
                <a:latin typeface="Georgia" pitchFamily="18" charset="0"/>
              </a:rPr>
              <a:t>Спасибо </a:t>
            </a:r>
            <a:br>
              <a:rPr lang="ru-RU" sz="800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8000" smtClean="0">
                <a:solidFill>
                  <a:srgbClr val="C00000"/>
                </a:solidFill>
                <a:latin typeface="Georgia" pitchFamily="18" charset="0"/>
              </a:rPr>
              <a:t>за </a:t>
            </a:r>
            <a:r>
              <a:rPr lang="ru-RU" sz="8000" dirty="0" smtClean="0">
                <a:solidFill>
                  <a:srgbClr val="C00000"/>
                </a:solidFill>
                <a:latin typeface="Georgia" pitchFamily="18" charset="0"/>
              </a:rPr>
              <a:t>внимание!</a:t>
            </a:r>
            <a:endParaRPr lang="ru-RU" sz="8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CDO\Desktop\анимации\алфавит\чернильниц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701210" cy="346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риемы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работы с текстом по технологии «Развитие критического мышления через чтение и письмо»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Кластер</a:t>
            </a:r>
          </a:p>
          <a:p>
            <a:pPr lvl="0"/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Синквейн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РАФТ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Работа с новым словом (термином)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Пирамидная история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«Рыбья кость»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Толстые и тонкие вопросы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Ромашка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Блума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Стихи по названию на основе ассоциаций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Синквейн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– это стихотворение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состоящее из пяти строк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Правила написания </a:t>
            </a:r>
            <a:r>
              <a:rPr lang="ru-RU" b="1" dirty="0" err="1">
                <a:solidFill>
                  <a:srgbClr val="C00000"/>
                </a:solidFill>
              </a:rPr>
              <a:t>синквейна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ru-RU" dirty="0"/>
              <a:t>В первой строчке тема называется одним словом (обычно существительным). </a:t>
            </a:r>
          </a:p>
          <a:p>
            <a:pPr lvl="0"/>
            <a:r>
              <a:rPr lang="ru-RU" dirty="0"/>
              <a:t>Вторая строчка – это описание темы в двух словах (двумя прилагательными ). </a:t>
            </a:r>
          </a:p>
          <a:p>
            <a:pPr lvl="0"/>
            <a:r>
              <a:rPr lang="ru-RU" dirty="0"/>
              <a:t>Третья строчка – это описание действия в рамках этой темы тремя словами (глаголы). </a:t>
            </a:r>
          </a:p>
          <a:p>
            <a:pPr lvl="0"/>
            <a:r>
              <a:rPr lang="ru-RU" dirty="0"/>
              <a:t>Четвёртая строка – это фраза из четырёх слов, показывающая отношение к теме (чувства одной фразой). </a:t>
            </a:r>
          </a:p>
          <a:p>
            <a:pPr lvl="0"/>
            <a:r>
              <a:rPr lang="ru-RU" dirty="0"/>
              <a:t>Последняя строка – это синоним из одного слова, который повторяет суть темы.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Россия.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Многоликая, огромная.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Живи, расти, процветай.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Я люблю тебя всегда.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Родина.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рием написания стихотворения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по названию на основе ассоциаций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нерифмованное стихотворение из 6-ти строк. В начало каждой строки выносится название произведения: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 Строка – ассоциация по цвету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 Строка – ассоциация по вкусу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 Строка – ассоциация по запаху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 Строка – ассоциация по внешности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5 Строка – ассоциация по звуку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6 Строка – ассоциация по переживанию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690864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/>
              <a:t>Осень</a:t>
            </a: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Осень 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сверкает  волшебными искрами.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Осень дарует запах  душистый.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Осень сладка, сочна и мягка.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Осень ступает,  как ветер легка,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Осень  звучит  журавлями летящими.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Осень -  пора  золотая, прекрасна.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" name="Содержимое 1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0324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серебристый, васильковый.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словно лимонад медовый.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 сладок, как пчелиный мёд.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пахнет  свежестью и пылью,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  тянется  полупрозрачной  нитью.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слышится  мелодией красивой.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Дождь кажется  мне сказкою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                                            счастливой.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464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8660" r="20126"/>
          <a:stretch>
            <a:fillRect/>
          </a:stretch>
        </p:blipFill>
        <p:spPr bwMode="auto">
          <a:xfrm>
            <a:off x="4355976" y="548680"/>
            <a:ext cx="45365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868070"/>
            <a:ext cx="673934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17365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 как  капелька зари.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 -  божественный нектар.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 приятна  и вкусна.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 похожа на обман, была и… нет её.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 звучит  как   песня лета.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Роса,  ты даришь  мне  приветы.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552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Современный урок русского языка и литературы с позиции формирования УУД (из опыта работы) </vt:lpstr>
      <vt:lpstr>В чем нам помогут приемы  работы с текстом? </vt:lpstr>
      <vt:lpstr>Приемы работы с текстом по технологии «Развитие критического мышления через чтение и письмо»</vt:lpstr>
      <vt:lpstr>Синквейн – это стихотворение,  состоящее из пяти строк</vt:lpstr>
      <vt:lpstr>Слайд 5</vt:lpstr>
      <vt:lpstr>Прием написания стихотворения  по названию на основе ассоциаций.</vt:lpstr>
      <vt:lpstr>Слайд 7</vt:lpstr>
      <vt:lpstr>Слайд 8</vt:lpstr>
      <vt:lpstr>Слайд 9</vt:lpstr>
      <vt:lpstr>Слайд 10</vt:lpstr>
      <vt:lpstr>Проект по литературе «Искусство эпитафии»</vt:lpstr>
      <vt:lpstr>Слайд 12</vt:lpstr>
      <vt:lpstr>Слайд 13</vt:lpstr>
      <vt:lpstr>Следующим этапом творческой работы над проектом было  написание эпитафий герою романа И.А.Гончарова «Обломов»</vt:lpstr>
      <vt:lpstr>Слайд 15</vt:lpstr>
      <vt:lpstr>Проект  Этимология слова «Крым»</vt:lpstr>
      <vt:lpstr> Города Крыма и значения их названий</vt:lpstr>
      <vt:lpstr>          Как правильно называть жителей  Крыма?   *крымчанин,  крымчанка,  крымчане;  * симферо́полец, симферопольча́нка, симферо́польцы; * севастополец, севастопольчанка, севастопольцы; *феодосиец, феодосийка, феодосийцы; *ялтинец, ялтинка, ялтинцы.     </vt:lpstr>
      <vt:lpstr>Слайд 19</vt:lpstr>
      <vt:lpstr>Слайд 20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CDO</dc:creator>
  <cp:lastModifiedBy>CDO</cp:lastModifiedBy>
  <cp:revision>8</cp:revision>
  <dcterms:created xsi:type="dcterms:W3CDTF">2014-11-06T20:59:41Z</dcterms:created>
  <dcterms:modified xsi:type="dcterms:W3CDTF">2014-11-06T22:14:22Z</dcterms:modified>
</cp:coreProperties>
</file>