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7" r:id="rId2"/>
    <p:sldId id="258" r:id="rId3"/>
    <p:sldId id="259" r:id="rId4"/>
    <p:sldId id="260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829A7"/>
    <a:srgbClr val="FFFF99"/>
    <a:srgbClr val="000099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349" autoAdjust="0"/>
  </p:normalViewPr>
  <p:slideViewPr>
    <p:cSldViewPr>
      <p:cViewPr varScale="1">
        <p:scale>
          <a:sx n="98" d="100"/>
          <a:sy n="98" d="100"/>
        </p:scale>
        <p:origin x="-270" y="-10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000099">
            <a:alpha val="0"/>
          </a:srgb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11E3BE7-2471-4EEF-BFC4-5C72A263A643}" type="datetimeFigureOut">
              <a:rPr lang="ru-RU" smtClean="0"/>
              <a:pPr/>
              <a:t>11.10.2018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6A3819F-D2BA-4977-AC8B-EEFE22511852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8" Type="http://schemas.openxmlformats.org/officeDocument/2006/relationships/hyperlink" Target="https://energybase.ru/power-plant/chp-gubt-dp-6" TargetMode="External"/><Relationship Id="rId3" Type="http://schemas.openxmlformats.org/officeDocument/2006/relationships/hyperlink" Target="https://energybase.ru/power-plant/nlmk-chp" TargetMode="External"/><Relationship Id="rId7" Type="http://schemas.openxmlformats.org/officeDocument/2006/relationships/hyperlink" Target="https://energybase.ru/power-plant/chp-gubt-dp-7" TargetMode="External"/><Relationship Id="rId12" Type="http://schemas.openxmlformats.org/officeDocument/2006/relationships/hyperlink" Target="https://energybase.ru/power-plant/Kommunteploenergo" TargetMode="External"/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2.xml"/><Relationship Id="rId6" Type="http://schemas.openxmlformats.org/officeDocument/2006/relationships/hyperlink" Target="https://energybase.ru/power-plant/nlmk-power-station-ver" TargetMode="External"/><Relationship Id="rId11" Type="http://schemas.openxmlformats.org/officeDocument/2006/relationships/hyperlink" Target="https://energybase.ru/power-plant/Lipetsk_TC_Lipetsk_GK" TargetMode="External"/><Relationship Id="rId5" Type="http://schemas.openxmlformats.org/officeDocument/2006/relationships/hyperlink" Target="https://energybase.ru/power-plant/Eletskaya_CHP" TargetMode="External"/><Relationship Id="rId10" Type="http://schemas.openxmlformats.org/officeDocument/2006/relationships/hyperlink" Target="https://energybase.ru/power-plant/Eletskiye_TC" TargetMode="External"/><Relationship Id="rId4" Type="http://schemas.openxmlformats.org/officeDocument/2006/relationships/hyperlink" Target="https://energybase.ru/power-plant/nlmk-utilization-chp" TargetMode="External"/><Relationship Id="rId9" Type="http://schemas.openxmlformats.org/officeDocument/2006/relationships/hyperlink" Target="https://energybase.ru/power-plant/Dankovskaya_CHP" TargetMode="Externa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gi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eg"/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e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gif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8.gif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3829A7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Содержимое 4" descr="banner-kvadrat_1.pn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500034" y="357166"/>
            <a:ext cx="5000659" cy="5002752"/>
          </a:xfr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  <p:pic>
        <p:nvPicPr>
          <p:cNvPr id="6" name="Рисунок 5" descr="big-118031-1-1024x400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2643174" y="3714752"/>
            <a:ext cx="6217963" cy="242889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142852"/>
            <a:ext cx="8715436" cy="1143000"/>
          </a:xfrm>
        </p:spPr>
        <p:txBody>
          <a:bodyPr>
            <a:normAutofit/>
          </a:bodyPr>
          <a:lstStyle/>
          <a:p>
            <a:r>
              <a:rPr lang="ru-RU" sz="2800" dirty="0" smtClean="0"/>
              <a:t>Схема магистральных газопроводов в Липецкой области</a:t>
            </a:r>
            <a:endParaRPr lang="ru-RU" sz="2800" dirty="0"/>
          </a:p>
        </p:txBody>
      </p:sp>
      <p:pic>
        <p:nvPicPr>
          <p:cNvPr id="4" name="Содержимое 3" descr="map_lipetsk_rus.jpg"/>
          <p:cNvPicPr>
            <a:picLocks noGrp="1" noChangeAspect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>
          <a:xfrm>
            <a:off x="1643042" y="1076973"/>
            <a:ext cx="5929354" cy="5704188"/>
          </a:xfrm>
          <a:ln>
            <a:solidFill>
              <a:srgbClr val="3829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86314" y="428604"/>
            <a:ext cx="4214842" cy="2214578"/>
          </a:xfrm>
        </p:spPr>
        <p:txBody>
          <a:bodyPr>
            <a:normAutofit fontScale="90000"/>
          </a:bodyPr>
          <a:lstStyle/>
          <a:p>
            <a:r>
              <a:rPr lang="ru-RU" sz="2400" dirty="0" smtClean="0"/>
              <a:t>Снабжение </a:t>
            </a:r>
            <a:r>
              <a:rPr lang="ru-RU" sz="2400" dirty="0" smtClean="0">
                <a:solidFill>
                  <a:srgbClr val="C00000"/>
                </a:solidFill>
              </a:rPr>
              <a:t>нефтью</a:t>
            </a:r>
            <a:r>
              <a:rPr lang="ru-RU" sz="2400" dirty="0" smtClean="0"/>
              <a:t> предприятий </a:t>
            </a:r>
            <a:r>
              <a:rPr lang="ru-RU" sz="2400" dirty="0" smtClean="0">
                <a:solidFill>
                  <a:srgbClr val="C00000"/>
                </a:solidFill>
              </a:rPr>
              <a:t>Липецкой области </a:t>
            </a:r>
            <a:r>
              <a:rPr lang="ru-RU" sz="2400" dirty="0" smtClean="0"/>
              <a:t>идет от </a:t>
            </a:r>
            <a:r>
              <a:rPr lang="ru-RU" sz="2400" dirty="0" smtClean="0">
                <a:solidFill>
                  <a:srgbClr val="C00000"/>
                </a:solidFill>
              </a:rPr>
              <a:t>нефтепровода «Дружба»</a:t>
            </a:r>
            <a:r>
              <a:rPr lang="ru-RU" sz="2400" dirty="0" smtClean="0"/>
              <a:t>,</a:t>
            </a:r>
            <a:r>
              <a:rPr lang="ru-RU" sz="2400" dirty="0" smtClean="0">
                <a:solidFill>
                  <a:srgbClr val="C00000"/>
                </a:solidFill>
              </a:rPr>
              <a:t> </a:t>
            </a:r>
            <a:r>
              <a:rPr lang="ru-RU" sz="2400" dirty="0" smtClean="0"/>
              <a:t>а распределение нефтепродуктов осуществляется через сеть нефтебаз.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Druzhba.pn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643182"/>
            <a:ext cx="8829570" cy="3786214"/>
          </a:xfrm>
        </p:spPr>
      </p:pic>
      <p:pic>
        <p:nvPicPr>
          <p:cNvPr id="5" name="Рисунок 4" descr="196768978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428604"/>
            <a:ext cx="4572000" cy="2578100"/>
          </a:xfrm>
          <a:prstGeom prst="rect">
            <a:avLst/>
          </a:prstGeom>
          <a:ln>
            <a:solidFill>
              <a:srgbClr val="3829A7"/>
            </a:solidFill>
          </a:ln>
          <a:scene3d>
            <a:camera prst="orthographicFront"/>
            <a:lightRig rig="threePt" dir="t"/>
          </a:scene3d>
          <a:sp3d>
            <a:bevelT w="165100" prst="coolSlant"/>
          </a:sp3d>
        </p:spPr>
      </p:pic>
      <p:cxnSp>
        <p:nvCxnSpPr>
          <p:cNvPr id="7" name="Прямая со стрелкой 6"/>
          <p:cNvCxnSpPr/>
          <p:nvPr/>
        </p:nvCxnSpPr>
        <p:spPr>
          <a:xfrm rot="16200000" flipV="1">
            <a:off x="3107521" y="3107529"/>
            <a:ext cx="2143140" cy="1643074"/>
          </a:xfrm>
          <a:prstGeom prst="straightConnector1">
            <a:avLst/>
          </a:prstGeom>
          <a:ln w="28575">
            <a:solidFill>
              <a:srgbClr val="3829A7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4714876" y="4786322"/>
            <a:ext cx="1444242" cy="338554"/>
          </a:xfrm>
          <a:prstGeom prst="rect">
            <a:avLst/>
          </a:prstGeom>
          <a:solidFill>
            <a:schemeClr val="bg1">
              <a:lumMod val="85000"/>
            </a:schemeClr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dirty="0" smtClean="0">
                <a:solidFill>
                  <a:srgbClr val="3829A7"/>
                </a:solidFill>
              </a:rPr>
              <a:t>Липецкая обл.</a:t>
            </a:r>
            <a:endParaRPr lang="ru-RU" sz="1600" dirty="0">
              <a:solidFill>
                <a:srgbClr val="3829A7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mapa-18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5036" y="142852"/>
            <a:ext cx="8998418" cy="6572296"/>
          </a:xfrm>
          <a:ln w="0">
            <a:solidFill>
              <a:schemeClr val="tx1"/>
            </a:solidFill>
          </a:ln>
        </p:spPr>
      </p:pic>
      <p:cxnSp>
        <p:nvCxnSpPr>
          <p:cNvPr id="7" name="Прямая соединительная линия 6"/>
          <p:cNvCxnSpPr/>
          <p:nvPr/>
        </p:nvCxnSpPr>
        <p:spPr>
          <a:xfrm>
            <a:off x="4071934" y="2714620"/>
            <a:ext cx="9144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6" name="TextBox 5"/>
          <p:cNvSpPr txBox="1"/>
          <p:nvPr/>
        </p:nvSpPr>
        <p:spPr>
          <a:xfrm>
            <a:off x="3214678" y="3000372"/>
            <a:ext cx="1285884" cy="58477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600" b="1" dirty="0" smtClean="0"/>
              <a:t>Западно-Сибирская</a:t>
            </a:r>
            <a:endParaRPr lang="ru-RU" sz="1600" b="1" dirty="0"/>
          </a:p>
        </p:txBody>
      </p:sp>
      <p:sp>
        <p:nvSpPr>
          <p:cNvPr id="8" name="TextBox 7"/>
          <p:cNvSpPr txBox="1"/>
          <p:nvPr/>
        </p:nvSpPr>
        <p:spPr>
          <a:xfrm rot="3062770">
            <a:off x="47763" y="3716412"/>
            <a:ext cx="1644523" cy="356955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noAutofit/>
          </a:bodyPr>
          <a:lstStyle/>
          <a:p>
            <a:r>
              <a:rPr lang="ru-RU" sz="1600" b="1" dirty="0" smtClean="0"/>
              <a:t>Ставропольская</a:t>
            </a:r>
            <a:endParaRPr lang="ru-RU" sz="1600" b="1" dirty="0"/>
          </a:p>
        </p:txBody>
      </p:sp>
      <p:sp>
        <p:nvSpPr>
          <p:cNvPr id="9" name="TextBox 8"/>
          <p:cNvSpPr txBox="1"/>
          <p:nvPr/>
        </p:nvSpPr>
        <p:spPr>
          <a:xfrm rot="1205181">
            <a:off x="3438502" y="4252206"/>
            <a:ext cx="1139479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Кузнецкий</a:t>
            </a:r>
            <a:endParaRPr lang="ru-RU" sz="1600" b="1" dirty="0"/>
          </a:p>
        </p:txBody>
      </p:sp>
      <p:sp>
        <p:nvSpPr>
          <p:cNvPr id="10" name="TextBox 9"/>
          <p:cNvSpPr txBox="1"/>
          <p:nvPr/>
        </p:nvSpPr>
        <p:spPr>
          <a:xfrm rot="1986085">
            <a:off x="2999127" y="2216574"/>
            <a:ext cx="1154483" cy="338554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600" b="1" dirty="0" smtClean="0"/>
              <a:t>Печорский</a:t>
            </a:r>
            <a:endParaRPr lang="ru-RU" sz="16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57158" y="142852"/>
            <a:ext cx="8229600" cy="1143000"/>
          </a:xfrm>
        </p:spPr>
        <p:txBody>
          <a:bodyPr>
            <a:normAutofit/>
          </a:bodyPr>
          <a:lstStyle/>
          <a:p>
            <a:r>
              <a:rPr lang="ru-RU" sz="2800" b="1" dirty="0" smtClean="0"/>
              <a:t>Энергетика </a:t>
            </a:r>
            <a:r>
              <a:rPr lang="ru-RU" sz="2800" b="1" dirty="0" smtClean="0">
                <a:solidFill>
                  <a:srgbClr val="C00000"/>
                </a:solidFill>
              </a:rPr>
              <a:t>Липецкой области </a:t>
            </a:r>
            <a:br>
              <a:rPr lang="ru-RU" sz="2800" b="1" dirty="0" smtClean="0">
                <a:solidFill>
                  <a:srgbClr val="C00000"/>
                </a:solidFill>
              </a:rPr>
            </a:br>
            <a:r>
              <a:rPr lang="ru-RU" sz="2800" b="1" dirty="0" smtClean="0">
                <a:solidFill>
                  <a:srgbClr val="C00000"/>
                </a:solidFill>
              </a:rPr>
              <a:t>Электростанции </a:t>
            </a:r>
            <a:endParaRPr lang="ru-RU" sz="2800" b="1" dirty="0">
              <a:solidFill>
                <a:srgbClr val="C00000"/>
              </a:solidFill>
            </a:endParaRPr>
          </a:p>
        </p:txBody>
      </p:sp>
      <p:pic>
        <p:nvPicPr>
          <p:cNvPr id="4" name="Рисунок 3" descr="ba4726bd329a71e9d4542abac4f27da6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913957" y="2500306"/>
            <a:ext cx="5075524" cy="4214842"/>
          </a:xfrm>
          <a:prstGeom prst="rect">
            <a:avLst/>
          </a:prstGeom>
          <a:effectLst>
            <a:softEdge rad="31750"/>
          </a:effectLst>
        </p:spPr>
      </p:pic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142844" y="1071546"/>
            <a:ext cx="6500858" cy="5214974"/>
          </a:xfrm>
          <a:solidFill>
            <a:schemeClr val="bg1">
              <a:alpha val="67000"/>
            </a:schemeClr>
          </a:solidFill>
          <a:effectLst>
            <a:softEdge rad="63500"/>
          </a:effectLst>
        </p:spPr>
        <p:txBody>
          <a:bodyPr>
            <a:normAutofit fontScale="55000" lnSpcReduction="20000"/>
          </a:bodyPr>
          <a:lstStyle/>
          <a:p>
            <a:pPr lvl="0">
              <a:lnSpc>
                <a:spcPct val="170000"/>
              </a:lnSpc>
            </a:pPr>
            <a:r>
              <a:rPr lang="ru-RU" u="sng" dirty="0" smtClean="0">
                <a:solidFill>
                  <a:srgbClr val="C00000"/>
                </a:solidFill>
              </a:rPr>
              <a:t>Липецкая ТЭЦ-2 </a:t>
            </a:r>
            <a:r>
              <a:rPr lang="ru-RU" dirty="0" smtClean="0"/>
              <a:t>в </a:t>
            </a:r>
            <a:r>
              <a:rPr lang="ru-RU" dirty="0" smtClean="0"/>
              <a:t>эксплуатации 515.00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3"/>
              </a:rPr>
              <a:t>ТЭЦ НЛМК</a:t>
            </a:r>
            <a:r>
              <a:rPr lang="ru-RU" dirty="0" smtClean="0"/>
              <a:t> в эксплуатации 282.00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4"/>
              </a:rPr>
              <a:t>УТЭЦ НЛМК</a:t>
            </a:r>
            <a:r>
              <a:rPr lang="ru-RU" dirty="0" smtClean="0"/>
              <a:t> в эксплуатации 150.00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5"/>
              </a:rPr>
              <a:t>Елецкая ТЭЦ</a:t>
            </a:r>
            <a:r>
              <a:rPr lang="ru-RU" dirty="0" smtClean="0"/>
              <a:t> в эксплуатации 67.00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6"/>
              </a:rPr>
              <a:t>НЛМК электростанция на ВЭР</a:t>
            </a:r>
            <a:r>
              <a:rPr lang="ru-RU" dirty="0" smtClean="0"/>
              <a:t> строится 65.00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7"/>
              </a:rPr>
              <a:t>ТЭС ГУБТ ДП-7 ОАО "НЛМК"</a:t>
            </a:r>
            <a:r>
              <a:rPr lang="ru-RU" dirty="0" smtClean="0"/>
              <a:t> строится 20.00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8"/>
              </a:rPr>
              <a:t>ТЭС ГУБТ ДП-6 ОАО "НЛМК"</a:t>
            </a:r>
            <a:r>
              <a:rPr lang="ru-RU" dirty="0" smtClean="0"/>
              <a:t> строится 20.00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err="1" smtClean="0">
                <a:hlinkClick r:id="rId9"/>
              </a:rPr>
              <a:t>Данковская</a:t>
            </a:r>
            <a:r>
              <a:rPr lang="ru-RU" u="sng" dirty="0" smtClean="0">
                <a:hlinkClick r:id="rId9"/>
              </a:rPr>
              <a:t> ТЭЦ</a:t>
            </a:r>
            <a:r>
              <a:rPr lang="ru-RU" dirty="0" smtClean="0"/>
              <a:t> в эксплуатации 10.00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10"/>
              </a:rPr>
              <a:t>Елецкие ТС</a:t>
            </a:r>
            <a:r>
              <a:rPr lang="ru-RU" dirty="0" smtClean="0"/>
              <a:t> в эксплуатации 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smtClean="0">
                <a:hlinkClick r:id="rId11"/>
              </a:rPr>
              <a:t>Липецкие ТС [Липецкая ГК]</a:t>
            </a:r>
            <a:r>
              <a:rPr lang="ru-RU" dirty="0" smtClean="0"/>
              <a:t> в эксплуатации 0.00 МВт </a:t>
            </a:r>
          </a:p>
          <a:p>
            <a:pPr lvl="0">
              <a:lnSpc>
                <a:spcPct val="170000"/>
              </a:lnSpc>
            </a:pPr>
            <a:r>
              <a:rPr lang="ru-RU" u="sng" dirty="0" err="1" smtClean="0">
                <a:hlinkClick r:id="rId12"/>
              </a:rPr>
              <a:t>Коммунтеплоэнерго</a:t>
            </a:r>
            <a:r>
              <a:rPr lang="ru-RU" u="sng" dirty="0" smtClean="0">
                <a:hlinkClick r:id="rId12"/>
              </a:rPr>
              <a:t> [г. Липецк]</a:t>
            </a:r>
            <a:r>
              <a:rPr lang="ru-RU" dirty="0" smtClean="0"/>
              <a:t> в эксплуатации 0.00 МВт </a:t>
            </a:r>
          </a:p>
          <a:p>
            <a:endParaRPr lang="ru-RU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357166"/>
            <a:ext cx="8229600" cy="1571636"/>
          </a:xfrm>
        </p:spPr>
        <p:txBody>
          <a:bodyPr>
            <a:normAutofit/>
          </a:bodyPr>
          <a:lstStyle/>
          <a:p>
            <a:r>
              <a:rPr lang="ru-RU" sz="2700" dirty="0" smtClean="0"/>
              <a:t>Обратите </a:t>
            </a:r>
            <a:r>
              <a:rPr lang="ru-RU" sz="2700" dirty="0" smtClean="0">
                <a:solidFill>
                  <a:srgbClr val="C00000"/>
                </a:solidFill>
              </a:rPr>
              <a:t>внимание </a:t>
            </a:r>
            <a:r>
              <a:rPr lang="ru-RU" sz="2700" dirty="0" smtClean="0"/>
              <a:t>на то, что основу </a:t>
            </a:r>
            <a:r>
              <a:rPr lang="ru-RU" sz="2700" dirty="0" smtClean="0"/>
              <a:t>энергетики </a:t>
            </a:r>
            <a:r>
              <a:rPr lang="ru-RU" sz="2700" dirty="0" smtClean="0">
                <a:solidFill>
                  <a:srgbClr val="C00000"/>
                </a:solidFill>
              </a:rPr>
              <a:t>Липецкой области </a:t>
            </a:r>
            <a:r>
              <a:rPr lang="ru-RU" sz="2700" dirty="0" smtClean="0"/>
              <a:t>составляют </a:t>
            </a:r>
            <a:r>
              <a:rPr lang="ru-RU" sz="2700" dirty="0" smtClean="0">
                <a:solidFill>
                  <a:srgbClr val="C00000"/>
                </a:solidFill>
              </a:rPr>
              <a:t>ТЭЦ</a:t>
            </a:r>
            <a:r>
              <a:rPr lang="ru-RU" sz="2700" dirty="0" smtClean="0"/>
              <a:t>, которые работают преимущественно на </a:t>
            </a:r>
            <a:r>
              <a:rPr lang="ru-RU" sz="2700" dirty="0" smtClean="0">
                <a:solidFill>
                  <a:srgbClr val="C00000"/>
                </a:solidFill>
              </a:rPr>
              <a:t>природном газе</a:t>
            </a:r>
            <a:r>
              <a:rPr lang="ru-RU" sz="2700" dirty="0" smtClean="0"/>
              <a:t>, </a:t>
            </a:r>
            <a:r>
              <a:rPr lang="ru-RU" sz="2700" dirty="0" smtClean="0">
                <a:solidFill>
                  <a:srgbClr val="C00000"/>
                </a:solidFill>
              </a:rPr>
              <a:t>мазуте</a:t>
            </a:r>
            <a:r>
              <a:rPr lang="ru-RU" sz="2700" dirty="0" smtClean="0"/>
              <a:t> и </a:t>
            </a:r>
            <a:r>
              <a:rPr lang="ru-RU" sz="2700" dirty="0" smtClean="0">
                <a:solidFill>
                  <a:srgbClr val="C00000"/>
                </a:solidFill>
              </a:rPr>
              <a:t>угле</a:t>
            </a:r>
            <a:r>
              <a:rPr lang="ru-RU" sz="2700" dirty="0" smtClean="0"/>
              <a:t>. 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" name="Содержимое 3" descr="6792_009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85900" y="1862931"/>
            <a:ext cx="6172200" cy="4000500"/>
          </a:xfrm>
        </p:spPr>
      </p:pic>
      <p:sp>
        <p:nvSpPr>
          <p:cNvPr id="5" name="TextBox 4"/>
          <p:cNvSpPr txBox="1"/>
          <p:nvPr/>
        </p:nvSpPr>
        <p:spPr>
          <a:xfrm>
            <a:off x="1214414" y="5857892"/>
            <a:ext cx="1500198" cy="73866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ru-RU" sz="1400" b="1" dirty="0" smtClean="0"/>
              <a:t>Природный газ</a:t>
            </a:r>
          </a:p>
          <a:p>
            <a:pPr algn="ctr"/>
            <a:r>
              <a:rPr lang="ru-RU" sz="1400" b="1" dirty="0" smtClean="0"/>
              <a:t>Уголь</a:t>
            </a:r>
          </a:p>
          <a:p>
            <a:pPr algn="ctr"/>
            <a:r>
              <a:rPr lang="ru-RU" sz="1400" b="1" dirty="0" smtClean="0"/>
              <a:t>Мазут</a:t>
            </a:r>
          </a:p>
        </p:txBody>
      </p:sp>
      <p:sp>
        <p:nvSpPr>
          <p:cNvPr id="6" name="Овал 5"/>
          <p:cNvSpPr/>
          <p:nvPr/>
        </p:nvSpPr>
        <p:spPr>
          <a:xfrm>
            <a:off x="1142976" y="5572140"/>
            <a:ext cx="1500198" cy="1071570"/>
          </a:xfrm>
          <a:prstGeom prst="ellipse">
            <a:avLst/>
          </a:prstGeom>
          <a:noFill/>
          <a:ln w="254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1500166" y="5857892"/>
            <a:ext cx="857256" cy="1588"/>
          </a:xfrm>
          <a:prstGeom prst="line">
            <a:avLst/>
          </a:prstGeom>
          <a:ln w="15875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Рисунок 7" descr="0011-014-Proizvodstvo-nefteproduktov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5720" y="3000372"/>
            <a:ext cx="8486775" cy="3857628"/>
          </a:xfrm>
          <a:prstGeom prst="rect">
            <a:avLst/>
          </a:prstGeom>
          <a:effectLst>
            <a:softEdge rad="63500"/>
          </a:effectLst>
        </p:spPr>
      </p:pic>
      <p:pic>
        <p:nvPicPr>
          <p:cNvPr id="4" name="Содержимое 3" descr="image.ph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714348" y="142852"/>
            <a:ext cx="7358114" cy="2896399"/>
          </a:xfrm>
          <a:effectLst>
            <a:softEdge rad="12700"/>
          </a:effectLst>
        </p:spPr>
      </p:pic>
      <p:sp>
        <p:nvSpPr>
          <p:cNvPr id="5" name="Овал 4"/>
          <p:cNvSpPr/>
          <p:nvPr/>
        </p:nvSpPr>
        <p:spPr>
          <a:xfrm>
            <a:off x="571472" y="1428736"/>
            <a:ext cx="1785950" cy="928694"/>
          </a:xfrm>
          <a:prstGeom prst="ellipse">
            <a:avLst/>
          </a:prstGeom>
          <a:noFill/>
          <a:ln w="19050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cxnSp>
        <p:nvCxnSpPr>
          <p:cNvPr id="10" name="Прямая соединительная линия 9"/>
          <p:cNvCxnSpPr/>
          <p:nvPr/>
        </p:nvCxnSpPr>
        <p:spPr>
          <a:xfrm>
            <a:off x="857224" y="1785926"/>
            <a:ext cx="1214446" cy="1588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Прямая соединительная линия 11"/>
          <p:cNvCxnSpPr/>
          <p:nvPr/>
        </p:nvCxnSpPr>
        <p:spPr>
          <a:xfrm rot="10800000">
            <a:off x="2786050" y="785794"/>
            <a:ext cx="1571636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Прямая соединительная линия 13"/>
          <p:cNvCxnSpPr/>
          <p:nvPr/>
        </p:nvCxnSpPr>
        <p:spPr>
          <a:xfrm rot="5400000">
            <a:off x="2750331" y="821513"/>
            <a:ext cx="71438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6" name="Прямая соединительная линия 15"/>
          <p:cNvCxnSpPr/>
          <p:nvPr/>
        </p:nvCxnSpPr>
        <p:spPr>
          <a:xfrm rot="10800000">
            <a:off x="1500166" y="1142984"/>
            <a:ext cx="500066" cy="1588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Прямая соединительная линия 19"/>
          <p:cNvCxnSpPr/>
          <p:nvPr/>
        </p:nvCxnSpPr>
        <p:spPr>
          <a:xfrm rot="5400000">
            <a:off x="1250133" y="1393017"/>
            <a:ext cx="500066" cy="1588"/>
          </a:xfrm>
          <a:prstGeom prst="line">
            <a:avLst/>
          </a:prstGeom>
          <a:ln w="15875">
            <a:solidFill>
              <a:srgbClr val="C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Прямая соединительная линия 21"/>
          <p:cNvCxnSpPr/>
          <p:nvPr/>
        </p:nvCxnSpPr>
        <p:spPr>
          <a:xfrm rot="5400000">
            <a:off x="4285454" y="714356"/>
            <a:ext cx="143670" cy="794"/>
          </a:xfrm>
          <a:prstGeom prst="line">
            <a:avLst/>
          </a:prstGeom>
          <a:ln w="158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62000">
              <a:schemeClr val="accent4">
                <a:lumMod val="50000"/>
              </a:schemeClr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27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NERGO-STL-SOLOGUBOVA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214290"/>
            <a:ext cx="8880740" cy="6215106"/>
          </a:xfr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8" name="Содержимое 7" descr="Energopotreblenie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500166" y="0"/>
            <a:ext cx="6000791" cy="6818997"/>
          </a:xfr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72000">
              <a:schemeClr val="tx1"/>
            </a:gs>
            <a:gs pos="96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Прямоугольник 5"/>
          <p:cNvSpPr/>
          <p:nvPr/>
        </p:nvSpPr>
        <p:spPr>
          <a:xfrm>
            <a:off x="785786" y="1357298"/>
            <a:ext cx="7572428" cy="3416320"/>
          </a:xfrm>
          <a:prstGeom prst="rect">
            <a:avLst/>
          </a:prstGeom>
          <a:noFill/>
        </p:spPr>
        <p:txBody>
          <a:bodyPr wrap="square" lIns="91440" tIns="45720" rIns="91440" bIns="45720">
            <a:spAutoFit/>
          </a:bodyPr>
          <a:lstStyle/>
          <a:p>
            <a:pPr algn="ctr"/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Откуда берется </a:t>
            </a:r>
            <a:r>
              <a:rPr lang="ru-RU" sz="5400" b="1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электричество </a:t>
            </a:r>
            <a:r>
              <a:rPr lang="ru-RU" sz="5400" b="1" cap="none" spc="50" dirty="0" smtClean="0">
                <a:ln w="12700" cmpd="sng">
                  <a:solidFill>
                    <a:schemeClr val="accent6">
                      <a:satMod val="120000"/>
                      <a:shade val="80000"/>
                    </a:schemeClr>
                  </a:solidFill>
                  <a:prstDash val="solid"/>
                </a:ln>
                <a:solidFill>
                  <a:schemeClr val="accent6">
                    <a:tint val="1000"/>
                  </a:schemeClr>
                </a:solidFill>
                <a:effectLst>
                  <a:glow rad="53100">
                    <a:schemeClr val="accent6">
                      <a:satMod val="180000"/>
                      <a:alpha val="30000"/>
                    </a:schemeClr>
                  </a:glow>
                </a:effectLst>
                <a:latin typeface="Comic Sans MS" pitchFamily="66" charset="0"/>
                <a:cs typeface="Consolas" pitchFamily="49" charset="0"/>
              </a:rPr>
              <a:t>или приходит в дом тепло?</a:t>
            </a:r>
            <a:endParaRPr lang="ru-RU" sz="5400" b="1" cap="none" spc="50" dirty="0">
              <a:ln w="12700" cmpd="sng">
                <a:solidFill>
                  <a:schemeClr val="accent6">
                    <a:satMod val="120000"/>
                    <a:shade val="80000"/>
                  </a:schemeClr>
                </a:solidFill>
                <a:prstDash val="solid"/>
              </a:ln>
              <a:solidFill>
                <a:schemeClr val="accent6">
                  <a:tint val="1000"/>
                </a:schemeClr>
              </a:solidFill>
              <a:effectLst>
                <a:glow rad="53100">
                  <a:schemeClr val="accent6">
                    <a:satMod val="180000"/>
                    <a:alpha val="30000"/>
                  </a:schemeClr>
                </a:glow>
              </a:effectLst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slide_4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42844" y="0"/>
            <a:ext cx="8858312" cy="6715148"/>
          </a:xfrm>
        </p:spPr>
      </p:pic>
      <p:sp>
        <p:nvSpPr>
          <p:cNvPr id="5" name="Прямоугольник 4"/>
          <p:cNvSpPr/>
          <p:nvPr/>
        </p:nvSpPr>
        <p:spPr>
          <a:xfrm>
            <a:off x="0" y="0"/>
            <a:ext cx="9001156" cy="1428736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 dirty="0"/>
          </a:p>
        </p:txBody>
      </p:sp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500034" y="0"/>
            <a:ext cx="8429684" cy="138499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l" defTabSz="914400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    На сегодняшний день основу энергетики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Липецкой области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составляют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ТЭЦ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, построенные в областном центре (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Липецк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), а так же в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Ельце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 и 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rgbClr val="C00000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Данкове</a:t>
            </a:r>
            <a:r>
              <a:rPr kumimoji="0" lang="ru-RU" sz="2800" b="0" i="0" u="none" strike="noStrike" cap="none" normalizeH="0" baseline="0" dirty="0" smtClean="0">
                <a:ln>
                  <a:noFill/>
                </a:ln>
                <a:solidFill>
                  <a:schemeClr val="tx1"/>
                </a:solidFill>
                <a:effectLst/>
                <a:latin typeface="Calibri" pitchFamily="34" charset="0"/>
                <a:ea typeface="Times New Roman" pitchFamily="18" charset="0"/>
                <a:cs typeface="Times New Roman" pitchFamily="18" charset="0"/>
              </a:rPr>
              <a:t>. </a:t>
            </a:r>
            <a:endParaRPr kumimoji="0" lang="ru-RU" sz="28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rial" pitchFamily="34" charset="0"/>
              <a:cs typeface="Arial" pitchFamily="34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7072330" y="6072206"/>
            <a:ext cx="1928826" cy="571504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016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285852" y="2357406"/>
            <a:ext cx="6572296" cy="4357742"/>
          </a:xfrm>
        </p:spPr>
      </p:pic>
      <p:sp>
        <p:nvSpPr>
          <p:cNvPr id="5" name="Прямоугольник 4"/>
          <p:cNvSpPr/>
          <p:nvPr/>
        </p:nvSpPr>
        <p:spPr>
          <a:xfrm>
            <a:off x="1214414" y="2000240"/>
            <a:ext cx="6929486" cy="71438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TextBox 5"/>
          <p:cNvSpPr txBox="1"/>
          <p:nvPr/>
        </p:nvSpPr>
        <p:spPr>
          <a:xfrm>
            <a:off x="214282" y="285728"/>
            <a:ext cx="8786874" cy="249299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sz="2200" dirty="0" smtClean="0"/>
              <a:t>  </a:t>
            </a:r>
            <a:r>
              <a:rPr lang="ru-RU" sz="2300" b="1" dirty="0" smtClean="0">
                <a:solidFill>
                  <a:schemeClr val="accent2"/>
                </a:solidFill>
              </a:rPr>
              <a:t>ТЭС</a:t>
            </a:r>
            <a:r>
              <a:rPr lang="ru-RU" sz="2300" dirty="0" smtClean="0"/>
              <a:t> —Тепловые электростанции — вырабатывают электроэнергию за счет сжигания углеводородного топлива – газа, угля, мазута.</a:t>
            </a:r>
            <a:r>
              <a:rPr lang="ru-RU" sz="2300" dirty="0"/>
              <a:t> ТЭС рассчитана исключительно на производство электроэнергии. </a:t>
            </a:r>
          </a:p>
          <a:p>
            <a:r>
              <a:rPr lang="ru-RU" sz="2300" dirty="0" smtClean="0"/>
              <a:t>  </a:t>
            </a:r>
            <a:r>
              <a:rPr lang="ru-RU" sz="2300" b="1" dirty="0" smtClean="0">
                <a:solidFill>
                  <a:schemeClr val="accent2"/>
                </a:solidFill>
              </a:rPr>
              <a:t>ТЭЦ</a:t>
            </a:r>
            <a:r>
              <a:rPr lang="ru-RU" sz="2300" dirty="0" smtClean="0"/>
              <a:t> —Теплоэлектроцентраль — </a:t>
            </a:r>
            <a:r>
              <a:rPr lang="ru-RU" sz="2300" dirty="0"/>
              <a:t>разновидность ТЭС. Она, помимо генерации электроэнергии, осуществляет подачу горячей воды в центральную систему отопления и для бытовых нужд.</a:t>
            </a:r>
          </a:p>
          <a:p>
            <a:endParaRPr lang="ru-RU" dirty="0" smtClean="0"/>
          </a:p>
        </p:txBody>
      </p:sp>
      <p:cxnSp>
        <p:nvCxnSpPr>
          <p:cNvPr id="9" name="Прямая соединительная линия 8"/>
          <p:cNvCxnSpPr/>
          <p:nvPr/>
        </p:nvCxnSpPr>
        <p:spPr>
          <a:xfrm>
            <a:off x="1214414" y="642918"/>
            <a:ext cx="3214710" cy="1588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0" name="Прямая соединительная линия 9"/>
          <p:cNvCxnSpPr/>
          <p:nvPr/>
        </p:nvCxnSpPr>
        <p:spPr>
          <a:xfrm>
            <a:off x="1214414" y="1714488"/>
            <a:ext cx="2928958" cy="1588"/>
          </a:xfrm>
          <a:prstGeom prst="line">
            <a:avLst/>
          </a:prstGeom>
          <a:ln w="28575" cmpd="sng">
            <a:solidFill>
              <a:schemeClr val="accent2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ru-RU" sz="2800" dirty="0" smtClean="0">
                <a:solidFill>
                  <a:srgbClr val="C00000"/>
                </a:solidFill>
              </a:rPr>
              <a:t>ТЭЦ Липецкой области </a:t>
            </a:r>
            <a:r>
              <a:rPr lang="ru-RU" sz="2800" dirty="0" smtClean="0"/>
              <a:t>работают преимущественно на </a:t>
            </a:r>
            <a:r>
              <a:rPr lang="ru-RU" sz="2800" dirty="0" smtClean="0">
                <a:solidFill>
                  <a:srgbClr val="C00000"/>
                </a:solidFill>
              </a:rPr>
              <a:t>природном газе </a:t>
            </a:r>
            <a:r>
              <a:rPr lang="ru-RU" sz="2800" dirty="0" smtClean="0"/>
              <a:t>и </a:t>
            </a:r>
            <a:r>
              <a:rPr lang="ru-RU" sz="2800" dirty="0" smtClean="0">
                <a:solidFill>
                  <a:srgbClr val="C00000"/>
                </a:solidFill>
              </a:rPr>
              <a:t>мазуте</a:t>
            </a:r>
            <a:r>
              <a:rPr lang="ru-RU" sz="2800" dirty="0" smtClean="0"/>
              <a:t>.</a:t>
            </a:r>
            <a:endParaRPr lang="ru-RU" sz="2800" dirty="0"/>
          </a:p>
        </p:txBody>
      </p:sp>
      <p:pic>
        <p:nvPicPr>
          <p:cNvPr id="4" name="Содержимое 3" descr="place_11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4429124" y="2000240"/>
            <a:ext cx="4525963" cy="4525963"/>
          </a:xfrm>
          <a:effectLst>
            <a:softEdge rad="63500"/>
          </a:effectLst>
        </p:spPr>
      </p:pic>
      <p:pic>
        <p:nvPicPr>
          <p:cNvPr id="5" name="Рисунок 4" descr="76d38329ce82e78e54f3a018034f7553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1285860"/>
            <a:ext cx="4681173" cy="4000528"/>
          </a:xfrm>
          <a:prstGeom prst="rect">
            <a:avLst/>
          </a:prstGeom>
          <a:effectLst>
            <a:softEdge rad="63500"/>
          </a:effectLst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Рисунок 4" descr="Reg2001-1_01_g00.gif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53036" y="214290"/>
            <a:ext cx="8948120" cy="6467148"/>
          </a:xfrm>
          <a:prstGeom prst="rect">
            <a:avLst/>
          </a:prstGeom>
        </p:spPr>
      </p:pic>
      <p:sp>
        <p:nvSpPr>
          <p:cNvPr id="6" name="Овал 5"/>
          <p:cNvSpPr/>
          <p:nvPr/>
        </p:nvSpPr>
        <p:spPr>
          <a:xfrm flipH="1">
            <a:off x="928662" y="3286124"/>
            <a:ext cx="117156" cy="71438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7" name="TextBox 6"/>
          <p:cNvSpPr txBox="1"/>
          <p:nvPr/>
        </p:nvSpPr>
        <p:spPr>
          <a:xfrm>
            <a:off x="1071538" y="3714752"/>
            <a:ext cx="1643074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Волгоградская ГЭС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9" name="Прямая соединительная линия 8"/>
          <p:cNvCxnSpPr>
            <a:stCxn id="6" idx="4"/>
          </p:cNvCxnSpPr>
          <p:nvPr/>
        </p:nvCxnSpPr>
        <p:spPr>
          <a:xfrm rot="16200000" flipH="1">
            <a:off x="850794" y="3494008"/>
            <a:ext cx="428628" cy="155736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TextBox 9"/>
          <p:cNvSpPr txBox="1"/>
          <p:nvPr/>
        </p:nvSpPr>
        <p:spPr>
          <a:xfrm>
            <a:off x="500034" y="3429000"/>
            <a:ext cx="200026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Нововоронежская АЭС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2" name="Прямая соединительная линия 11"/>
          <p:cNvCxnSpPr>
            <a:stCxn id="6" idx="4"/>
          </p:cNvCxnSpPr>
          <p:nvPr/>
        </p:nvCxnSpPr>
        <p:spPr>
          <a:xfrm rot="5400000">
            <a:off x="850794" y="3435432"/>
            <a:ext cx="214317" cy="58577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/>
          <p:cNvSpPr txBox="1"/>
          <p:nvPr/>
        </p:nvSpPr>
        <p:spPr>
          <a:xfrm>
            <a:off x="142844" y="2928934"/>
            <a:ext cx="112050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Курская АЭС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9" name="Прямая соединительная линия 18"/>
          <p:cNvCxnSpPr>
            <a:stCxn id="6" idx="4"/>
          </p:cNvCxnSpPr>
          <p:nvPr/>
        </p:nvCxnSpPr>
        <p:spPr>
          <a:xfrm rot="5400000" flipH="1">
            <a:off x="850795" y="3221117"/>
            <a:ext cx="71438" cy="201452"/>
          </a:xfrm>
          <a:prstGeom prst="line">
            <a:avLst/>
          </a:prstGeom>
          <a:ln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pic>
        <p:nvPicPr>
          <p:cNvPr id="4" name="Содержимое 3" descr="perehodnye-opory-lep.jpg"/>
          <p:cNvPicPr>
            <a:picLocks noGrp="1" noChangeAspect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>
          <a:xfrm>
            <a:off x="3786182" y="2571745"/>
            <a:ext cx="4786346" cy="2714644"/>
          </a:xfrm>
          <a:effectLst>
            <a:softEdge rad="127000"/>
          </a:effectLst>
        </p:spPr>
      </p:pic>
      <p:sp>
        <p:nvSpPr>
          <p:cNvPr id="23" name="TextBox 22"/>
          <p:cNvSpPr txBox="1"/>
          <p:nvPr/>
        </p:nvSpPr>
        <p:spPr>
          <a:xfrm>
            <a:off x="785786" y="142852"/>
            <a:ext cx="7429552" cy="1369606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dirty="0" smtClean="0"/>
              <a:t>       Мощности местных </a:t>
            </a:r>
            <a:r>
              <a:rPr lang="ru-RU" dirty="0" smtClean="0">
                <a:solidFill>
                  <a:srgbClr val="C00000"/>
                </a:solidFill>
              </a:rPr>
              <a:t>ТЭЦ</a:t>
            </a:r>
            <a:r>
              <a:rPr lang="ru-RU" dirty="0" smtClean="0"/>
              <a:t> удовлетворяют потребности области в электроэнергии лишь на 30%, остальное </a:t>
            </a:r>
            <a:r>
              <a:rPr lang="ru-RU" dirty="0" smtClean="0">
                <a:solidFill>
                  <a:srgbClr val="C00000"/>
                </a:solidFill>
              </a:rPr>
              <a:t>Липецкая область </a:t>
            </a:r>
            <a:r>
              <a:rPr lang="ru-RU" dirty="0" smtClean="0"/>
              <a:t>получает из объединенной энергетической системы России по </a:t>
            </a:r>
            <a:r>
              <a:rPr lang="ru-RU" dirty="0" smtClean="0">
                <a:solidFill>
                  <a:srgbClr val="C00000"/>
                </a:solidFill>
              </a:rPr>
              <a:t>межрайонным ЛЭП </a:t>
            </a:r>
            <a:r>
              <a:rPr lang="ru-RU" dirty="0" smtClean="0"/>
              <a:t>от Волгоградской ГЭС, Нововоронежской и Курской АЭС и других.</a:t>
            </a:r>
          </a:p>
          <a:p>
            <a:endParaRPr lang="ru-RU" sz="11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Традиционным видом топлива, ввозимым в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Липецкую область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является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уголь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, поставляемый из </a:t>
            </a:r>
            <a:r>
              <a:rPr lang="ru-RU" sz="2400" dirty="0" smtClean="0">
                <a:solidFill>
                  <a:srgbClr val="C00000"/>
                </a:solidFill>
                <a:latin typeface="Times New Roman" pitchFamily="18" charset="0"/>
                <a:cs typeface="Times New Roman" pitchFamily="18" charset="0"/>
              </a:rPr>
              <a:t>Донецкого бассейна</a:t>
            </a:r>
            <a:r>
              <a:rPr lang="ru-RU" sz="2400" dirty="0" smtClean="0">
                <a:latin typeface="Times New Roman" pitchFamily="18" charset="0"/>
                <a:cs typeface="Times New Roman" pitchFamily="18" charset="0"/>
              </a:rPr>
              <a:t>. </a:t>
            </a:r>
            <a:endParaRPr lang="ru-RU" sz="2400" dirty="0">
              <a:latin typeface="Times New Roman" pitchFamily="18" charset="0"/>
              <a:cs typeface="Times New Roman" pitchFamily="18" charset="0"/>
            </a:endParaRPr>
          </a:p>
        </p:txBody>
      </p:sp>
      <p:pic>
        <p:nvPicPr>
          <p:cNvPr id="4" name="Содержимое 3" descr="bg_02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285720" y="1571612"/>
            <a:ext cx="8626473" cy="4857784"/>
          </a:xfrm>
        </p:spPr>
      </p:pic>
      <p:cxnSp>
        <p:nvCxnSpPr>
          <p:cNvPr id="6" name="Прямая со стрелкой 5"/>
          <p:cNvCxnSpPr/>
          <p:nvPr/>
        </p:nvCxnSpPr>
        <p:spPr>
          <a:xfrm rot="5400000" flipH="1" flipV="1">
            <a:off x="892943" y="3821909"/>
            <a:ext cx="285752" cy="214314"/>
          </a:xfrm>
          <a:prstGeom prst="straightConnector1">
            <a:avLst/>
          </a:prstGeom>
          <a:ln w="15875">
            <a:solidFill>
              <a:srgbClr val="FF0000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" name="TextBox 6"/>
          <p:cNvSpPr txBox="1"/>
          <p:nvPr/>
        </p:nvSpPr>
        <p:spPr>
          <a:xfrm>
            <a:off x="785786" y="3429000"/>
            <a:ext cx="142875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b="1" dirty="0" smtClean="0">
                <a:solidFill>
                  <a:srgbClr val="C00000"/>
                </a:solidFill>
              </a:rPr>
              <a:t>Липецкая обл.</a:t>
            </a:r>
            <a:endParaRPr lang="ru-RU" sz="1400" b="1" dirty="0">
              <a:solidFill>
                <a:srgbClr val="C00000"/>
              </a:solidFill>
            </a:endParaRPr>
          </a:p>
        </p:txBody>
      </p:sp>
      <p:sp>
        <p:nvSpPr>
          <p:cNvPr id="8" name="Овал 7"/>
          <p:cNvSpPr/>
          <p:nvPr/>
        </p:nvSpPr>
        <p:spPr>
          <a:xfrm>
            <a:off x="1071538" y="3714752"/>
            <a:ext cx="71438" cy="45719"/>
          </a:xfrm>
          <a:prstGeom prst="ellipse">
            <a:avLst/>
          </a:prstGeom>
          <a:solidFill>
            <a:srgbClr val="FF0000"/>
          </a:solidFill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Содержимое 3" descr="Reg2001-1_01_g00.gif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714316" y="714356"/>
            <a:ext cx="8429684" cy="5996726"/>
          </a:xfrm>
        </p:spPr>
      </p:pic>
      <p:cxnSp>
        <p:nvCxnSpPr>
          <p:cNvPr id="6" name="Прямая соединительная линия 5"/>
          <p:cNvCxnSpPr/>
          <p:nvPr/>
        </p:nvCxnSpPr>
        <p:spPr>
          <a:xfrm rot="5400000" flipH="1" flipV="1">
            <a:off x="571472" y="4000504"/>
            <a:ext cx="928694" cy="21431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8" name="Прямая соединительная линия 7"/>
          <p:cNvCxnSpPr/>
          <p:nvPr/>
        </p:nvCxnSpPr>
        <p:spPr>
          <a:xfrm rot="5400000" flipH="1" flipV="1">
            <a:off x="1071538" y="3429000"/>
            <a:ext cx="285752" cy="142876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2" name="TextBox 11"/>
          <p:cNvSpPr txBox="1"/>
          <p:nvPr/>
        </p:nvSpPr>
        <p:spPr>
          <a:xfrm>
            <a:off x="214282" y="4357694"/>
            <a:ext cx="1072601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Ставрополь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285852" y="3071810"/>
            <a:ext cx="764953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Москва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17" name="Прямая соединительная линия 16"/>
          <p:cNvCxnSpPr/>
          <p:nvPr/>
        </p:nvCxnSpPr>
        <p:spPr>
          <a:xfrm rot="10800000" flipV="1">
            <a:off x="1071538" y="2928933"/>
            <a:ext cx="3071834" cy="857255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Прямая соединительная линия 20"/>
          <p:cNvCxnSpPr>
            <a:endCxn id="27" idx="0"/>
          </p:cNvCxnSpPr>
          <p:nvPr/>
        </p:nvCxnSpPr>
        <p:spPr>
          <a:xfrm rot="10800000">
            <a:off x="645434" y="3786190"/>
            <a:ext cx="426105" cy="158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2" name="TextBox 21"/>
          <p:cNvSpPr txBox="1"/>
          <p:nvPr/>
        </p:nvSpPr>
        <p:spPr>
          <a:xfrm>
            <a:off x="0" y="3286124"/>
            <a:ext cx="1285852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Харьков (укр.)</a:t>
            </a:r>
            <a:endParaRPr lang="ru-RU" sz="1400" dirty="0">
              <a:solidFill>
                <a:srgbClr val="C00000"/>
              </a:solidFill>
            </a:endParaRPr>
          </a:p>
        </p:txBody>
      </p:sp>
      <p:cxnSp>
        <p:nvCxnSpPr>
          <p:cNvPr id="24" name="Прямая соединительная линия 23"/>
          <p:cNvCxnSpPr/>
          <p:nvPr/>
        </p:nvCxnSpPr>
        <p:spPr>
          <a:xfrm flipV="1">
            <a:off x="1857356" y="3071810"/>
            <a:ext cx="2428892" cy="571504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Прямая соединительная линия 25"/>
          <p:cNvCxnSpPr/>
          <p:nvPr/>
        </p:nvCxnSpPr>
        <p:spPr>
          <a:xfrm rot="10800000" flipV="1">
            <a:off x="214282" y="3643314"/>
            <a:ext cx="1714512" cy="71438"/>
          </a:xfrm>
          <a:prstGeom prst="line">
            <a:avLst/>
          </a:prstGeom>
          <a:ln w="19050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TextBox 26"/>
          <p:cNvSpPr txBox="1"/>
          <p:nvPr/>
        </p:nvSpPr>
        <p:spPr>
          <a:xfrm>
            <a:off x="0" y="3786190"/>
            <a:ext cx="1290866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Ужгород (укр.)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32" name="Рисунок 31" descr="map_lipetsk_rus.jpg"/>
          <p:cNvPicPr>
            <a:picLocks noChangeAspect="1"/>
          </p:cNvPicPr>
          <p:nvPr/>
        </p:nvPicPr>
        <p:blipFill>
          <a:blip r:embed="rId3" cstate="print"/>
          <a:stretch>
            <a:fillRect/>
          </a:stretch>
        </p:blipFill>
        <p:spPr>
          <a:xfrm>
            <a:off x="1357290" y="3643314"/>
            <a:ext cx="3515322" cy="3071834"/>
          </a:xfrm>
          <a:prstGeom prst="rect">
            <a:avLst/>
          </a:prstGeom>
          <a:ln>
            <a:solidFill>
              <a:srgbClr val="3829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3" name="TextBox 12"/>
          <p:cNvSpPr txBox="1"/>
          <p:nvPr/>
        </p:nvSpPr>
        <p:spPr>
          <a:xfrm>
            <a:off x="1000100" y="3571876"/>
            <a:ext cx="549446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Елец</a:t>
            </a:r>
            <a:endParaRPr lang="ru-RU" sz="1400" dirty="0">
              <a:solidFill>
                <a:srgbClr val="C00000"/>
              </a:solidFill>
            </a:endParaRPr>
          </a:p>
        </p:txBody>
      </p:sp>
      <p:pic>
        <p:nvPicPr>
          <p:cNvPr id="42" name="Рисунок 41" descr="img29914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142851"/>
            <a:ext cx="3714776" cy="3361873"/>
          </a:xfrm>
          <a:prstGeom prst="rect">
            <a:avLst/>
          </a:prstGeom>
          <a:ln>
            <a:solidFill>
              <a:srgbClr val="3829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19" name="TextBox 18"/>
          <p:cNvSpPr txBox="1"/>
          <p:nvPr/>
        </p:nvSpPr>
        <p:spPr>
          <a:xfrm>
            <a:off x="3857620" y="2643182"/>
            <a:ext cx="739690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Ямбург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4143372" y="2928934"/>
            <a:ext cx="806439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>
                <a:solidFill>
                  <a:srgbClr val="C00000"/>
                </a:solidFill>
              </a:rPr>
              <a:t>Уренгой</a:t>
            </a:r>
            <a:endParaRPr lang="ru-RU" sz="1400" dirty="0">
              <a:solidFill>
                <a:srgbClr val="C00000"/>
              </a:solidFill>
            </a:endParaRPr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714876" y="3643314"/>
            <a:ext cx="4286280" cy="3071834"/>
          </a:xfrm>
          <a:solidFill>
            <a:schemeClr val="bg1"/>
          </a:solidFill>
          <a:effectLst>
            <a:softEdge rad="317500"/>
          </a:effectLst>
        </p:spPr>
        <p:txBody>
          <a:bodyPr>
            <a:normAutofit/>
          </a:bodyPr>
          <a:lstStyle/>
          <a:p>
            <a:r>
              <a:rPr lang="ru-RU" sz="1800" dirty="0" smtClean="0"/>
              <a:t>Вторым по значению видом топлива является </a:t>
            </a:r>
            <a:r>
              <a:rPr lang="ru-RU" sz="1800" dirty="0" smtClean="0">
                <a:solidFill>
                  <a:srgbClr val="C00000"/>
                </a:solidFill>
              </a:rPr>
              <a:t>природный газ</a:t>
            </a:r>
            <a:r>
              <a:rPr lang="ru-RU" sz="1800" dirty="0" smtClean="0"/>
              <a:t>. Он поступает в газоснабжающую систему области из газопроводов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u="sng" dirty="0" smtClean="0">
                <a:solidFill>
                  <a:srgbClr val="C00000"/>
                </a:solidFill>
              </a:rPr>
              <a:t>Ставрополь-Елец-Москва</a:t>
            </a:r>
            <a:r>
              <a:rPr lang="ru-RU" sz="1800" dirty="0" smtClean="0"/>
              <a:t>, </a:t>
            </a:r>
            <a:r>
              <a:rPr lang="ru-RU" sz="1800" u="sng" dirty="0" smtClean="0">
                <a:solidFill>
                  <a:srgbClr val="C00000"/>
                </a:solidFill>
              </a:rPr>
              <a:t>Ямбург-Елец-Харьков</a:t>
            </a:r>
            <a:r>
              <a:rPr lang="ru-RU" sz="1800" dirty="0" smtClean="0">
                <a:solidFill>
                  <a:srgbClr val="C00000"/>
                </a:solidFill>
              </a:rPr>
              <a:t>.</a:t>
            </a:r>
            <a:r>
              <a:rPr lang="ru-RU" sz="1800" dirty="0" smtClean="0"/>
              <a:t> Магистральный газопровод </a:t>
            </a:r>
            <a:r>
              <a:rPr lang="ru-RU" sz="1800" u="sng" dirty="0" smtClean="0">
                <a:solidFill>
                  <a:srgbClr val="C00000"/>
                </a:solidFill>
              </a:rPr>
              <a:t>Уренгой- Помары- Ужгород</a:t>
            </a:r>
            <a:r>
              <a:rPr lang="ru-RU" sz="1800" dirty="0" smtClean="0">
                <a:solidFill>
                  <a:srgbClr val="C00000"/>
                </a:solidFill>
              </a:rPr>
              <a:t> </a:t>
            </a:r>
            <a:r>
              <a:rPr lang="ru-RU" sz="1800" dirty="0" smtClean="0"/>
              <a:t>проходит по территории </a:t>
            </a:r>
            <a:r>
              <a:rPr lang="ru-RU" sz="1800" dirty="0" smtClean="0">
                <a:solidFill>
                  <a:srgbClr val="C00000"/>
                </a:solidFill>
              </a:rPr>
              <a:t>Липецкой области </a:t>
            </a:r>
            <a:r>
              <a:rPr lang="ru-RU" sz="1800" dirty="0" smtClean="0"/>
              <a:t>транзитом. </a:t>
            </a:r>
            <a:r>
              <a:rPr lang="ru-RU" sz="1600" dirty="0" smtClean="0"/>
              <a:t/>
            </a:r>
            <a:br>
              <a:rPr lang="ru-RU" sz="1600" dirty="0" smtClean="0"/>
            </a:br>
            <a:endParaRPr lang="ru-RU" sz="1600" dirty="0"/>
          </a:p>
        </p:txBody>
      </p:sp>
      <p:pic>
        <p:nvPicPr>
          <p:cNvPr id="44" name="Рисунок 43" descr="14555.pn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214282" y="142852"/>
            <a:ext cx="3500462" cy="3014773"/>
          </a:xfrm>
          <a:prstGeom prst="rect">
            <a:avLst/>
          </a:prstGeom>
          <a:ln>
            <a:solidFill>
              <a:srgbClr val="3829A7"/>
            </a:solidFill>
          </a:ln>
          <a:scene3d>
            <a:camera prst="orthographicFront"/>
            <a:lightRig rig="threePt" dir="t"/>
          </a:scene3d>
          <a:sp3d>
            <a:bevelT/>
          </a:sp3d>
        </p:spPr>
      </p:pic>
      <p:sp>
        <p:nvSpPr>
          <p:cNvPr id="46" name="TextBox 45"/>
          <p:cNvSpPr txBox="1"/>
          <p:nvPr/>
        </p:nvSpPr>
        <p:spPr>
          <a:xfrm>
            <a:off x="428596" y="142852"/>
            <a:ext cx="287649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u="sng" dirty="0" smtClean="0"/>
              <a:t>Уренгой- Помары- Ужгород</a:t>
            </a:r>
            <a:endParaRPr lang="ru-RU" dirty="0"/>
          </a:p>
        </p:txBody>
      </p:sp>
      <p:sp>
        <p:nvSpPr>
          <p:cNvPr id="47" name="TextBox 46"/>
          <p:cNvSpPr txBox="1"/>
          <p:nvPr/>
        </p:nvSpPr>
        <p:spPr>
          <a:xfrm>
            <a:off x="4786314" y="357166"/>
            <a:ext cx="2300053" cy="369332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u="sng" dirty="0" smtClean="0"/>
              <a:t>Ямбург-Елец-Харьков</a:t>
            </a:r>
            <a:endParaRPr lang="ru-RU" dirty="0"/>
          </a:p>
        </p:txBody>
      </p:sp>
      <p:sp>
        <p:nvSpPr>
          <p:cNvPr id="48" name="TextBox 47"/>
          <p:cNvSpPr txBox="1"/>
          <p:nvPr/>
        </p:nvSpPr>
        <p:spPr>
          <a:xfrm>
            <a:off x="2071670" y="5072074"/>
            <a:ext cx="549446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square" rtlCol="0">
            <a:spAutoFit/>
          </a:bodyPr>
          <a:lstStyle/>
          <a:p>
            <a:r>
              <a:rPr lang="ru-RU" sz="1400" dirty="0" smtClean="0"/>
              <a:t>Елец</a:t>
            </a:r>
            <a:endParaRPr lang="ru-RU" sz="1400" dirty="0"/>
          </a:p>
        </p:txBody>
      </p:sp>
      <p:sp>
        <p:nvSpPr>
          <p:cNvPr id="49" name="TextBox 48"/>
          <p:cNvSpPr txBox="1"/>
          <p:nvPr/>
        </p:nvSpPr>
        <p:spPr>
          <a:xfrm>
            <a:off x="3786182" y="5214950"/>
            <a:ext cx="755335" cy="307777"/>
          </a:xfrm>
          <a:prstGeom prst="rect">
            <a:avLst/>
          </a:prstGeom>
          <a:solidFill>
            <a:schemeClr val="bg1"/>
          </a:solidFill>
          <a:effectLst>
            <a:softEdge rad="63500"/>
          </a:effectLst>
        </p:spPr>
        <p:txBody>
          <a:bodyPr wrap="none" rtlCol="0">
            <a:spAutoFit/>
          </a:bodyPr>
          <a:lstStyle/>
          <a:p>
            <a:r>
              <a:rPr lang="ru-RU" sz="1400" dirty="0" smtClean="0"/>
              <a:t>Липецк</a:t>
            </a:r>
            <a:endParaRPr lang="ru-RU" sz="1400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8821391</TotalTime>
  <Words>358</Words>
  <Application>Microsoft Office PowerPoint</Application>
  <PresentationFormat>Экран (4:3)</PresentationFormat>
  <Paragraphs>46</Paragraphs>
  <Slides>16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16</vt:i4>
      </vt:variant>
    </vt:vector>
  </HeadingPairs>
  <TitlesOfParts>
    <vt:vector size="17" baseType="lpstr">
      <vt:lpstr>Тема Office</vt:lpstr>
      <vt:lpstr>Слайд 1</vt:lpstr>
      <vt:lpstr>Слайд 2</vt:lpstr>
      <vt:lpstr>Слайд 3</vt:lpstr>
      <vt:lpstr>Слайд 4</vt:lpstr>
      <vt:lpstr>Слайд 5</vt:lpstr>
      <vt:lpstr>ТЭЦ Липецкой области работают преимущественно на природном газе и мазуте.</vt:lpstr>
      <vt:lpstr>Слайд 7</vt:lpstr>
      <vt:lpstr>Традиционным видом топлива, ввозимым в Липецкую область, является уголь, поставляемый из Донецкого бассейна. </vt:lpstr>
      <vt:lpstr>Вторым по значению видом топлива является природный газ. Он поступает в газоснабжающую систему области из газопроводов Ставрополь-Елец-Москва, Ямбург-Елец-Харьков. Магистральный газопровод Уренгой- Помары- Ужгород проходит по территории Липецкой области транзитом.  </vt:lpstr>
      <vt:lpstr>Схема магистральных газопроводов в Липецкой области</vt:lpstr>
      <vt:lpstr>Снабжение нефтью предприятий Липецкой области идет от нефтепровода «Дружба», а распределение нефтепродуктов осуществляется через сеть нефтебаз. </vt:lpstr>
      <vt:lpstr>Слайд 12</vt:lpstr>
      <vt:lpstr>Энергетика Липецкой области  Электростанции </vt:lpstr>
      <vt:lpstr>Обратите внимание на то, что основу энергетики Липецкой области составляют ТЭЦ, которые работают преимущественно на природном газе, мазуте и угле.   </vt:lpstr>
      <vt:lpstr>Слайд 15</vt:lpstr>
      <vt:lpstr>Слайд 16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Слайд 1</dc:title>
  <dc:creator>Geography</dc:creator>
  <cp:lastModifiedBy>Geography</cp:lastModifiedBy>
  <cp:revision>68</cp:revision>
  <dcterms:created xsi:type="dcterms:W3CDTF">2018-10-08T11:13:01Z</dcterms:created>
  <dcterms:modified xsi:type="dcterms:W3CDTF">2018-10-11T10:14:25Z</dcterms:modified>
</cp:coreProperties>
</file>