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sldIdLst>
    <p:sldId id="278" r:id="rId3"/>
    <p:sldId id="277" r:id="rId4"/>
    <p:sldId id="276" r:id="rId5"/>
    <p:sldId id="305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7" r:id="rId17"/>
    <p:sldId id="294" r:id="rId18"/>
    <p:sldId id="295" r:id="rId19"/>
    <p:sldId id="296" r:id="rId20"/>
    <p:sldId id="298" r:id="rId21"/>
    <p:sldId id="299" r:id="rId22"/>
    <p:sldId id="300" r:id="rId23"/>
    <p:sldId id="301" r:id="rId24"/>
    <p:sldId id="279" r:id="rId25"/>
    <p:sldId id="280" r:id="rId26"/>
    <p:sldId id="281" r:id="rId27"/>
    <p:sldId id="273" r:id="rId28"/>
    <p:sldId id="274" r:id="rId29"/>
    <p:sldId id="26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9" autoAdjust="0"/>
    <p:restoredTop sz="94660"/>
  </p:normalViewPr>
  <p:slideViewPr>
    <p:cSldViewPr>
      <p:cViewPr varScale="1">
        <p:scale>
          <a:sx n="71" d="100"/>
          <a:sy n="71" d="100"/>
        </p:scale>
        <p:origin x="-2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8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4F82-CBB9-4A78-82EF-C465C4E03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D90C2-E6E2-4164-83F6-A8DE9EAE9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6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6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13DF0-B5F3-489A-B940-B2B2269A7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44FB7-A862-45C8-857A-204FE043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DF83-8153-4E20-A3F5-220430AF0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25B89-8020-476F-B5DD-75874AD87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4F82-CBB9-4A78-82EF-C465C4E03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7280-55D4-4430-BBCE-07F02D581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AECFA-B40D-47F0-9411-3CBACDA5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617C-F1D4-45DC-B2B0-A3EE051C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1755-F380-4EDD-B4CA-4E7EC5E5A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7280-55D4-4430-BBCE-07F02D581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22A7-A397-4A9A-8820-5CDEF2404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4335-FEB2-4440-9717-D82A29864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9F7B-42E6-466B-9DFB-2D55251E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20E7-1AEE-42EB-89EE-391184F50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D90C2-E6E2-4164-83F6-A8DE9EAE9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13DF0-B5F3-489A-B940-B2B2269A7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AECFA-B40D-47F0-9411-3CBACDA5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617C-F1D4-45DC-B2B0-A3EE051C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1755-F380-4EDD-B4CA-4E7EC5E5A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422A7-A397-4A9A-8820-5CDEF2404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4335-FEB2-4440-9717-D82A29864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81" y="27307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2" y="14351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9F7B-42E6-466B-9DFB-2D55251E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20E7-1AEE-42EB-89EE-391184F50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217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217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8CA40B-A650-45DF-BAFB-ABF94E840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4" r:id="rId12"/>
    <p:sldLayoutId id="2147483745" r:id="rId13"/>
    <p:sldLayoutId id="214748374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217" y="2750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217" y="1600200"/>
            <a:ext cx="8229600" cy="45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8CA40B-A650-45DF-BAFB-ABF94E840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microsoft.com/office/2007/relationships/media" Target="file:///C:\Users\&#1052;&#1072;&#1084;&#1072;\Desktop\&#1053;&#1086;&#1074;&#1072;&#1103;%20&#1087;&#1072;&#1087;&#1082;&#1072;\&#1044;&#1077;&#1082;&#1085;&#1100;%20&#1050;&#1086;&#1085;&#1089;&#1090;&#1080;&#1090;&#1091;&#1094;&#1080;&#1080;\anthem-choir.mp3" TargetMode="External"/><Relationship Id="rId2" Type="http://schemas.openxmlformats.org/officeDocument/2006/relationships/audio" Target="file:///C:\Users\&#1052;&#1072;&#1084;&#1072;\Desktop\&#1053;&#1086;&#1074;&#1072;&#1103;%20&#1087;&#1072;&#1087;&#1082;&#1072;\&#1044;&#1077;&#1082;&#1085;&#1100;%20&#1050;&#1086;&#1085;&#1089;&#1090;&#1080;&#1090;&#1091;&#1094;&#1080;&#1080;\anthem-choir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hyperlink" Target="http://www.fotodeti.ru/images/foto_b/1349_0117.jpg" TargetMode="External"/><Relationship Id="rId6" Type="http://schemas.openxmlformats.org/officeDocument/2006/relationships/image" Target="../media/image21.jpeg"/><Relationship Id="rId7" Type="http://schemas.openxmlformats.org/officeDocument/2006/relationships/hyperlink" Target="http://www.jobway.ru/pics/uploads/childzink17.jpg" TargetMode="External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fotodeti.ru/images/foto_b/315_0003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642910" y="2571744"/>
            <a:ext cx="7555997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День  Конституции  РФ</a:t>
            </a:r>
          </a:p>
        </p:txBody>
      </p:sp>
      <p:pic>
        <p:nvPicPr>
          <p:cNvPr id="7" name="anthem-choir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  <p:pic>
        <p:nvPicPr>
          <p:cNvPr id="9" name="Picture 7" descr="480px-Coat_of_Arms_of_the_Russian_Federatio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142852"/>
            <a:ext cx="19621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2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076056" y="260350"/>
            <a:ext cx="3729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Права детей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50825" y="4365625"/>
            <a:ext cx="4105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5200"/>
                </a:solidFill>
              </a:rPr>
              <a:t>Дети имеют право на приемлемый уровень жизни.</a:t>
            </a:r>
            <a:r>
              <a:rPr lang="ru-RU"/>
              <a:t> 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395288" y="5445125"/>
            <a:ext cx="8496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</a:t>
            </a:r>
            <a:r>
              <a:rPr lang="ru-RU">
                <a:solidFill>
                  <a:srgbClr val="005200"/>
                </a:solidFill>
              </a:rPr>
              <a:t>У них должно быть место для работы и отдыха: сна, игр, место для письма и рисования. Это может быть отдельная комната или специально отведённое место в общей комнате.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4716463" y="981075"/>
            <a:ext cx="4103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33"/>
                </a:solidFill>
              </a:rPr>
              <a:t>Уровень жизни</a:t>
            </a:r>
          </a:p>
        </p:txBody>
      </p:sp>
      <p:pic>
        <p:nvPicPr>
          <p:cNvPr id="48147" name="Picture 19" descr="Рисунок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642918"/>
            <a:ext cx="4118915" cy="3394095"/>
          </a:xfrm>
        </p:spPr>
      </p:pic>
      <p:pic>
        <p:nvPicPr>
          <p:cNvPr id="48149" name="Picture 21" descr="Рисунок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1989138"/>
            <a:ext cx="4095750" cy="32416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41" grpId="0"/>
      <p:bldP spid="48144" grpId="0"/>
      <p:bldP spid="48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156325" y="260350"/>
            <a:ext cx="30495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Права детей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859338" y="1052513"/>
            <a:ext cx="403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990033"/>
                </a:solidFill>
              </a:rPr>
              <a:t>Уровень жизни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71472" y="4214818"/>
            <a:ext cx="3816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5200"/>
                </a:solidFill>
              </a:rPr>
              <a:t>Ребёнок имеет право на достаточное питание и достаточное количество чистой воды.</a:t>
            </a:r>
          </a:p>
        </p:txBody>
      </p:sp>
      <p:pic>
        <p:nvPicPr>
          <p:cNvPr id="52237" name="Picture 13" descr="Рисунок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620713"/>
            <a:ext cx="4175125" cy="3200400"/>
          </a:xfrm>
        </p:spPr>
      </p:pic>
      <p:pic>
        <p:nvPicPr>
          <p:cNvPr id="52239" name="Picture 15" descr="Рисунок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2708275"/>
            <a:ext cx="4025900" cy="33369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39750" y="260350"/>
            <a:ext cx="257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>
                <a:solidFill>
                  <a:srgbClr val="004200"/>
                </a:solidFill>
                <a:latin typeface="Monotype Corsiva" pitchFamily="66" charset="0"/>
              </a:rPr>
              <a:t>Права детей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571869" y="333375"/>
            <a:ext cx="521177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990033"/>
                </a:solidFill>
              </a:rPr>
              <a:t>Индивидуальность </a:t>
            </a:r>
          </a:p>
        </p:txBody>
      </p:sp>
      <p:pic>
        <p:nvPicPr>
          <p:cNvPr id="60425" name="Picture 9" descr="100_6171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214422"/>
            <a:ext cx="5384813" cy="3684017"/>
          </a:xfrm>
          <a:noFill/>
        </p:spPr>
      </p:pic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571868" y="4857760"/>
            <a:ext cx="524828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200" dirty="0">
                <a:solidFill>
                  <a:srgbClr val="005200"/>
                </a:solidFill>
              </a:rPr>
              <a:t>Это мы. И все мы разные, одинаковых людей нет! Мы это должны понимать и относиться друг к другу с уважением, то есть соблюдать право на индивидуальность.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  <p:bldP spid="604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95288" y="260350"/>
            <a:ext cx="30495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Права детей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500430" y="260350"/>
            <a:ext cx="535623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990033"/>
                </a:solidFill>
              </a:rPr>
              <a:t>Индивидуальность </a:t>
            </a:r>
          </a:p>
        </p:txBody>
      </p:sp>
      <p:pic>
        <p:nvPicPr>
          <p:cNvPr id="14340" name="Picture 9" descr="Картинка 1 из 178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282" y="1071546"/>
            <a:ext cx="2376487" cy="4464050"/>
          </a:xfrm>
        </p:spPr>
      </p:pic>
      <p:pic>
        <p:nvPicPr>
          <p:cNvPr id="62484" name="Picture 20" descr="i?id=43527559&amp;tov=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644900"/>
            <a:ext cx="2303462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Картинка 1 из 178">
            <a:hlinkClick r:id="rId5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5292725" y="1125538"/>
            <a:ext cx="3600450" cy="2447925"/>
          </a:xfrm>
        </p:spPr>
      </p:pic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3143240" y="4214818"/>
            <a:ext cx="335758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dirty="0">
                <a:solidFill>
                  <a:srgbClr val="005200"/>
                </a:solidFill>
              </a:rPr>
              <a:t>А ещё каждый ребёнок имеет право на увлечения, правда, если это не ведёт к вредным последствиям и не вредит окружающим.</a:t>
            </a:r>
          </a:p>
        </p:txBody>
      </p:sp>
      <p:pic>
        <p:nvPicPr>
          <p:cNvPr id="14344" name="Picture 17" descr="Картинка 11 из 178">
            <a:hlinkClick r:id="rId7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2928926" y="1428736"/>
            <a:ext cx="3295650" cy="26638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32" y="214290"/>
            <a:ext cx="8769519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4213" y="1700213"/>
            <a:ext cx="80645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5200"/>
                </a:solidFill>
              </a:rPr>
              <a:t>С</a:t>
            </a:r>
            <a:r>
              <a:rPr lang="en-US" sz="3200">
                <a:solidFill>
                  <a:srgbClr val="005200"/>
                </a:solidFill>
              </a:rPr>
              <a:t>облюдать </a:t>
            </a:r>
            <a:r>
              <a:rPr lang="ru-RU" sz="3200">
                <a:solidFill>
                  <a:srgbClr val="005200"/>
                </a:solidFill>
              </a:rPr>
              <a:t>Конституцию Российской </a:t>
            </a:r>
          </a:p>
          <a:p>
            <a:r>
              <a:rPr lang="ru-RU" sz="3200">
                <a:solidFill>
                  <a:srgbClr val="005200"/>
                </a:solidFill>
              </a:rPr>
              <a:t>                                                          Федерации</a:t>
            </a:r>
            <a:r>
              <a:rPr lang="en-US" sz="3200">
                <a:solidFill>
                  <a:srgbClr val="005200"/>
                </a:solidFill>
              </a:rPr>
              <a:t> </a:t>
            </a:r>
            <a:endParaRPr lang="ru-RU" sz="3200">
              <a:solidFill>
                <a:srgbClr val="005200"/>
              </a:solidFill>
            </a:endParaRPr>
          </a:p>
          <a:p>
            <a:pPr algn="r"/>
            <a:endParaRPr lang="ru-RU" sz="320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284663" y="260350"/>
            <a:ext cx="45354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Обязанности  детей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68313" y="981075"/>
            <a:ext cx="463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B80000"/>
                </a:solidFill>
              </a:rPr>
              <a:t>Каждый ребенок обязан</a:t>
            </a:r>
            <a:endParaRPr lang="ru-RU" sz="3200" b="1">
              <a:solidFill>
                <a:srgbClr val="B80000"/>
              </a:solidFill>
            </a:endParaRPr>
          </a:p>
        </p:txBody>
      </p:sp>
      <p:pic>
        <p:nvPicPr>
          <p:cNvPr id="92167" name="Picture 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6" y="2285992"/>
            <a:ext cx="2684462" cy="431958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/>
      <p:bldP spid="921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5288" y="260350"/>
            <a:ext cx="30495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Права детей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357554" y="260350"/>
            <a:ext cx="549910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990033"/>
                </a:solidFill>
              </a:rPr>
              <a:t>Индивидуальность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143240" y="6021388"/>
            <a:ext cx="5821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5200"/>
                </a:solidFill>
              </a:rPr>
              <a:t>Дети –инвалиды имеют право на особую заботу и внимание.</a:t>
            </a:r>
          </a:p>
        </p:txBody>
      </p:sp>
      <p:pic>
        <p:nvPicPr>
          <p:cNvPr id="19463" name="Picture 7" descr="Рисунок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484313"/>
            <a:ext cx="637698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39750" y="260350"/>
            <a:ext cx="30495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Права детей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140200" y="260350"/>
            <a:ext cx="4716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33"/>
                </a:solidFill>
              </a:rPr>
              <a:t>Отдых и досуг 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4859338" y="4652963"/>
            <a:ext cx="3889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5200"/>
                </a:solidFill>
              </a:rPr>
              <a:t>   Дети имеют право играть и дружить, выражать своё мнение.</a:t>
            </a:r>
          </a:p>
        </p:txBody>
      </p:sp>
      <p:pic>
        <p:nvPicPr>
          <p:cNvPr id="68626" name="Picture 18" descr="Рисунок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643050"/>
            <a:ext cx="4175125" cy="5040312"/>
          </a:xfrm>
        </p:spPr>
      </p:pic>
      <p:pic>
        <p:nvPicPr>
          <p:cNvPr id="68628" name="Picture 20" descr="Рисунок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412875"/>
            <a:ext cx="3635375" cy="26685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/>
      <p:bldP spid="686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827088" y="260350"/>
            <a:ext cx="30495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Права детей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787900" y="333375"/>
            <a:ext cx="403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33"/>
                </a:solidFill>
              </a:rPr>
              <a:t>Образование </a:t>
            </a:r>
          </a:p>
        </p:txBody>
      </p:sp>
      <p:pic>
        <p:nvPicPr>
          <p:cNvPr id="74758" name="Picture 6" descr="100_61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142984"/>
            <a:ext cx="4962779" cy="3619516"/>
          </a:xfrm>
          <a:noFill/>
        </p:spPr>
      </p:pic>
      <p:pic>
        <p:nvPicPr>
          <p:cNvPr id="74760" name="Picture 8" descr="DSC063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851275" y="3357563"/>
            <a:ext cx="5040313" cy="3360737"/>
          </a:xfrm>
          <a:noFill/>
        </p:spPr>
      </p:pic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327650" y="1214422"/>
            <a:ext cx="38163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3525">
              <a:spcBef>
                <a:spcPct val="50000"/>
              </a:spcBef>
            </a:pPr>
            <a:r>
              <a:rPr lang="ru-RU" dirty="0">
                <a:solidFill>
                  <a:srgbClr val="005200"/>
                </a:solidFill>
              </a:rPr>
              <a:t>Все мальчишки и девчонки при достижении определённого возраста ходят в школу и получают знания.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  <p:bldP spid="747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8596" y="1628775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5200"/>
                </a:solidFill>
              </a:rPr>
              <a:t>У</a:t>
            </a:r>
            <a:r>
              <a:rPr lang="en-US" sz="2800" dirty="0" err="1">
                <a:solidFill>
                  <a:srgbClr val="005200"/>
                </a:solidFill>
              </a:rPr>
              <a:t>важать</a:t>
            </a:r>
            <a:r>
              <a:rPr lang="en-US" sz="2800" dirty="0">
                <a:solidFill>
                  <a:srgbClr val="005200"/>
                </a:solidFill>
              </a:rPr>
              <a:t> </a:t>
            </a:r>
            <a:r>
              <a:rPr lang="en-US" sz="2800" dirty="0" err="1">
                <a:solidFill>
                  <a:srgbClr val="005200"/>
                </a:solidFill>
              </a:rPr>
              <a:t>права</a:t>
            </a:r>
            <a:r>
              <a:rPr lang="en-US" sz="2800" dirty="0">
                <a:solidFill>
                  <a:srgbClr val="005200"/>
                </a:solidFill>
              </a:rPr>
              <a:t>, </a:t>
            </a:r>
            <a:r>
              <a:rPr lang="en-US" sz="2800" dirty="0" err="1">
                <a:solidFill>
                  <a:srgbClr val="005200"/>
                </a:solidFill>
              </a:rPr>
              <a:t>честь</a:t>
            </a:r>
            <a:r>
              <a:rPr lang="en-US" sz="2800" dirty="0">
                <a:solidFill>
                  <a:srgbClr val="005200"/>
                </a:solidFill>
              </a:rPr>
              <a:t> и </a:t>
            </a:r>
            <a:r>
              <a:rPr lang="en-US" sz="2800" dirty="0" err="1">
                <a:solidFill>
                  <a:srgbClr val="005200"/>
                </a:solidFill>
              </a:rPr>
              <a:t>достоинств</a:t>
            </a:r>
            <a:r>
              <a:rPr lang="ru-RU" sz="2800" dirty="0">
                <a:solidFill>
                  <a:srgbClr val="005200"/>
                </a:solidFill>
              </a:rPr>
              <a:t>о </a:t>
            </a:r>
            <a:r>
              <a:rPr lang="ru-RU" sz="2800" dirty="0" err="1" smtClean="0">
                <a:solidFill>
                  <a:srgbClr val="005200"/>
                </a:solidFill>
              </a:rPr>
              <a:t>д</a:t>
            </a:r>
            <a:r>
              <a:rPr lang="en-US" sz="2800" dirty="0" err="1" smtClean="0">
                <a:solidFill>
                  <a:srgbClr val="005200"/>
                </a:solidFill>
              </a:rPr>
              <a:t>ругих</a:t>
            </a:r>
            <a:r>
              <a:rPr lang="ru-RU" sz="2800" dirty="0" smtClean="0">
                <a:solidFill>
                  <a:srgbClr val="005200"/>
                </a:solidFill>
              </a:rPr>
              <a:t> </a:t>
            </a:r>
            <a:r>
              <a:rPr lang="en-US" sz="2800" dirty="0" err="1" smtClean="0">
                <a:solidFill>
                  <a:srgbClr val="005200"/>
                </a:solidFill>
              </a:rPr>
              <a:t>лиц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84663" y="260350"/>
            <a:ext cx="45354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Обязанности  детей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8313" y="981075"/>
            <a:ext cx="463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B80000"/>
                </a:solidFill>
              </a:rPr>
              <a:t>Каждый ребенок обязан</a:t>
            </a:r>
            <a:endParaRPr lang="ru-RU" sz="3200" b="1">
              <a:solidFill>
                <a:srgbClr val="B80000"/>
              </a:solidFill>
            </a:endParaRPr>
          </a:p>
        </p:txBody>
      </p:sp>
      <p:pic>
        <p:nvPicPr>
          <p:cNvPr id="8199" name="Picture 7" descr="12406[1]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00430" y="2500306"/>
            <a:ext cx="5000660" cy="37508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371600" y="5334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Конституция РФ</a:t>
            </a:r>
          </a:p>
        </p:txBody>
      </p:sp>
      <p:pic>
        <p:nvPicPr>
          <p:cNvPr id="11269" name="Picture 5" descr="img12290952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2120519"/>
            <a:ext cx="3811583" cy="4527931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28596" y="1357298"/>
            <a:ext cx="5515004" cy="483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500" b="1" dirty="0"/>
              <a:t>Конституция РФ</a:t>
            </a:r>
            <a:r>
              <a:rPr lang="ru-RU" sz="2500" dirty="0"/>
              <a:t> - это основной закон государства, то есть список самых главных правил, которые установили для себя граждане России.</a:t>
            </a:r>
          </a:p>
          <a:p>
            <a:endParaRPr lang="ru-RU" sz="2500" dirty="0"/>
          </a:p>
          <a:p>
            <a:r>
              <a:rPr lang="ru-RU" sz="2500" dirty="0"/>
              <a:t>Все другие законы и правила, действующие в нашей стране, даже правила перехода улицы, не должны противоречить главным правилам, записанным в Конституции.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" y="2286000"/>
            <a:ext cx="5562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000" b="1" dirty="0" smtClean="0"/>
              <a:t> </a:t>
            </a:r>
            <a:endParaRPr lang="ru-RU" sz="50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95288" y="1628775"/>
            <a:ext cx="806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5200"/>
                </a:solidFill>
              </a:rPr>
              <a:t>У</a:t>
            </a:r>
            <a:r>
              <a:rPr lang="en-US" sz="3200">
                <a:solidFill>
                  <a:srgbClr val="005200"/>
                </a:solidFill>
              </a:rPr>
              <a:t>важать государственные символы</a:t>
            </a:r>
            <a:r>
              <a:rPr lang="ru-RU" sz="3200">
                <a:solidFill>
                  <a:srgbClr val="005200"/>
                </a:solidFill>
              </a:rPr>
              <a:t> страны</a:t>
            </a:r>
            <a:endParaRPr lang="ru-RU" sz="3200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284663" y="260350"/>
            <a:ext cx="45354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Обязанности  детей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68313" y="981075"/>
            <a:ext cx="463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B80000"/>
                </a:solidFill>
              </a:rPr>
              <a:t>Каждый ребенок обязан</a:t>
            </a:r>
            <a:endParaRPr lang="ru-RU" sz="3200" b="1">
              <a:solidFill>
                <a:srgbClr val="B80000"/>
              </a:solidFill>
            </a:endParaRPr>
          </a:p>
        </p:txBody>
      </p:sp>
      <p:pic>
        <p:nvPicPr>
          <p:cNvPr id="91143" name="Picture 7" descr="480px-Coat_of_Arms_of_the_Russian_Feder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2708275"/>
            <a:ext cx="1962150" cy="2378075"/>
          </a:xfrm>
        </p:spPr>
      </p:pic>
      <p:pic>
        <p:nvPicPr>
          <p:cNvPr id="91144" name="Picture 8" descr="450px-Flag_of_Russ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2708275"/>
            <a:ext cx="2971800" cy="1981200"/>
          </a:xfrm>
          <a:noFill/>
        </p:spPr>
      </p:pic>
      <p:pic>
        <p:nvPicPr>
          <p:cNvPr id="91147" name="Picture 11" descr="377px-Hymn_of_Russia_sheet_music_2001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577013" y="2636838"/>
            <a:ext cx="2081212" cy="3313112"/>
          </a:xfrm>
          <a:noFill/>
        </p:spPr>
      </p:pic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928662" y="5072074"/>
            <a:ext cx="1081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5200"/>
                </a:solidFill>
              </a:rPr>
              <a:t>герб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3786182" y="5143512"/>
            <a:ext cx="18637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5200"/>
                </a:solidFill>
              </a:rPr>
              <a:t>флаг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7092950" y="6092825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5200"/>
                </a:solidFill>
              </a:rPr>
              <a:t>гимн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/>
      <p:bldP spid="91150" grpId="0"/>
      <p:bldP spid="91151" grpId="0"/>
      <p:bldP spid="911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50825" y="1557338"/>
            <a:ext cx="59055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3525"/>
            <a:r>
              <a:rPr lang="ru-RU" sz="3200">
                <a:solidFill>
                  <a:srgbClr val="005200"/>
                </a:solidFill>
              </a:rPr>
              <a:t>З</a:t>
            </a:r>
            <a:r>
              <a:rPr lang="en-US" sz="3200">
                <a:solidFill>
                  <a:srgbClr val="005200"/>
                </a:solidFill>
              </a:rPr>
              <a:t>аботиться о сохранности исторического и культурного наследия </a:t>
            </a:r>
            <a:r>
              <a:rPr lang="ru-RU" sz="3200">
                <a:solidFill>
                  <a:srgbClr val="005200"/>
                </a:solidFill>
              </a:rPr>
              <a:t>страны. Беречь памятники культуры и истории.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555777" y="260350"/>
            <a:ext cx="62643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Обязанности  детей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68313" y="908050"/>
            <a:ext cx="463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B80000"/>
                </a:solidFill>
              </a:rPr>
              <a:t>Каждый ребенок обязан</a:t>
            </a:r>
            <a:endParaRPr lang="ru-RU" sz="3200" b="1">
              <a:solidFill>
                <a:srgbClr val="B80000"/>
              </a:solidFill>
            </a:endParaRPr>
          </a:p>
        </p:txBody>
      </p:sp>
      <p:pic>
        <p:nvPicPr>
          <p:cNvPr id="95244" name="Picture 12" descr="кремл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4143380"/>
            <a:ext cx="2808288" cy="2246312"/>
          </a:xfrm>
        </p:spPr>
      </p:pic>
      <p:pic>
        <p:nvPicPr>
          <p:cNvPr id="95246" name="Picture 14" descr="vologda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11863" y="981075"/>
            <a:ext cx="2879725" cy="2203450"/>
          </a:xfrm>
        </p:spPr>
      </p:pic>
      <p:pic>
        <p:nvPicPr>
          <p:cNvPr id="95248" name="Picture 16" descr="1_2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143636" y="4357694"/>
            <a:ext cx="2784475" cy="2089150"/>
          </a:xfrm>
        </p:spPr>
      </p:pic>
      <p:pic>
        <p:nvPicPr>
          <p:cNvPr id="95249" name="Picture 17" descr="84564_0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143240" y="4357694"/>
            <a:ext cx="2808287" cy="21082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/>
      <p:bldP spid="952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95288" y="1557338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3525"/>
            <a:r>
              <a:rPr lang="ru-RU" sz="3200" dirty="0">
                <a:solidFill>
                  <a:srgbClr val="005200"/>
                </a:solidFill>
              </a:rPr>
              <a:t>С</a:t>
            </a:r>
            <a:r>
              <a:rPr lang="en-US" sz="3200" dirty="0" err="1">
                <a:solidFill>
                  <a:srgbClr val="005200"/>
                </a:solidFill>
              </a:rPr>
              <a:t>охранять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природу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и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бережно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относиться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к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природным</a:t>
            </a:r>
            <a:r>
              <a:rPr lang="en-US" sz="3200" dirty="0">
                <a:solidFill>
                  <a:srgbClr val="005200"/>
                </a:solidFill>
              </a:rPr>
              <a:t> </a:t>
            </a:r>
            <a:r>
              <a:rPr lang="en-US" sz="3200" dirty="0" err="1">
                <a:solidFill>
                  <a:srgbClr val="005200"/>
                </a:solidFill>
              </a:rPr>
              <a:t>богатствам</a:t>
            </a:r>
            <a:r>
              <a:rPr lang="en-US" sz="3200" dirty="0">
                <a:solidFill>
                  <a:srgbClr val="005200"/>
                </a:solidFill>
              </a:rPr>
              <a:t>.</a:t>
            </a:r>
            <a:endParaRPr lang="ru-RU" sz="3200" dirty="0">
              <a:solidFill>
                <a:srgbClr val="005200"/>
              </a:solidFill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284663" y="260350"/>
            <a:ext cx="45354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Обязанности  детей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68313" y="981075"/>
            <a:ext cx="463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B80000"/>
                </a:solidFill>
              </a:rPr>
              <a:t>Каждый ребенок обязан</a:t>
            </a:r>
            <a:endParaRPr lang="ru-RU" sz="3200" b="1">
              <a:solidFill>
                <a:srgbClr val="B80000"/>
              </a:solidFill>
            </a:endParaRPr>
          </a:p>
        </p:txBody>
      </p:sp>
      <p:pic>
        <p:nvPicPr>
          <p:cNvPr id="97292" name="Picture 12" descr="236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3357562"/>
            <a:ext cx="4429156" cy="3322723"/>
          </a:xfrm>
        </p:spPr>
      </p:pic>
      <p:pic>
        <p:nvPicPr>
          <p:cNvPr id="97294" name="Picture 14" descr="205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215074" y="2643182"/>
            <a:ext cx="2808287" cy="2106612"/>
          </a:xfrm>
        </p:spPr>
      </p:pic>
      <p:pic>
        <p:nvPicPr>
          <p:cNvPr id="97296" name="Picture 16" descr="пруд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86314" y="4500570"/>
            <a:ext cx="2786062" cy="20891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/>
      <p:bldP spid="972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14400" y="2071678"/>
            <a:ext cx="8229600" cy="114300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Символика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 Российской 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Федерации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3800" b="1" dirty="0" smtClean="0">
                <a:solidFill>
                  <a:srgbClr val="00B050"/>
                </a:solidFill>
              </a:rPr>
              <a:t>Гимн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1600200"/>
            <a:ext cx="7643866" cy="4525566"/>
          </a:xfrm>
        </p:spPr>
        <p:txBody>
          <a:bodyPr/>
          <a:lstStyle/>
          <a:p>
            <a:r>
              <a:rPr lang="ru-RU" sz="3600" dirty="0" smtClean="0"/>
              <a:t>Торжественная песня,</a:t>
            </a:r>
          </a:p>
          <a:p>
            <a:pPr>
              <a:buFontTx/>
              <a:buNone/>
            </a:pPr>
            <a:r>
              <a:rPr lang="ru-RU" sz="3600" dirty="0" smtClean="0"/>
              <a:t>   исполняемая в особо    важных случаях.</a:t>
            </a:r>
          </a:p>
          <a:p>
            <a:endParaRPr lang="ru-RU" sz="3600" dirty="0" smtClean="0"/>
          </a:p>
          <a:p>
            <a:r>
              <a:rPr lang="ru-RU" sz="3600" dirty="0" smtClean="0"/>
              <a:t>Слова С.В. Михалкова</a:t>
            </a:r>
          </a:p>
          <a:p>
            <a:r>
              <a:rPr lang="ru-RU" sz="3600" dirty="0" smtClean="0"/>
              <a:t>Музыка А.В.Александрова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597" y="275035"/>
            <a:ext cx="3643337" cy="1143000"/>
          </a:xfrm>
        </p:spPr>
        <p:txBody>
          <a:bodyPr/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Герб</a:t>
            </a:r>
            <a:endParaRPr lang="ru-RU" dirty="0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357166"/>
            <a:ext cx="4316941" cy="5768600"/>
          </a:xfrm>
        </p:spPr>
        <p:txBody>
          <a:bodyPr/>
          <a:lstStyle/>
          <a:p>
            <a:pPr eaLnBrk="1" hangingPunct="1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Орел увенчан двумя малыми коронами и - над ними - одной большой короной, соединенными лентой. В правой лапе орла - скипетр, в левой - держава. </a:t>
            </a:r>
          </a:p>
          <a:p>
            <a:pPr eaLnBrk="1" hangingPunct="1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груди орла, в красном щите, - серебряный всадник, Георгий Победоносец, в синем плаще на серебряном коне, поражающий  серебряным копьем черного опрокинутого навзничь змея. </a:t>
            </a:r>
          </a:p>
          <a:p>
            <a:endParaRPr lang="ru-RU" b="1" dirty="0" smtClean="0"/>
          </a:p>
        </p:txBody>
      </p:sp>
      <p:pic>
        <p:nvPicPr>
          <p:cNvPr id="15366" name="Picture 6" descr="http://img0.liveinternet.ru/images/attach/c/0/35/755/35755320_t2441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357430"/>
            <a:ext cx="464343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45594" cy="71438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Государственный</a:t>
            </a:r>
            <a:br>
              <a:rPr lang="ru-RU" sz="3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флаг    России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3929063" y="1571613"/>
            <a:ext cx="4857750" cy="4214842"/>
          </a:xfrm>
        </p:spPr>
        <p:txBody>
          <a:bodyPr/>
          <a:lstStyle/>
          <a:p>
            <a:pPr algn="just" eaLnBrk="1" hangingPunct="1"/>
            <a:r>
              <a:rPr lang="ru-RU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мир, чистота, правда,      благородство</a:t>
            </a:r>
          </a:p>
          <a:p>
            <a:pPr algn="just" eaLnBrk="1" hangingPunct="1"/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символизирует небо, верность, веру</a:t>
            </a:r>
          </a:p>
          <a:p>
            <a:pPr algn="just" eaLnBrk="1" hangingPunct="1"/>
            <a:r>
              <a:rPr lang="ru-RU" sz="32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смелость, доброта, честность, огонь, кровь. </a:t>
            </a:r>
          </a:p>
          <a:p>
            <a:pPr algn="r" eaLnBrk="1" hangingPunct="1"/>
            <a:r>
              <a:rPr lang="ru-RU" sz="3200" b="1" dirty="0" smtClean="0">
                <a:solidFill>
                  <a:srgbClr val="990099"/>
                </a:solidFill>
                <a:latin typeface="Microsoft Sans Serif" pitchFamily="34" charset="0"/>
              </a:rPr>
              <a:t>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8196" name="Picture 8" descr="Государственный Флаг Российской Федераци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0322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143248"/>
            <a:ext cx="4191008" cy="291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00200" y="5334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15367" name="Picture 7" descr="5002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52400"/>
            <a:ext cx="2857500" cy="18907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91000" y="4572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81000" y="2667000"/>
            <a:ext cx="8763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/>
              <a:t>"</a:t>
            </a:r>
            <a:r>
              <a:rPr lang="ru-RU" sz="2400" b="1" dirty="0">
                <a:latin typeface="Times New Roman"/>
                <a:cs typeface="Times New Roman"/>
              </a:rPr>
              <a:t>Клянусь при осуществлении полномочий Президента Российской Федерации уважать и </a:t>
            </a:r>
            <a:r>
              <a:rPr lang="ru-RU" sz="2400" b="1" dirty="0" err="1" smtClean="0">
                <a:latin typeface="Times New Roman"/>
                <a:cs typeface="Times New Roman"/>
              </a:rPr>
              <a:t>охранчеловека</a:t>
            </a:r>
            <a:r>
              <a:rPr lang="ru-RU" sz="2400" b="1" dirty="0" smtClean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и гражданина, соблюдать и защищать Конституцию Российской Федерации, защищать суверенитет и независимость, безопасность и целостность государства, верно служить народу"</a:t>
            </a:r>
            <a:r>
              <a:rPr lang="ru-RU" sz="2400" b="1" dirty="0" smtClean="0">
                <a:latin typeface="Times New Roman"/>
                <a:cs typeface="Times New Roman"/>
              </a:rPr>
              <a:t>.</a:t>
            </a:r>
            <a:r>
              <a:rPr lang="ru-RU" sz="2400" b="1" dirty="0">
                <a:latin typeface="Times New Roman"/>
                <a:cs typeface="Times New Roman"/>
              </a:rPr>
              <a:t> Конституции.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/>
                <a:cs typeface="Times New Roman"/>
              </a:rPr>
              <a:t>Он следит за 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810000" y="304800"/>
            <a:ext cx="48006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 dirty="0"/>
              <a:t>При вступлении в должность Президент Российской Федерации приносит народу следующую присягу:</a:t>
            </a:r>
          </a:p>
          <a:p>
            <a:pPr algn="ctr">
              <a:spcBef>
                <a:spcPct val="50000"/>
              </a:spcBef>
            </a:pPr>
            <a:endParaRPr lang="ru-RU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6215082"/>
            <a:ext cx="393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Владимир Владимирович Путин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3428992" y="4929198"/>
            <a:ext cx="5857884" cy="1406133"/>
          </a:xfrm>
        </p:spPr>
        <p:txBody>
          <a:bodyPr/>
          <a:lstStyle/>
          <a:p>
            <a:pPr algn="ctr"/>
            <a:r>
              <a:rPr lang="ru-RU" sz="2800" dirty="0" smtClean="0"/>
              <a:t>Спасибо </a:t>
            </a:r>
          </a:p>
          <a:p>
            <a:pPr algn="ctr"/>
            <a:r>
              <a:rPr lang="ru-RU" sz="2800" dirty="0" smtClean="0"/>
              <a:t>за внимание!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500042"/>
            <a:ext cx="45720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Есть обязанности и права,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Конституция их дала.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записаны они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  людей и для страны.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 главный, закон важный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Конституция страны.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Обязан подчиняться каждый,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Выполнять его должны.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480px-Coat_of_Arms_of_the_Russian_Federati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214290"/>
            <a:ext cx="19621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28596" y="914400"/>
            <a:ext cx="85630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500" dirty="0"/>
              <a:t>Сначала Конституцию придумали и записали учёные, потом граждане государства прочли её и обсудили друг с другом, в газетах, по телевидению. Некоторые правила из Конституции вычеркнули, другие - добавили, третьи - переписали по-другому. </a:t>
            </a:r>
          </a:p>
          <a:p>
            <a:r>
              <a:rPr lang="ru-RU" sz="2500" dirty="0"/>
              <a:t>Потом состоялся </a:t>
            </a:r>
            <a:r>
              <a:rPr lang="ru-RU" sz="2500" i="1" dirty="0"/>
              <a:t>референдум</a:t>
            </a:r>
            <a:r>
              <a:rPr lang="ru-RU" sz="2500" dirty="0"/>
              <a:t>. Каждый гражданин имел возможность прийти в специальное место и заявить, согласен он с такой Конституцией или не согласен. Оказалось, что большинство граждан согласно. </a:t>
            </a:r>
          </a:p>
          <a:p>
            <a:r>
              <a:rPr lang="ru-RU" sz="2500" dirty="0"/>
              <a:t>Так, </a:t>
            </a:r>
            <a:r>
              <a:rPr lang="ru-RU" sz="2500" b="1" dirty="0"/>
              <a:t>12 декабря 1993 года</a:t>
            </a:r>
            <a:r>
              <a:rPr lang="ru-RU" sz="2500" dirty="0"/>
              <a:t> была принята наша </a:t>
            </a:r>
            <a:r>
              <a:rPr lang="ru-RU" sz="2500" b="1" i="1" dirty="0"/>
              <a:t>Конституция</a:t>
            </a:r>
            <a:r>
              <a:rPr lang="ru-RU" sz="2500" dirty="0"/>
              <a:t>. </a:t>
            </a:r>
          </a:p>
          <a:p>
            <a:r>
              <a:rPr lang="ru-RU" sz="2500" b="1" i="1" dirty="0"/>
              <a:t>Этот день стал всенародным праздником.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71538" y="357166"/>
            <a:ext cx="7391400" cy="48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500" b="1" dirty="0"/>
              <a:t>Когда и как была принята Конституция РФ?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42988" y="1700213"/>
            <a:ext cx="70199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Конституцией</a:t>
            </a:r>
            <a:r>
              <a:rPr lang="ru-RU" sz="7200" dirty="0">
                <a:solidFill>
                  <a:srgbClr val="004200"/>
                </a:solidFill>
                <a:latin typeface="Times New Roman"/>
                <a:cs typeface="Times New Roman"/>
              </a:rPr>
              <a:t> Российской Федерации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187450" y="476250"/>
            <a:ext cx="6696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05200"/>
                </a:solidFill>
                <a:latin typeface="Times New Roman"/>
                <a:cs typeface="Times New Roman"/>
              </a:rPr>
              <a:t>Права и обязанности детей определены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460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5200"/>
                </a:solidFill>
              </a:rPr>
              <a:t>Каждый человек имеет право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132138" y="1412875"/>
            <a:ext cx="4175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>
                <a:solidFill>
                  <a:srgbClr val="B80000"/>
                </a:solidFill>
              </a:rPr>
              <a:t>на жизнь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0" y="2276475"/>
            <a:ext cx="83518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5200"/>
                </a:solidFill>
              </a:rPr>
              <a:t>И никто не вправе лишать жизни другого человека! 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5200"/>
                </a:solidFill>
              </a:rPr>
              <a:t>Так же никто не имеет права 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23850" y="3068638"/>
            <a:ext cx="8820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B80000"/>
                </a:solidFill>
              </a:rPr>
              <a:t>Наносить физический вред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539750" y="4365625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005200"/>
                </a:solidFill>
              </a:rPr>
              <a:t>другому человеку.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827088" y="333375"/>
            <a:ext cx="3816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 dirty="0" smtClean="0">
                <a:solidFill>
                  <a:srgbClr val="004200"/>
                </a:solidFill>
                <a:latin typeface="Times New Roman"/>
                <a:cs typeface="Times New Roman"/>
              </a:rPr>
              <a:t>Права </a:t>
            </a:r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детей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795963" y="260350"/>
            <a:ext cx="2735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33"/>
                </a:solidFill>
              </a:rPr>
              <a:t>На жизнь </a:t>
            </a:r>
          </a:p>
        </p:txBody>
      </p:sp>
      <p:pic>
        <p:nvPicPr>
          <p:cNvPr id="72718" name="Picture 14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4572008"/>
            <a:ext cx="2787667" cy="19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0" grpId="0"/>
      <p:bldP spid="72711" grpId="0"/>
      <p:bldP spid="72712" grpId="0"/>
      <p:bldP spid="72713" grpId="0"/>
      <p:bldP spid="727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57620" y="5445125"/>
            <a:ext cx="49625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</a:t>
            </a:r>
            <a:r>
              <a:rPr lang="ru-RU" dirty="0">
                <a:solidFill>
                  <a:srgbClr val="004200"/>
                </a:solidFill>
              </a:rPr>
              <a:t>Все дети должны получать своевременную медицинскую помощь. А родители в своё время обязаны вовремя показать ребёнка врачу.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868144" y="332656"/>
            <a:ext cx="30254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Права детей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795963" y="1052513"/>
            <a:ext cx="2735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33"/>
                </a:solidFill>
              </a:rPr>
              <a:t>Здоровье </a:t>
            </a:r>
          </a:p>
        </p:txBody>
      </p:sp>
      <p:pic>
        <p:nvPicPr>
          <p:cNvPr id="29709" name="Picture 13" descr="Рисунок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99" y="25192"/>
            <a:ext cx="4824412" cy="3444875"/>
          </a:xfrm>
        </p:spPr>
      </p:pic>
      <p:pic>
        <p:nvPicPr>
          <p:cNvPr id="29711" name="Picture 15" descr="Рисунок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9992" y="1988840"/>
            <a:ext cx="4391025" cy="30575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297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860033" y="260350"/>
            <a:ext cx="3745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Права детей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5795963" y="1052513"/>
            <a:ext cx="2735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990033"/>
                </a:solidFill>
              </a:rPr>
              <a:t>Жильё  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3357554" y="5805488"/>
            <a:ext cx="549752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5200"/>
                </a:solidFill>
              </a:rPr>
              <a:t>У каждого человека должно быть место для жилья. Это может быть квартира в городском доме или дом в деревне.</a:t>
            </a:r>
          </a:p>
        </p:txBody>
      </p:sp>
      <p:pic>
        <p:nvPicPr>
          <p:cNvPr id="76813" name="Picture 13" descr="Рисунок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3516313" cy="5184775"/>
          </a:xfrm>
        </p:spPr>
      </p:pic>
      <p:pic>
        <p:nvPicPr>
          <p:cNvPr id="76815" name="Picture 15" descr="Рисунок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1989138"/>
            <a:ext cx="4098925" cy="34861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5" grpId="0"/>
      <p:bldP spid="768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788025" y="260350"/>
            <a:ext cx="38178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 dirty="0">
                <a:solidFill>
                  <a:srgbClr val="004200"/>
                </a:solidFill>
                <a:latin typeface="Times New Roman"/>
                <a:cs typeface="Times New Roman"/>
              </a:rPr>
              <a:t>Права детей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795963" y="1052513"/>
            <a:ext cx="2735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0033"/>
                </a:solidFill>
              </a:rPr>
              <a:t>Жильё  </a:t>
            </a:r>
          </a:p>
        </p:txBody>
      </p:sp>
      <p:pic>
        <p:nvPicPr>
          <p:cNvPr id="84998" name="Picture 6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3887788" cy="4105275"/>
          </a:xfrm>
          <a:noFill/>
        </p:spPr>
      </p:pic>
      <p:pic>
        <p:nvPicPr>
          <p:cNvPr id="85000" name="Picture 8" descr="getfu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989138"/>
            <a:ext cx="4103688" cy="3816350"/>
          </a:xfrm>
          <a:noFill/>
        </p:spPr>
      </p:pic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3428992" y="5949950"/>
            <a:ext cx="471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5200"/>
                </a:solidFill>
              </a:rPr>
              <a:t>Не должно быть бездомных детей!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  <p:bldP spid="850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03180" cy="645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692</Words>
  <Application>Microsoft Macintosh PowerPoint</Application>
  <PresentationFormat>Экран (4:3)</PresentationFormat>
  <Paragraphs>101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карта России</vt:lpstr>
      <vt:lpstr>6_карта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Символика   Российской   Федерации</vt:lpstr>
      <vt:lpstr>Гимн</vt:lpstr>
      <vt:lpstr>Герб</vt:lpstr>
      <vt:lpstr> Государственный флаг    России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Проверь себя…</dc:title>
  <dc:creator>Мама</dc:creator>
  <cp:lastModifiedBy>Учитель</cp:lastModifiedBy>
  <cp:revision>23</cp:revision>
  <dcterms:created xsi:type="dcterms:W3CDTF">2013-11-25T16:33:59Z</dcterms:created>
  <dcterms:modified xsi:type="dcterms:W3CDTF">2016-12-14T14:41:13Z</dcterms:modified>
</cp:coreProperties>
</file>