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366" r:id="rId2"/>
    <p:sldId id="368" r:id="rId3"/>
    <p:sldId id="282" r:id="rId4"/>
    <p:sldId id="260" r:id="rId5"/>
    <p:sldId id="284" r:id="rId6"/>
    <p:sldId id="263" r:id="rId7"/>
    <p:sldId id="288" r:id="rId8"/>
    <p:sldId id="264" r:id="rId9"/>
    <p:sldId id="374" r:id="rId10"/>
    <p:sldId id="289" r:id="rId11"/>
    <p:sldId id="292" r:id="rId12"/>
    <p:sldId id="290" r:id="rId13"/>
    <p:sldId id="308" r:id="rId14"/>
    <p:sldId id="320" r:id="rId15"/>
    <p:sldId id="325" r:id="rId16"/>
    <p:sldId id="327" r:id="rId17"/>
    <p:sldId id="365" r:id="rId18"/>
    <p:sldId id="333" r:id="rId19"/>
    <p:sldId id="336" r:id="rId20"/>
    <p:sldId id="339" r:id="rId21"/>
    <p:sldId id="344" r:id="rId22"/>
    <p:sldId id="345" r:id="rId23"/>
    <p:sldId id="353" r:id="rId24"/>
    <p:sldId id="267" r:id="rId25"/>
    <p:sldId id="355" r:id="rId26"/>
    <p:sldId id="370" r:id="rId27"/>
    <p:sldId id="371" r:id="rId28"/>
    <p:sldId id="372" r:id="rId29"/>
    <p:sldId id="352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8989"/>
    <a:srgbClr val="FFCCFF"/>
    <a:srgbClr val="CC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внобедренный треугольник 3"/>
          <p:cNvSpPr/>
          <p:nvPr/>
        </p:nvSpPr>
        <p:spPr>
          <a:xfrm rot="16200000">
            <a:off x="7553325" y="5254626"/>
            <a:ext cx="1893887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1863"/>
            <a:ext cx="5791200" cy="365125"/>
          </a:xfrm>
        </p:spPr>
        <p:txBody>
          <a:bodyPr tIns="0" bIns="0" anchor="t"/>
          <a:lstStyle>
            <a:lvl1pPr algn="r">
              <a:defRPr/>
            </a:lvl1pPr>
          </a:lstStyle>
          <a:p>
            <a:fld id="{B45C2452-E899-40BF-9500-F28310A618AA}" type="datetimeFigureOut">
              <a:rPr lang="ru-RU"/>
              <a:pPr/>
              <a:t>18.02.2019</a:t>
            </a:fld>
            <a:endParaRPr lang="ru-RU"/>
          </a:p>
        </p:txBody>
      </p:sp>
      <p:sp>
        <p:nvSpPr>
          <p:cNvPr id="6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49913"/>
            <a:ext cx="5791200" cy="365125"/>
          </a:xfrm>
        </p:spPr>
        <p:txBody>
          <a:bodyPr tIns="0" bIns="0"/>
          <a:lstStyle>
            <a:lvl1pPr algn="r">
              <a:defRPr sz="11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1525" y="5753100"/>
            <a:ext cx="503238" cy="365125"/>
          </a:xfrm>
        </p:spPr>
        <p:txBody>
          <a:bodyPr anchor="ctr"/>
          <a:lstStyle>
            <a:lvl1pPr>
              <a:defRPr sz="1300">
                <a:solidFill>
                  <a:srgbClr val="FFFFFF"/>
                </a:solidFill>
              </a:defRPr>
            </a:lvl1pPr>
          </a:lstStyle>
          <a:p>
            <a:fld id="{45D30987-8F56-4055-9418-314F7D53F2D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96DFD9-C9E4-4DDB-B282-A3EDAD7DF543}" type="datetimeFigureOut">
              <a:rPr lang="ru-RU"/>
              <a:pPr/>
              <a:t>18.02.2019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611168-86A1-4081-973E-5A5E03D1929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A41428-5163-403A-AE3F-4D30FCAD7AAC}" type="datetimeFigureOut">
              <a:rPr lang="ru-RU"/>
              <a:pPr/>
              <a:t>18.02.2019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E44613-EB6A-4F47-9617-104A3E3C1DD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075" y="64801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fld id="{9AC3155C-BE32-4B2F-BBC2-BA173982EA7B}" type="datetimeFigureOut">
              <a:rPr lang="ru-RU"/>
              <a:pPr/>
              <a:t>18.02.2019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59263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63F733-74AE-484A-9409-87BB17AD24D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 flipV="1">
            <a:off x="6350" y="6350"/>
            <a:ext cx="9131300" cy="6837363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Равнобедренный треугольник 4"/>
          <p:cNvSpPr/>
          <p:nvPr/>
        </p:nvSpPr>
        <p:spPr>
          <a:xfrm rot="5400000" flipV="1">
            <a:off x="7553325" y="309563"/>
            <a:ext cx="1893888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10800000">
            <a:off x="6469063" y="9525"/>
            <a:ext cx="2673350" cy="190023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/>
          <a:lstStyle>
            <a:lvl1pPr marL="0" algn="l">
              <a:buNone/>
              <a:defRPr sz="3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>
          <a:xfrm>
            <a:off x="6956425" y="64770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fld id="{9C34A4D8-9292-4361-A4AB-2AE004721085}" type="datetimeFigureOut">
              <a:rPr lang="ru-RU"/>
              <a:pPr/>
              <a:t>18.02.2019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5" y="6481763"/>
            <a:ext cx="4260850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0263" y="809625"/>
            <a:ext cx="503237" cy="300038"/>
          </a:xfrm>
        </p:spPr>
        <p:txBody>
          <a:bodyPr/>
          <a:lstStyle>
            <a:lvl1pPr>
              <a:defRPr/>
            </a:lvl1pPr>
          </a:lstStyle>
          <a:p>
            <a:fld id="{315AD175-50D7-494A-B2E3-F42D9C49329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59CB78-A7F1-46D7-A08C-9E1C941C900D}" type="datetimeFigureOut">
              <a:rPr lang="ru-RU"/>
              <a:pPr/>
              <a:t>18.02.2019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7D311A-D01B-46CA-96C8-7E613D53E08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075" y="6481763"/>
            <a:ext cx="2130425" cy="301625"/>
          </a:xfrm>
        </p:spPr>
        <p:txBody>
          <a:bodyPr/>
          <a:lstStyle>
            <a:lvl1pPr>
              <a:defRPr/>
            </a:lvl1pPr>
          </a:lstStyle>
          <a:p>
            <a:fld id="{ADAF5722-169F-4BFA-8BFF-1A11BBD347FF}" type="datetimeFigureOut">
              <a:rPr lang="ru-RU"/>
              <a:pPr/>
              <a:t>18.02.2019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6085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838" y="6483350"/>
            <a:ext cx="503237" cy="301625"/>
          </a:xfrm>
        </p:spPr>
        <p:txBody>
          <a:bodyPr/>
          <a:lstStyle>
            <a:lvl1pPr>
              <a:defRPr/>
            </a:lvl1pPr>
          </a:lstStyle>
          <a:p>
            <a:fld id="{6B418F88-C32B-4A90-BD0B-F3BC3C7CDC3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522E51E-BD64-4C3D-A669-5364A859CEED}" type="datetimeFigureOut">
              <a:rPr lang="ru-RU"/>
              <a:pPr/>
              <a:t>18.02.2019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A420A6-B0C4-4612-B5F0-B28F42F6034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2BFF6C4-B133-42D1-916F-EF8988ECA974}" type="datetimeFigureOut">
              <a:rPr lang="ru-RU"/>
              <a:pPr/>
              <a:t>18.02.2019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9CFA66-4818-43C2-A880-18F2FC1EF8F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563" y="6556375"/>
            <a:ext cx="2133600" cy="301625"/>
          </a:xfrm>
        </p:spPr>
        <p:txBody>
          <a:bodyPr/>
          <a:lstStyle>
            <a:lvl1pPr>
              <a:defRPr sz="900"/>
            </a:lvl1pPr>
          </a:lstStyle>
          <a:p>
            <a:fld id="{9EEB123E-DC86-4D59-BD29-C4A0CD6C5376}" type="datetimeFigureOut">
              <a:rPr lang="ru-RU"/>
              <a:pPr/>
              <a:t>18.02.2019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063" y="6556375"/>
            <a:ext cx="51435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5" y="6556375"/>
            <a:ext cx="503238" cy="301625"/>
          </a:xfrm>
        </p:spPr>
        <p:txBody>
          <a:bodyPr/>
          <a:lstStyle>
            <a:lvl1pPr>
              <a:defRPr sz="900"/>
            </a:lvl1pPr>
          </a:lstStyle>
          <a:p>
            <a:fld id="{5D61F033-C1E7-4610-95EC-F1ADEEC7687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700" y="6556375"/>
            <a:ext cx="2101850" cy="301625"/>
          </a:xfrm>
        </p:spPr>
        <p:txBody>
          <a:bodyPr/>
          <a:lstStyle>
            <a:lvl1pPr>
              <a:defRPr sz="900"/>
            </a:lvl1pPr>
          </a:lstStyle>
          <a:p>
            <a:fld id="{E4B2E311-7438-46FC-A2F5-418E4F64EA40}" type="datetimeFigureOut">
              <a:rPr lang="ru-RU"/>
              <a:pPr/>
              <a:t>18.02.2019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69988" y="6557963"/>
            <a:ext cx="4948237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6900" y="6556375"/>
            <a:ext cx="366713" cy="301625"/>
          </a:xfrm>
        </p:spPr>
        <p:txBody>
          <a:bodyPr/>
          <a:lstStyle>
            <a:lvl1pPr>
              <a:defRPr sz="900"/>
            </a:lvl1pPr>
          </a:lstStyle>
          <a:p>
            <a:fld id="{1A97EDBE-4445-4513-BDBE-85FFE78FDA7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30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0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>
                <a:latin typeface="Century Gothic" pitchFamily="34" charset="0"/>
              </a:defRPr>
            </a:lvl1pPr>
          </a:lstStyle>
          <a:p>
            <a:fld id="{26D97428-762F-4A3A-8ECC-246AC240C75C}" type="datetimeFigureOut">
              <a:rPr lang="ru-RU"/>
              <a:pPr/>
              <a:t>18.02.2019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Century Gothic" pitchFamily="34" charset="0"/>
              </a:defRPr>
            </a:lvl1pPr>
          </a:lstStyle>
          <a:p>
            <a:fld id="{7062978E-E56C-466F-9BA5-6374F56FD141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39" r:id="rId4"/>
    <p:sldLayoutId id="2147483847" r:id="rId5"/>
    <p:sldLayoutId id="2147483840" r:id="rId6"/>
    <p:sldLayoutId id="2147483841" r:id="rId7"/>
    <p:sldLayoutId id="2147483848" r:id="rId8"/>
    <p:sldLayoutId id="2147483849" r:id="rId9"/>
    <p:sldLayoutId id="2147483842" r:id="rId10"/>
    <p:sldLayoutId id="2147483843" r:id="rId11"/>
  </p:sldLayoutIdLst>
  <p:txStyles>
    <p:titleStyle>
      <a:lvl1pPr marL="484188" indent="-484188" algn="l" rtl="0" eaLnBrk="0" fontAlgn="base" hangingPunct="0">
        <a:spcBef>
          <a:spcPct val="0"/>
        </a:spcBef>
        <a:spcAft>
          <a:spcPct val="0"/>
        </a:spcAft>
        <a:defRPr kumimoji="1" sz="4200" kern="1200">
          <a:ln w="6350">
            <a:solidFill>
              <a:schemeClr val="accent1">
                <a:shade val="43000"/>
              </a:schemeClr>
            </a:solidFill>
          </a:ln>
          <a:solidFill>
            <a:srgbClr val="5C8FE9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Arial" charset="0"/>
          <a:cs typeface="Arial" pitchFamily="34" charset="0"/>
        </a:defRPr>
      </a:lvl1pPr>
      <a:lvl2pPr marL="484188" indent="-484188" algn="l" rtl="0" eaLnBrk="0" fontAlgn="base" hangingPunct="0">
        <a:spcBef>
          <a:spcPct val="0"/>
        </a:spcBef>
        <a:spcAft>
          <a:spcPct val="0"/>
        </a:spcAft>
        <a:defRPr kumimoji="1" sz="4200">
          <a:solidFill>
            <a:srgbClr val="5C8FE9"/>
          </a:solidFill>
          <a:latin typeface="Century Gothic" pitchFamily="34" charset="0"/>
          <a:ea typeface="Arial" charset="0"/>
          <a:cs typeface="Arial" pitchFamily="34" charset="0"/>
        </a:defRPr>
      </a:lvl2pPr>
      <a:lvl3pPr marL="484188" indent="-484188" algn="l" rtl="0" eaLnBrk="0" fontAlgn="base" hangingPunct="0">
        <a:spcBef>
          <a:spcPct val="0"/>
        </a:spcBef>
        <a:spcAft>
          <a:spcPct val="0"/>
        </a:spcAft>
        <a:defRPr kumimoji="1" sz="4200">
          <a:solidFill>
            <a:srgbClr val="5C8FE9"/>
          </a:solidFill>
          <a:latin typeface="Century Gothic" pitchFamily="34" charset="0"/>
          <a:ea typeface="Arial" charset="0"/>
          <a:cs typeface="Arial" pitchFamily="34" charset="0"/>
        </a:defRPr>
      </a:lvl3pPr>
      <a:lvl4pPr marL="484188" indent="-484188" algn="l" rtl="0" eaLnBrk="0" fontAlgn="base" hangingPunct="0">
        <a:spcBef>
          <a:spcPct val="0"/>
        </a:spcBef>
        <a:spcAft>
          <a:spcPct val="0"/>
        </a:spcAft>
        <a:defRPr kumimoji="1" sz="4200">
          <a:solidFill>
            <a:srgbClr val="5C8FE9"/>
          </a:solidFill>
          <a:latin typeface="Century Gothic" pitchFamily="34" charset="0"/>
          <a:ea typeface="Arial" charset="0"/>
          <a:cs typeface="Arial" pitchFamily="34" charset="0"/>
        </a:defRPr>
      </a:lvl4pPr>
      <a:lvl5pPr marL="484188" indent="-484188" algn="l" rtl="0" eaLnBrk="0" fontAlgn="base" hangingPunct="0">
        <a:spcBef>
          <a:spcPct val="0"/>
        </a:spcBef>
        <a:spcAft>
          <a:spcPct val="0"/>
        </a:spcAft>
        <a:defRPr kumimoji="1" sz="4200">
          <a:solidFill>
            <a:srgbClr val="5C8FE9"/>
          </a:solidFill>
          <a:latin typeface="Century Gothic" pitchFamily="34" charset="0"/>
          <a:ea typeface="Arial" charset="0"/>
          <a:cs typeface="Arial" pitchFamily="34" charset="0"/>
        </a:defRPr>
      </a:lvl5pPr>
      <a:lvl6pPr marL="941388" indent="-484188" algn="l" rtl="0" fontAlgn="base">
        <a:spcBef>
          <a:spcPct val="0"/>
        </a:spcBef>
        <a:spcAft>
          <a:spcPct val="0"/>
        </a:spcAft>
        <a:defRPr sz="4200">
          <a:solidFill>
            <a:srgbClr val="5C8FE9"/>
          </a:solidFill>
          <a:latin typeface="Century Gothic" pitchFamily="34" charset="0"/>
        </a:defRPr>
      </a:lvl6pPr>
      <a:lvl7pPr marL="1398588" indent="-484188" algn="l" rtl="0" fontAlgn="base">
        <a:spcBef>
          <a:spcPct val="0"/>
        </a:spcBef>
        <a:spcAft>
          <a:spcPct val="0"/>
        </a:spcAft>
        <a:defRPr sz="4200">
          <a:solidFill>
            <a:srgbClr val="5C8FE9"/>
          </a:solidFill>
          <a:latin typeface="Century Gothic" pitchFamily="34" charset="0"/>
        </a:defRPr>
      </a:lvl7pPr>
      <a:lvl8pPr marL="1855788" indent="-484188" algn="l" rtl="0" fontAlgn="base">
        <a:spcBef>
          <a:spcPct val="0"/>
        </a:spcBef>
        <a:spcAft>
          <a:spcPct val="0"/>
        </a:spcAft>
        <a:defRPr sz="4200">
          <a:solidFill>
            <a:srgbClr val="5C8FE9"/>
          </a:solidFill>
          <a:latin typeface="Century Gothic" pitchFamily="34" charset="0"/>
        </a:defRPr>
      </a:lvl8pPr>
      <a:lvl9pPr marL="2312988" indent="-484188" algn="l" rtl="0" fontAlgn="base">
        <a:spcBef>
          <a:spcPct val="0"/>
        </a:spcBef>
        <a:spcAft>
          <a:spcPct val="0"/>
        </a:spcAft>
        <a:defRPr sz="4200">
          <a:solidFill>
            <a:srgbClr val="5C8FE9"/>
          </a:solidFill>
          <a:latin typeface="Century Gothic" pitchFamily="34" charset="0"/>
        </a:defRPr>
      </a:lvl9pPr>
    </p:titleStyle>
    <p:bodyStyle>
      <a:lvl1pPr marL="447675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kumimoji="1" sz="30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1pPr>
      <a:lvl2pPr marL="822325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kumimoji="1" sz="26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2pPr>
      <a:lvl3pPr marL="1104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kumimoji="1" sz="24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3pPr>
      <a:lvl4pPr marL="1371600" indent="-2095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kumimoji="1" sz="20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4pPr>
      <a:lvl5pPr marL="1600200" indent="-209550" algn="l" rtl="0" eaLnBrk="0" fontAlgn="base" hangingPunct="0">
        <a:spcBef>
          <a:spcPct val="20000"/>
        </a:spcBef>
        <a:spcAft>
          <a:spcPct val="0"/>
        </a:spcAft>
        <a:buClr>
          <a:srgbClr val="8AA4D6"/>
        </a:buClr>
        <a:buFont typeface="Wingdings 2" pitchFamily="18" charset="2"/>
        <a:buChar char=""/>
        <a:defRPr kumimoji="1" sz="19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olodguard.ru/newphoto1961.jpg" TargetMode="External"/><Relationship Id="rId13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2.jpeg"/><Relationship Id="rId12" Type="http://schemas.openxmlformats.org/officeDocument/2006/relationships/hyperlink" Target="http://www.molodguard.ru/newphoto1963.jpg" TargetMode="External"/><Relationship Id="rId17" Type="http://schemas.openxmlformats.org/officeDocument/2006/relationships/image" Target="../media/image17.jpeg"/><Relationship Id="rId2" Type="http://schemas.openxmlformats.org/officeDocument/2006/relationships/hyperlink" Target="http://www.molodguard.ru/newphoto1960.jpg" TargetMode="External"/><Relationship Id="rId16" Type="http://schemas.openxmlformats.org/officeDocument/2006/relationships/hyperlink" Target="http://www.molodguard.ru/newphoto1962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olodguard.ru/newphoto1964.jpg" TargetMode="External"/><Relationship Id="rId11" Type="http://schemas.openxmlformats.org/officeDocument/2006/relationships/image" Target="../media/image14.jpeg"/><Relationship Id="rId5" Type="http://schemas.openxmlformats.org/officeDocument/2006/relationships/image" Target="../media/image11.jpeg"/><Relationship Id="rId15" Type="http://schemas.openxmlformats.org/officeDocument/2006/relationships/image" Target="../media/image16.jpeg"/><Relationship Id="rId10" Type="http://schemas.openxmlformats.org/officeDocument/2006/relationships/hyperlink" Target="http://www.molodguard.ru/molgv15.jpg" TargetMode="External"/><Relationship Id="rId4" Type="http://schemas.openxmlformats.org/officeDocument/2006/relationships/hyperlink" Target="http://www.molodguard.ru/newphoto1959.jpg" TargetMode="External"/><Relationship Id="rId9" Type="http://schemas.openxmlformats.org/officeDocument/2006/relationships/image" Target="../media/image13.jpeg"/><Relationship Id="rId14" Type="http://schemas.openxmlformats.org/officeDocument/2006/relationships/hyperlink" Target="http://www.molodguard.ru/molgv10.jpg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7.jpeg"/><Relationship Id="rId2" Type="http://schemas.openxmlformats.org/officeDocument/2006/relationships/hyperlink" Target="http://www.og-irk.ru/old/img/gallery/s-677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r31.ru/upload/iblock/e86/e8621a86ca962a38f046714fc594ea28.jpg" TargetMode="External"/><Relationship Id="rId5" Type="http://schemas.openxmlformats.org/officeDocument/2006/relationships/image" Target="../media/image26.jpeg"/><Relationship Id="rId4" Type="http://schemas.openxmlformats.org/officeDocument/2006/relationships/hyperlink" Target="http://2008.molgvardia.ru/files/u2/pc/lipetsk3-2704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8.jpeg"/><Relationship Id="rId7" Type="http://schemas.openxmlformats.org/officeDocument/2006/relationships/hyperlink" Target="http://www.russianamerica.com/ic/img.lenta.ru/news/2006/06/28/edro/picture.jpg" TargetMode="External"/><Relationship Id="rId2" Type="http://schemas.openxmlformats.org/officeDocument/2006/relationships/hyperlink" Target="http://www.pressa-rb.ru/upload/iblock/79e/img_2979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hyperlink" Target="http://polit-gramota.ru/images/V_dvijenii/01_01.jpg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hyperlink" Target="http://www.yuga.ru/media/m37203_molgvardia_youth_b01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hyperlink" Target="http://img.lenta.ru/news/2008/11/04/meeting/picture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2580704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kumimoji="0" lang="ru-RU" sz="3600" b="1" dirty="0" smtClean="0">
                <a:solidFill>
                  <a:srgbClr val="0000FF"/>
                </a:solidFill>
                <a:cs typeface="+mn-cs"/>
              </a:rPr>
              <a:t>Рябов Фёдор Сергеевич</a:t>
            </a:r>
            <a:r>
              <a:rPr kumimoji="0" lang="ru-RU" sz="3600" b="1" dirty="0" smtClean="0">
                <a:latin typeface="Times New Roman"/>
                <a:cs typeface="Times New Roman"/>
              </a:rPr>
              <a:t/>
            </a:r>
            <a:br>
              <a:rPr kumimoji="0" lang="ru-RU" sz="3600" b="1" dirty="0" smtClean="0">
                <a:latin typeface="Times New Roman"/>
                <a:cs typeface="Times New Roman"/>
              </a:rPr>
            </a:br>
            <a:r>
              <a:rPr kumimoji="0" lang="ru-RU" sz="3600" b="1" dirty="0">
                <a:latin typeface="Times New Roman"/>
                <a:cs typeface="Times New Roman"/>
              </a:rPr>
              <a:t/>
            </a:r>
            <a:br>
              <a:rPr kumimoji="0" lang="ru-RU" sz="3600" b="1" dirty="0">
                <a:latin typeface="Times New Roman"/>
                <a:cs typeface="Times New Roman"/>
              </a:rPr>
            </a:br>
            <a:r>
              <a:rPr kumimoji="0" lang="ru-RU" sz="3600" b="1" dirty="0" smtClean="0">
                <a:latin typeface="Times New Roman"/>
                <a:cs typeface="Times New Roman"/>
              </a:rPr>
              <a:t>МОЛОДАЯ ГВАРДИЯ  </a:t>
            </a:r>
            <a:r>
              <a:rPr kumimoji="0" lang="en-US" sz="3600" b="1" dirty="0" smtClean="0">
                <a:latin typeface="Times New Roman"/>
                <a:cs typeface="Times New Roman"/>
              </a:rPr>
              <a:t>XX</a:t>
            </a:r>
            <a:r>
              <a:rPr kumimoji="0" lang="ru-RU" sz="3600" b="1" dirty="0" smtClean="0">
                <a:latin typeface="Times New Roman"/>
                <a:cs typeface="Times New Roman"/>
              </a:rPr>
              <a:t> и</a:t>
            </a:r>
            <a:r>
              <a:rPr kumimoji="0" lang="en-US" sz="3600" b="1" dirty="0" smtClean="0">
                <a:latin typeface="Times New Roman"/>
                <a:cs typeface="Times New Roman"/>
              </a:rPr>
              <a:t> XXI </a:t>
            </a:r>
            <a:r>
              <a:rPr kumimoji="0" lang="ru-RU" sz="3600" b="1" dirty="0" smtClean="0">
                <a:latin typeface="Times New Roman"/>
                <a:cs typeface="Times New Roman"/>
              </a:rPr>
              <a:t> веков</a:t>
            </a:r>
            <a:br>
              <a:rPr kumimoji="0" lang="ru-RU" sz="3600" b="1" dirty="0" smtClean="0">
                <a:latin typeface="Times New Roman"/>
                <a:cs typeface="Times New Roman"/>
              </a:rPr>
            </a:br>
            <a:endParaRPr kumimoji="0" lang="ru-RU" sz="3600" b="1" dirty="0">
              <a:latin typeface="Times New Roman"/>
              <a:cs typeface="Times New Roman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0544" y="2924944"/>
            <a:ext cx="8062912" cy="3744416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buFont typeface="Wingdings 2" charset="0"/>
              <a:buNone/>
              <a:defRPr/>
            </a:pPr>
            <a:endParaRPr kumimoji="0" lang="ru-RU" sz="2400" b="1" dirty="0">
              <a:solidFill>
                <a:srgbClr val="0000FF"/>
              </a:solidFill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4445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endParaRPr kumimoji="0" lang="ru-RU" sz="320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4" name="i-tmb-0x" descr="http://im0-tub.yandex.net/i?id=29432561&amp;tov=0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00100" y="1142984"/>
            <a:ext cx="7215238" cy="4643470"/>
          </a:xfr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kumimoji="0" lang="ru-RU" sz="3200" dirty="0" smtClean="0">
                <a:latin typeface="Times New Roman" pitchFamily="18" charset="0"/>
                <a:ea typeface="+mj-ea"/>
                <a:cs typeface="Times New Roman" pitchFamily="18" charset="0"/>
              </a:rPr>
              <a:t>Клятва                                Слушают Голос </a:t>
            </a:r>
            <a:br>
              <a:rPr kumimoji="0" lang="ru-RU" sz="3200" dirty="0" smtClean="0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3200" dirty="0" smtClean="0">
                <a:latin typeface="Times New Roman" pitchFamily="18" charset="0"/>
                <a:ea typeface="+mj-ea"/>
                <a:cs typeface="Times New Roman" pitchFamily="18" charset="0"/>
              </a:rPr>
              <a:t>молодогвардейцев                  Москвы</a:t>
            </a:r>
            <a:endParaRPr kumimoji="0" lang="ru-RU" sz="320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8436" name="Содержимое 3"/>
          <p:cNvSpPr>
            <a:spLocks noGrp="1"/>
          </p:cNvSpPr>
          <p:nvPr>
            <p:ph sz="half" idx="2"/>
          </p:nvPr>
        </p:nvSpPr>
        <p:spPr>
          <a:xfrm>
            <a:off x="4214813" y="1722438"/>
            <a:ext cx="4471987" cy="4525962"/>
          </a:xfrm>
        </p:spPr>
        <p:txBody>
          <a:bodyPr/>
          <a:lstStyle/>
          <a:p>
            <a:endParaRPr kumimoji="0" lang="ru-RU" smtClean="0"/>
          </a:p>
        </p:txBody>
      </p:sp>
      <p:pic>
        <p:nvPicPr>
          <p:cNvPr id="18438" name="Picture 3" descr="newphoto95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02138" y="2428875"/>
            <a:ext cx="4278312" cy="3259138"/>
          </a:xfrm>
          <a:prstGeom prst="rect">
            <a:avLst/>
          </a:prstGeom>
          <a:noFill/>
          <a:ln>
            <a:noFill/>
          </a:ln>
          <a:effectLst>
            <a:outerShdw blurRad="63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newphoto1579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3075" y="1722438"/>
            <a:ext cx="3725863" cy="4525962"/>
          </a:xfrm>
          <a:effectLst>
            <a:outerShdw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875490"/>
          </a:xfrm>
        </p:spPr>
        <p:txBody>
          <a:bodyPr/>
          <a:lstStyle/>
          <a:p>
            <a:pPr algn="ctr">
              <a:defRPr/>
            </a:pPr>
            <a:r>
              <a:rPr kumimoji="0" lang="ru-RU" sz="3200" dirty="0" smtClean="0">
                <a:latin typeface="Times New Roman" pitchFamily="18" charset="0"/>
                <a:ea typeface="+mj-ea"/>
                <a:cs typeface="Times New Roman" pitchFamily="18" charset="0"/>
              </a:rPr>
              <a:t>Состав штаба «Молодой гвардии»</a:t>
            </a:r>
            <a:endParaRPr kumimoji="0" lang="ru-RU" sz="320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4" name="Содержимое 3" descr="Иван Земнухов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786063" y="1571625"/>
            <a:ext cx="1714500" cy="2066925"/>
          </a:xfrm>
        </p:spPr>
      </p:pic>
      <p:pic>
        <p:nvPicPr>
          <p:cNvPr id="5" name="Рисунок 4" descr="Олег Кошевой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88" y="1571625"/>
            <a:ext cx="1643062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Ульяна Громова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28688" y="1571625"/>
            <a:ext cx="1643062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Сергей Тюленин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57750" y="4286250"/>
            <a:ext cx="1643063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Василий Левашов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858000" y="1571625"/>
            <a:ext cx="1500188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Виктор Третьякевич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000125" y="4143375"/>
            <a:ext cx="1643063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Иван Туркенич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928938" y="4214813"/>
            <a:ext cx="1643062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Любовь Шевцова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786563" y="4286250"/>
            <a:ext cx="1714500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18366"/>
          </a:xfrm>
        </p:spPr>
        <p:txBody>
          <a:bodyPr/>
          <a:lstStyle/>
          <a:p>
            <a:pPr algn="ctr">
              <a:defRPr/>
            </a:pPr>
            <a:r>
              <a:rPr kumimoji="0" lang="ru-RU" sz="3200" dirty="0" smtClean="0">
                <a:latin typeface="Times New Roman" pitchFamily="18" charset="0"/>
                <a:ea typeface="+mj-ea"/>
                <a:cs typeface="Times New Roman" pitchFamily="18" charset="0"/>
              </a:rPr>
              <a:t>Шурф, куда скинули молодогвардейцев</a:t>
            </a:r>
            <a:endParaRPr kumimoji="0" lang="ru-RU" sz="320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9698" name="Содержимое 2"/>
          <p:cNvSpPr>
            <a:spLocks noGrp="1"/>
          </p:cNvSpPr>
          <p:nvPr>
            <p:ph idx="1"/>
          </p:nvPr>
        </p:nvSpPr>
        <p:spPr>
          <a:xfrm>
            <a:off x="457200" y="1071563"/>
            <a:ext cx="8229600" cy="5383212"/>
          </a:xfrm>
        </p:spPr>
        <p:txBody>
          <a:bodyPr/>
          <a:lstStyle/>
          <a:p>
            <a:endParaRPr kumimoji="0" lang="ru-RU" smtClean="0"/>
          </a:p>
        </p:txBody>
      </p:sp>
      <p:pic>
        <p:nvPicPr>
          <p:cNvPr id="26628" name="Picture 2" descr="newphoto20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500" y="1214438"/>
            <a:ext cx="3286125" cy="5211762"/>
          </a:xfrm>
          <a:prstGeom prst="rect">
            <a:avLst/>
          </a:prstGeom>
          <a:noFill/>
          <a:ln>
            <a:noFill/>
          </a:ln>
          <a:effectLst>
            <a:outerShdw blurRad="63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89804"/>
          </a:xfrm>
        </p:spPr>
        <p:txBody>
          <a:bodyPr/>
          <a:lstStyle/>
          <a:p>
            <a:pPr algn="ctr">
              <a:defRPr/>
            </a:pPr>
            <a:r>
              <a:rPr kumimoji="0" lang="ru-RU" sz="5400" dirty="0" smtClean="0">
                <a:latin typeface="Times New Roman" pitchFamily="18" charset="0"/>
                <a:ea typeface="+mj-ea"/>
                <a:cs typeface="Times New Roman" pitchFamily="18" charset="0"/>
              </a:rPr>
              <a:t>Памятник «Клятва»</a:t>
            </a:r>
            <a:endParaRPr kumimoji="0" lang="ru-RU" sz="540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2771" name="Содержимое 2"/>
          <p:cNvSpPr>
            <a:spLocks noGrp="1"/>
          </p:cNvSpPr>
          <p:nvPr>
            <p:ph idx="1"/>
          </p:nvPr>
        </p:nvSpPr>
        <p:spPr>
          <a:xfrm>
            <a:off x="457200" y="1428750"/>
            <a:ext cx="8229600" cy="5143500"/>
          </a:xfrm>
        </p:spPr>
        <p:txBody>
          <a:bodyPr/>
          <a:lstStyle/>
          <a:p>
            <a:endParaRPr kumimoji="0" lang="ru-RU" smtClean="0"/>
          </a:p>
        </p:txBody>
      </p:sp>
      <p:pic>
        <p:nvPicPr>
          <p:cNvPr id="32772" name="i-tmb-0x" descr="http://im3-tub.yandex.net/i?id=76893943&amp;tov=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88" y="2357438"/>
            <a:ext cx="2143125" cy="28257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2773" name="Рисунок 16" descr="Памятник молодогвардейцам в г. Краснодоне. Бронза, гранит. 1951—54. Скульпторы В. И. Ашбалов, В. И. Мухин и др., архитектор А. А. Сидоренко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8" y="1357313"/>
            <a:ext cx="3429000" cy="513556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kumimoji="0" lang="ru-RU" sz="3600" dirty="0" smtClean="0">
                <a:latin typeface="Times New Roman" pitchFamily="18" charset="0"/>
                <a:ea typeface="+mj-ea"/>
                <a:cs typeface="Times New Roman" pitchFamily="18" charset="0"/>
              </a:rPr>
              <a:t>Краснодон. </a:t>
            </a:r>
            <a:br>
              <a:rPr kumimoji="0" lang="ru-RU" sz="3600" dirty="0" smtClean="0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3600" dirty="0" smtClean="0">
                <a:latin typeface="Times New Roman" pitchFamily="18" charset="0"/>
                <a:ea typeface="+mj-ea"/>
                <a:cs typeface="Times New Roman" pitchFamily="18" charset="0"/>
              </a:rPr>
              <a:t>Дворец культуры имени Молодой гвардии</a:t>
            </a:r>
            <a:endParaRPr kumimoji="0" lang="ru-RU" sz="360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4819" name="Содержимое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endParaRPr kumimoji="0" lang="ru-RU" smtClean="0"/>
          </a:p>
        </p:txBody>
      </p:sp>
      <p:pic>
        <p:nvPicPr>
          <p:cNvPr id="34820" name="Picture 2" descr="newphoto15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25" y="2071688"/>
            <a:ext cx="5961063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732614"/>
          </a:xfrm>
        </p:spPr>
        <p:txBody>
          <a:bodyPr/>
          <a:lstStyle/>
          <a:p>
            <a:pPr algn="ctr">
              <a:defRPr/>
            </a:pPr>
            <a:r>
              <a:rPr kumimoji="0" lang="ru-RU" dirty="0" smtClean="0">
                <a:latin typeface="Times New Roman" pitchFamily="18" charset="0"/>
                <a:ea typeface="+mj-ea"/>
                <a:cs typeface="Times New Roman" pitchFamily="18" charset="0"/>
              </a:rPr>
              <a:t>Александр Фадеев</a:t>
            </a:r>
            <a:endParaRPr kumimoji="0" lang="ru-RU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9938" name="Содержимое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311775"/>
          </a:xfrm>
        </p:spPr>
        <p:txBody>
          <a:bodyPr/>
          <a:lstStyle/>
          <a:p>
            <a:endParaRPr kumimoji="0" lang="ru-RU" smtClean="0"/>
          </a:p>
        </p:txBody>
      </p:sp>
      <p:pic>
        <p:nvPicPr>
          <p:cNvPr id="36868" name="Picture 2" descr="newphoto235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75" y="1357313"/>
            <a:ext cx="3786188" cy="50260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i-main-pic" descr="Картинка 19 из 559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00375" y="285750"/>
            <a:ext cx="3798888" cy="6280150"/>
          </a:xfrm>
          <a:prstGeom prst="rect">
            <a:avLst/>
          </a:prstGeom>
          <a:noFill/>
          <a:ln w="57150" cap="sq">
            <a:solidFill>
              <a:srgbClr val="C00000"/>
            </a:solidFill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98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732614"/>
          </a:xfrm>
        </p:spPr>
        <p:txBody>
          <a:bodyPr/>
          <a:lstStyle/>
          <a:p>
            <a:pPr algn="ctr">
              <a:defRPr/>
            </a:pPr>
            <a:r>
              <a:rPr kumimoji="0" lang="ru-RU" sz="4000" dirty="0" smtClean="0">
                <a:latin typeface="Times New Roman" pitchFamily="18" charset="0"/>
                <a:ea typeface="+mj-ea"/>
                <a:cs typeface="Times New Roman" pitchFamily="18" charset="0"/>
              </a:rPr>
              <a:t>Молодая гвардия Единой России</a:t>
            </a:r>
            <a:endParaRPr kumimoji="0" lang="ru-RU" sz="400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7106" name="Содержимое 2"/>
          <p:cNvSpPr>
            <a:spLocks noGrp="1"/>
          </p:cNvSpPr>
          <p:nvPr>
            <p:ph idx="1"/>
          </p:nvPr>
        </p:nvSpPr>
        <p:spPr>
          <a:xfrm>
            <a:off x="457200" y="1000125"/>
            <a:ext cx="8229600" cy="5454650"/>
          </a:xfrm>
        </p:spPr>
        <p:txBody>
          <a:bodyPr/>
          <a:lstStyle/>
          <a:p>
            <a:endParaRPr kumimoji="0" lang="ru-RU" smtClean="0"/>
          </a:p>
        </p:txBody>
      </p:sp>
      <p:pic>
        <p:nvPicPr>
          <p:cNvPr id="41988" name="Рисунок 4" descr="Картинка 1 из 34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1071563"/>
            <a:ext cx="4572000" cy="33813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989" name="Рисунок 5" descr="Картинка 134 из 343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5" y="3357563"/>
            <a:ext cx="4500563" cy="30003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44450"/>
          </a:xfrm>
        </p:spPr>
        <p:txBody>
          <a:bodyPr>
            <a:normAutofit fontScale="90000"/>
          </a:bodyPr>
          <a:lstStyle/>
          <a:p>
            <a:pPr>
              <a:defRPr/>
            </a:pPr>
            <a:endParaRPr kumimoji="0" lang="ru-RU" dirty="0">
              <a:ea typeface="+mj-ea"/>
              <a:cs typeface="+mj-cs"/>
            </a:endParaRPr>
          </a:p>
        </p:txBody>
      </p:sp>
      <p:pic>
        <p:nvPicPr>
          <p:cNvPr id="45059" name="Picture 12" descr="Картинка 312 из 459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143500" y="928688"/>
            <a:ext cx="3643313" cy="4857750"/>
          </a:xfrm>
          <a:effectLst>
            <a:softEdge rad="112500"/>
          </a:effectLst>
        </p:spPr>
      </p:pic>
      <p:pic>
        <p:nvPicPr>
          <p:cNvPr id="45060" name="Picture 4" descr="Картинка 13 из 534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1563" y="428625"/>
            <a:ext cx="3929062" cy="294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5061" name="Picture 6" descr="Картинка 98 из 3434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1563" y="3433763"/>
            <a:ext cx="3929062" cy="29479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732614"/>
          </a:xfrm>
        </p:spPr>
        <p:txBody>
          <a:bodyPr/>
          <a:lstStyle/>
          <a:p>
            <a:pPr indent="0" algn="ctr" eaLnBrk="1" fontAlgn="auto" hangingPunct="1">
              <a:spcAft>
                <a:spcPts val="0"/>
              </a:spcAft>
              <a:defRPr/>
            </a:pPr>
            <a:r>
              <a:rPr kumimoji="0" lang="ru-RU" sz="4000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Почему я выбрал эту тему?</a:t>
            </a:r>
            <a:endParaRPr kumimoji="0" lang="ru-RU" sz="4000" dirty="0">
              <a:solidFill>
                <a:schemeClr val="accent1">
                  <a:tint val="83000"/>
                  <a:satMod val="150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219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71563"/>
            <a:ext cx="4038600" cy="5176837"/>
          </a:xfrm>
        </p:spPr>
        <p:txBody>
          <a:bodyPr/>
          <a:lstStyle/>
          <a:p>
            <a:pPr algn="just" eaLnBrk="1" hangingPunct="1"/>
            <a:r>
              <a:rPr kumimoji="0" lang="ru-RU" sz="2400" dirty="0" smtClean="0">
                <a:latin typeface="Times New Roman" pitchFamily="18" charset="0"/>
                <a:cs typeface="Times New Roman" pitchFamily="18" charset="0"/>
              </a:rPr>
              <a:t>Я хотел узнать, кто такой Олег Кошевой?</a:t>
            </a:r>
          </a:p>
          <a:p>
            <a:pPr algn="just" eaLnBrk="1" hangingPunct="1"/>
            <a:r>
              <a:rPr kumimoji="0" lang="ru-RU" sz="2400" dirty="0" smtClean="0">
                <a:latin typeface="Times New Roman" pitchFamily="18" charset="0"/>
                <a:cs typeface="Times New Roman" pitchFamily="18" charset="0"/>
              </a:rPr>
              <a:t>Я решил прочитать роман А. Фадеева «Молодая гвардия».</a:t>
            </a:r>
          </a:p>
          <a:p>
            <a:pPr algn="just" eaLnBrk="1" hangingPunct="1"/>
            <a:r>
              <a:rPr kumimoji="0" lang="ru-RU" sz="2400" dirty="0" smtClean="0">
                <a:latin typeface="Times New Roman" pitchFamily="18" charset="0"/>
                <a:cs typeface="Times New Roman" pitchFamily="18" charset="0"/>
              </a:rPr>
              <a:t>Мне стало интересно, существует ли «Молодая гвардия» сейчас и чем она занимается?</a:t>
            </a:r>
          </a:p>
        </p:txBody>
      </p:sp>
      <p:pic>
        <p:nvPicPr>
          <p:cNvPr id="1028" name="Picture 4" descr="E:\Фото\Фото0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214422"/>
            <a:ext cx="3339695" cy="445292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27" name="Picture 3" descr="E:\Фото\кошевой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85786" y="3786190"/>
            <a:ext cx="1747261" cy="2329682"/>
          </a:xfrm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4" descr="Картинка 167 из 343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571500"/>
            <a:ext cx="4071937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3" name="Picture 8" descr="Картинка 50 из 3434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75" y="3429000"/>
            <a:ext cx="3810000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4" name="Picture 4" descr="http://prim-mger.ru/img/23_02_08/b/00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00563" y="3429000"/>
            <a:ext cx="4071937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Picture 10" descr="Картинка 73 из 3434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4375" y="57150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44450"/>
          </a:xfrm>
        </p:spPr>
        <p:txBody>
          <a:bodyPr>
            <a:normAutofit fontScale="90000"/>
          </a:bodyPr>
          <a:lstStyle/>
          <a:p>
            <a:pPr>
              <a:defRPr/>
            </a:pPr>
            <a:endParaRPr kumimoji="0" lang="ru-RU" dirty="0">
              <a:ea typeface="+mj-ea"/>
              <a:cs typeface="+mj-cs"/>
            </a:endParaRPr>
          </a:p>
        </p:txBody>
      </p:sp>
      <p:pic>
        <p:nvPicPr>
          <p:cNvPr id="47107" name="Рисунок 5" descr="C:\Documents and Settings\Л\Рабочий стол\P10403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571500"/>
            <a:ext cx="3500437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Рисунок 6" descr="C:\Documents and Settings\Л\Рабочий стол\IMG_83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3786188"/>
            <a:ext cx="3357562" cy="247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9" name="Рисунок 7" descr="C:\Documents and Settings\Л\Рабочий стол\P104034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3" y="571500"/>
            <a:ext cx="3681412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0" name="Рисунок 9" descr="C:\Documents and Settings\Л\Мои документы\Веретенникова\Фото школы\P105029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6438" y="3857625"/>
            <a:ext cx="2928937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1" name="Picture 2" descr="C:\Documents and Settings\Л\Рабочий стол\P1040363.JPG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3000375" y="2571750"/>
            <a:ext cx="3071813" cy="23034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6161108"/>
          </a:xfrm>
        </p:spPr>
        <p:txBody>
          <a:bodyPr/>
          <a:lstStyle/>
          <a:p>
            <a:pPr algn="ctr">
              <a:defRPr/>
            </a:pPr>
            <a:r>
              <a:rPr kumimoji="0" lang="ru-RU" sz="9600" dirty="0" smtClean="0">
                <a:latin typeface="Times New Roman" pitchFamily="18" charset="0"/>
                <a:ea typeface="+mj-ea"/>
                <a:cs typeface="Times New Roman" pitchFamily="18" charset="0"/>
              </a:rPr>
              <a:t>Будущее зависит только от меня!</a:t>
            </a:r>
            <a:endParaRPr kumimoji="0" lang="ru-RU" sz="960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142852"/>
            <a:ext cx="8062912" cy="71438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kumimoji="0" lang="ru-RU" sz="5400" dirty="0" smtClean="0">
                <a:latin typeface="Times New Roman" pitchFamily="18" charset="0"/>
                <a:ea typeface="+mj-ea"/>
                <a:cs typeface="Times New Roman" pitchFamily="18" charset="0"/>
              </a:rPr>
              <a:t>Мы хотим жить в стране</a:t>
            </a:r>
            <a:endParaRPr kumimoji="0" lang="ru-RU" sz="540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714356"/>
            <a:ext cx="8572560" cy="6000792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algn="just">
              <a:buFontTx/>
              <a:buChar char="-"/>
              <a:defRPr/>
            </a:pPr>
            <a:r>
              <a:rPr kumimoji="0" lang="ru-RU" sz="2800" dirty="0" smtClean="0">
                <a:ea typeface="+mn-ea"/>
                <a:cs typeface="+mn-cs"/>
              </a:rPr>
              <a:t> </a:t>
            </a:r>
            <a:r>
              <a:rPr kumimoji="0"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+mn-ea"/>
                <a:cs typeface="+mn-cs"/>
              </a:rPr>
              <a:t>в которой справедливость и закон идут рядом,</a:t>
            </a:r>
          </a:p>
          <a:p>
            <a:pPr algn="just">
              <a:buFontTx/>
              <a:buChar char="-"/>
              <a:defRPr/>
            </a:pPr>
            <a:r>
              <a:rPr kumimoji="0"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+mn-ea"/>
                <a:cs typeface="+mn-cs"/>
              </a:rPr>
              <a:t> которая успешна,</a:t>
            </a:r>
          </a:p>
          <a:p>
            <a:pPr algn="just">
              <a:buFontTx/>
              <a:buChar char="-"/>
              <a:defRPr/>
            </a:pPr>
            <a:r>
              <a:rPr kumimoji="0"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+mn-ea"/>
                <a:cs typeface="+mn-cs"/>
              </a:rPr>
              <a:t> в которой не будет «великих потрясений»,</a:t>
            </a:r>
          </a:p>
          <a:p>
            <a:pPr algn="just">
              <a:buFontTx/>
              <a:buChar char="-"/>
              <a:defRPr/>
            </a:pPr>
            <a:r>
              <a:rPr kumimoji="0"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+mn-ea"/>
                <a:cs typeface="+mn-cs"/>
              </a:rPr>
              <a:t> с открытым будущим для каждого,</a:t>
            </a:r>
          </a:p>
          <a:p>
            <a:pPr algn="just">
              <a:buFontTx/>
              <a:buChar char="-"/>
              <a:defRPr/>
            </a:pPr>
            <a:r>
              <a:rPr kumimoji="0"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+mn-ea"/>
                <a:cs typeface="+mn-cs"/>
              </a:rPr>
              <a:t> в которой слова «патриот» и «гражданин» объединяют всех,</a:t>
            </a:r>
          </a:p>
          <a:p>
            <a:pPr algn="just">
              <a:buFontTx/>
              <a:buChar char="-"/>
              <a:defRPr/>
            </a:pPr>
            <a:r>
              <a:rPr kumimoji="0"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+mn-ea"/>
                <a:cs typeface="+mn-cs"/>
              </a:rPr>
              <a:t> где не будет мест, где жить плохо, </a:t>
            </a:r>
          </a:p>
          <a:p>
            <a:pPr algn="just">
              <a:buFontTx/>
              <a:buChar char="-"/>
              <a:defRPr/>
            </a:pPr>
            <a:r>
              <a:rPr kumimoji="0"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+mn-ea"/>
                <a:cs typeface="+mn-cs"/>
              </a:rPr>
              <a:t> где свободны все,</a:t>
            </a:r>
          </a:p>
          <a:p>
            <a:pPr algn="just">
              <a:buFontTx/>
              <a:buChar char="-"/>
              <a:defRPr/>
            </a:pPr>
            <a:r>
              <a:rPr kumimoji="0"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+mn-ea"/>
                <a:cs typeface="+mn-cs"/>
              </a:rPr>
              <a:t> которую уважают,</a:t>
            </a:r>
          </a:p>
          <a:p>
            <a:pPr algn="just">
              <a:buFontTx/>
              <a:buChar char="-"/>
              <a:defRPr/>
            </a:pPr>
            <a:r>
              <a:rPr kumimoji="0"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+mn-ea"/>
                <a:cs typeface="+mn-cs"/>
              </a:rPr>
              <a:t> которая считается научным и культурным центром ,</a:t>
            </a:r>
          </a:p>
          <a:p>
            <a:pPr algn="just">
              <a:buFontTx/>
              <a:buChar char="-"/>
              <a:defRPr/>
            </a:pPr>
            <a:r>
              <a:rPr kumimoji="0"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+mn-ea"/>
                <a:cs typeface="+mn-cs"/>
              </a:rPr>
              <a:t> в которой управляем мы,</a:t>
            </a:r>
          </a:p>
          <a:p>
            <a:pPr algn="just">
              <a:buFontTx/>
              <a:buChar char="-"/>
              <a:defRPr/>
            </a:pPr>
            <a:r>
              <a:rPr kumimoji="0"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+mn-ea"/>
                <a:cs typeface="+mn-cs"/>
              </a:rPr>
              <a:t> которой можно гордиться!</a:t>
            </a:r>
          </a:p>
          <a:p>
            <a:pPr algn="just">
              <a:buFontTx/>
              <a:buChar char="-"/>
              <a:defRPr/>
            </a:pPr>
            <a:endParaRPr kumimoji="0" lang="ru-RU" sz="2800" dirty="0" smtClean="0">
              <a:ea typeface="+mn-ea"/>
              <a:cs typeface="+mn-cs"/>
            </a:endParaRPr>
          </a:p>
          <a:p>
            <a:pPr algn="just">
              <a:buFontTx/>
              <a:buChar char="-"/>
              <a:defRPr/>
            </a:pPr>
            <a:endParaRPr kumimoji="0" lang="ru-RU" sz="2800" dirty="0" smtClean="0">
              <a:ea typeface="+mn-ea"/>
              <a:cs typeface="+mn-cs"/>
            </a:endParaRPr>
          </a:p>
          <a:p>
            <a:pPr algn="just">
              <a:buFontTx/>
              <a:buChar char="-"/>
              <a:defRPr/>
            </a:pPr>
            <a:endParaRPr kumimoji="0" lang="ru-RU" dirty="0" smtClean="0">
              <a:ea typeface="+mn-ea"/>
              <a:cs typeface="+mn-cs"/>
            </a:endParaRPr>
          </a:p>
          <a:p>
            <a:pPr algn="just">
              <a:buFontTx/>
              <a:buChar char="-"/>
              <a:defRPr/>
            </a:pPr>
            <a:endParaRPr kumimoji="0" lang="ru-RU" dirty="0" smtClean="0">
              <a:ea typeface="+mn-ea"/>
              <a:cs typeface="+mn-cs"/>
            </a:endParaRPr>
          </a:p>
          <a:p>
            <a:pPr algn="just">
              <a:buFontTx/>
              <a:buChar char="-"/>
              <a:defRPr/>
            </a:pPr>
            <a:endParaRPr kumimoji="0" lang="ru-RU" dirty="0"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44450"/>
          </a:xfrm>
        </p:spPr>
        <p:txBody>
          <a:bodyPr>
            <a:normAutofit fontScale="90000"/>
          </a:bodyPr>
          <a:lstStyle/>
          <a:p>
            <a:pPr>
              <a:defRPr/>
            </a:pPr>
            <a:endParaRPr kumimoji="0" lang="ru-RU" dirty="0">
              <a:ea typeface="+mj-ea"/>
              <a:cs typeface="+mj-cs"/>
            </a:endParaRPr>
          </a:p>
        </p:txBody>
      </p:sp>
      <p:pic>
        <p:nvPicPr>
          <p:cNvPr id="28674" name="Picture 2" descr="C:\Documents and Settings\Таня\Мои документы\Фото\Мол.гвардия-День России\DSCN23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42910" y="3857628"/>
            <a:ext cx="3367612" cy="2525709"/>
          </a:xfrm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8675" name="Picture 3" descr="C:\Documents and Settings\Таня\Мои документы\Фото\Мол.гвардия-День России\DSCN23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3929066"/>
            <a:ext cx="3333396" cy="250033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8676" name="Picture 4" descr="C:\Documents and Settings\Таня\Мои документы\Фото\Мол.гвардия-День России\DSCN23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298" y="571480"/>
            <a:ext cx="4286280" cy="321507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44450"/>
          </a:xfrm>
        </p:spPr>
        <p:txBody>
          <a:bodyPr>
            <a:normAutofit fontScale="90000"/>
          </a:bodyPr>
          <a:lstStyle/>
          <a:p>
            <a:pPr>
              <a:defRPr/>
            </a:pPr>
            <a:endParaRPr kumimoji="0" lang="ru-RU" dirty="0">
              <a:ea typeface="+mj-ea"/>
              <a:cs typeface="+mj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428625"/>
            <a:ext cx="8229600" cy="6169025"/>
          </a:xfrm>
        </p:spPr>
        <p:txBody>
          <a:bodyPr/>
          <a:lstStyle/>
          <a:p>
            <a:endParaRPr kumimoji="0" lang="ru-RU" smtClean="0"/>
          </a:p>
        </p:txBody>
      </p:sp>
      <p:pic>
        <p:nvPicPr>
          <p:cNvPr id="43010" name="Picture 2" descr="C:\Documents and Settings\Л\Рабочий стол\P10403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429132"/>
            <a:ext cx="3074463" cy="23059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3011" name="Picture 3" descr="C:\Documents and Settings\Л\Рабочий стол\P10403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2500306"/>
            <a:ext cx="2558138" cy="19186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3012" name="Picture 4" descr="C:\Documents and Settings\Л\Рабочий стол\DSC_019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2500306"/>
            <a:ext cx="2737059" cy="18320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3013" name="Picture 5" descr="C:\Documents and Settings\Л\Рабочий стол\DSC_010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500042"/>
            <a:ext cx="3019648" cy="20216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3014" name="Picture 6" descr="C:\Documents and Settings\Л\Рабочий стол\DSC_022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472" y="1285860"/>
            <a:ext cx="2867289" cy="4283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3" grpI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</p:spPr>
        <p:txBody>
          <a:bodyPr/>
          <a:lstStyle/>
          <a:p>
            <a:pPr>
              <a:defRPr/>
            </a:pPr>
            <a:endParaRPr kumimoji="0" lang="ru-RU" dirty="0">
              <a:cs typeface="+mj-cs"/>
            </a:endParaRPr>
          </a:p>
        </p:txBody>
      </p:sp>
      <p:pic>
        <p:nvPicPr>
          <p:cNvPr id="68610" name="Содержимое 5" descr="Лебедянь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5215" r="5215"/>
          <a:stretch>
            <a:fillRect/>
          </a:stretch>
        </p:blipFill>
        <p:spPr>
          <a:xfrm>
            <a:off x="457200" y="333375"/>
            <a:ext cx="8229600" cy="6121400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</p:spPr>
        <p:txBody>
          <a:bodyPr/>
          <a:lstStyle/>
          <a:p>
            <a:pPr>
              <a:defRPr/>
            </a:pPr>
            <a:endParaRPr kumimoji="0" lang="ru-RU">
              <a:cs typeface="+mj-cs"/>
            </a:endParaRPr>
          </a:p>
        </p:txBody>
      </p:sp>
      <p:pic>
        <p:nvPicPr>
          <p:cNvPr id="69634" name="Содержимое 3" descr="КЛЁН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5659" r="5659"/>
          <a:stretch>
            <a:fillRect/>
          </a:stretch>
        </p:blipFill>
        <p:spPr>
          <a:xfrm>
            <a:off x="457200" y="260350"/>
            <a:ext cx="8229600" cy="6194425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</p:spPr>
        <p:txBody>
          <a:bodyPr/>
          <a:lstStyle/>
          <a:p>
            <a:pPr>
              <a:defRPr/>
            </a:pPr>
            <a:endParaRPr kumimoji="0" lang="ru-RU">
              <a:cs typeface="+mj-cs"/>
            </a:endParaRPr>
          </a:p>
        </p:txBody>
      </p:sp>
      <p:pic>
        <p:nvPicPr>
          <p:cNvPr id="70658" name="Содержимое 3" descr="ВОДА РОССИ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5659" r="5659"/>
          <a:stretch>
            <a:fillRect/>
          </a:stretch>
        </p:blipFill>
        <p:spPr>
          <a:xfrm>
            <a:off x="457200" y="260350"/>
            <a:ext cx="8229600" cy="6194425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2374894"/>
          </a:xfrm>
        </p:spPr>
        <p:txBody>
          <a:bodyPr/>
          <a:lstStyle/>
          <a:p>
            <a:pPr algn="ctr">
              <a:defRPr/>
            </a:pPr>
            <a:r>
              <a:rPr kumimoji="0" lang="ru-RU" sz="4000" dirty="0" smtClean="0">
                <a:latin typeface="Times New Roman" pitchFamily="18" charset="0"/>
                <a:ea typeface="+mj-ea"/>
                <a:cs typeface="Times New Roman" pitchFamily="18" charset="0"/>
              </a:rPr>
              <a:t>«Молодая гвардия Единой России» </a:t>
            </a:r>
            <a:r>
              <a:rPr kumimoji="0" lang="en-US" sz="4000" dirty="0" smtClean="0">
                <a:latin typeface="Times New Roman" pitchFamily="18" charset="0"/>
                <a:ea typeface="+mj-ea"/>
                <a:cs typeface="Times New Roman" pitchFamily="18" charset="0"/>
              </a:rPr>
              <a:t>XXI</a:t>
            </a:r>
            <a:r>
              <a:rPr kumimoji="0" lang="ru-RU" sz="4000" dirty="0" smtClean="0">
                <a:latin typeface="Times New Roman" pitchFamily="18" charset="0"/>
                <a:ea typeface="+mj-ea"/>
                <a:cs typeface="Times New Roman" pitchFamily="18" charset="0"/>
              </a:rPr>
              <a:t> века- достойная смена молодогвардейцев </a:t>
            </a:r>
            <a:r>
              <a:rPr kumimoji="0" lang="en-US" sz="4000" dirty="0" smtClean="0">
                <a:latin typeface="Times New Roman" pitchFamily="18" charset="0"/>
                <a:ea typeface="+mj-ea"/>
                <a:cs typeface="Times New Roman" pitchFamily="18" charset="0"/>
              </a:rPr>
              <a:t>XX</a:t>
            </a:r>
            <a:r>
              <a:rPr kumimoji="0" lang="ru-RU" sz="4000" dirty="0" smtClean="0">
                <a:latin typeface="Times New Roman" pitchFamily="18" charset="0"/>
                <a:ea typeface="+mj-ea"/>
                <a:cs typeface="Times New Roman" pitchFamily="18" charset="0"/>
              </a:rPr>
              <a:t> века!</a:t>
            </a:r>
            <a:endParaRPr kumimoji="0" lang="ru-RU" sz="400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9394" name="Содержимое 2"/>
          <p:cNvSpPr>
            <a:spLocks noGrp="1"/>
          </p:cNvSpPr>
          <p:nvPr>
            <p:ph idx="1"/>
          </p:nvPr>
        </p:nvSpPr>
        <p:spPr>
          <a:xfrm>
            <a:off x="457200" y="2428875"/>
            <a:ext cx="8229600" cy="4025900"/>
          </a:xfrm>
        </p:spPr>
        <p:txBody>
          <a:bodyPr/>
          <a:lstStyle/>
          <a:p>
            <a:endParaRPr kumimoji="0" lang="ru-RU" smtClean="0"/>
          </a:p>
        </p:txBody>
      </p:sp>
      <p:pic>
        <p:nvPicPr>
          <p:cNvPr id="65540" name="Picture 6" descr="Картинка 176 из 343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5" y="2857500"/>
            <a:ext cx="3787775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1" name="Picture 10" descr="Картинка 281 из 3360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285750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55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55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1538" y="4357694"/>
            <a:ext cx="7500990" cy="1643074"/>
          </a:xfrm>
        </p:spPr>
        <p:txBody>
          <a:bodyPr>
            <a:normAutofit fontScale="90000"/>
          </a:bodyPr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kumimoji="0" lang="ru-RU" sz="6000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Молодая гвардия</a:t>
            </a:r>
            <a:r>
              <a:rPr kumimoji="0" lang="ru-RU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в </a:t>
            </a:r>
            <a:r>
              <a:rPr kumimoji="0" lang="en-US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XX</a:t>
            </a:r>
            <a:r>
              <a:rPr kumimoji="0" lang="ru-RU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и</a:t>
            </a:r>
            <a:r>
              <a:rPr kumimoji="0" lang="en-US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XXI</a:t>
            </a:r>
            <a:r>
              <a:rPr kumimoji="0" lang="ru-RU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веках.</a:t>
            </a:r>
            <a:endParaRPr kumimoji="0" lang="ru-RU" dirty="0">
              <a:solidFill>
                <a:schemeClr val="accent1">
                  <a:tint val="83000"/>
                  <a:satMod val="150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86125" y="6572250"/>
            <a:ext cx="5316538" cy="71438"/>
          </a:xfrm>
          <a:ln>
            <a:solidFill>
              <a:srgbClr val="0070C0"/>
            </a:solidFill>
          </a:ln>
        </p:spPr>
        <p:txBody>
          <a:bodyPr>
            <a:normAutofit fontScale="25000" lnSpcReduction="20000"/>
          </a:bodyPr>
          <a:lstStyle/>
          <a:p>
            <a:pPr marR="0" algn="just" eaLnBrk="1" hangingPunct="1">
              <a:lnSpc>
                <a:spcPct val="80000"/>
              </a:lnSpc>
              <a:spcBef>
                <a:spcPct val="0"/>
              </a:spcBef>
              <a:buFont typeface="Wingdings 2" charset="0"/>
              <a:buNone/>
              <a:defRPr/>
            </a:pPr>
            <a:endParaRPr kumimoji="0" lang="ru-RU" sz="500">
              <a:ln>
                <a:noFill/>
              </a:ln>
              <a:solidFill>
                <a:srgbClr val="898989"/>
              </a:solidFill>
              <a:latin typeface="Times New Roman" charset="0"/>
              <a:cs typeface="Times New Roman" charset="0"/>
            </a:endParaRPr>
          </a:p>
        </p:txBody>
      </p:sp>
      <p:pic>
        <p:nvPicPr>
          <p:cNvPr id="2050" name="i-main-pic" descr="Картинка 7 из 14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500042"/>
            <a:ext cx="3811216" cy="31432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CFF"/>
            </a:solidFill>
            <a:miter lim="800000"/>
          </a:ln>
          <a:effectLst>
            <a:glow rad="101600">
              <a:schemeClr val="accent2">
                <a:lumMod val="50000"/>
                <a:alpha val="6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2" name="Picture 4" descr="C:\Documents and Settings\Таня\Мои документы\Фото\Мол.гвардия-День России\DSCN22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28604"/>
            <a:ext cx="4190556" cy="31432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CFF"/>
            </a:solidFill>
            <a:miter lim="800000"/>
          </a:ln>
          <a:effectLst>
            <a:glow rad="139700">
              <a:schemeClr val="accent2">
                <a:lumMod val="50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661176"/>
          </a:xfrm>
        </p:spPr>
        <p:txBody>
          <a:bodyPr>
            <a:noAutofit/>
          </a:bodyPr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kumimoji="0" lang="ru-RU" sz="4400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Актуальность выбранной темы</a:t>
            </a:r>
            <a:endParaRPr kumimoji="0" lang="ru-RU" sz="4400" dirty="0">
              <a:solidFill>
                <a:schemeClr val="accent1">
                  <a:tint val="83000"/>
                  <a:satMod val="150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25"/>
            <a:ext cx="8229600" cy="5454650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80000"/>
              </a:lnSpc>
            </a:pPr>
            <a:r>
              <a:rPr kumimoji="0" lang="ru-RU" sz="2800" smtClean="0">
                <a:latin typeface="Times New Roman" pitchFamily="18" charset="0"/>
                <a:cs typeface="Times New Roman" pitchFamily="18" charset="0"/>
              </a:rPr>
              <a:t>После</a:t>
            </a:r>
            <a:r>
              <a:rPr kumimoji="0" lang="ru-RU" sz="28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smtClean="0">
                <a:latin typeface="Times New Roman" pitchFamily="18" charset="0"/>
                <a:cs typeface="Times New Roman" pitchFamily="18" charset="0"/>
              </a:rPr>
              <a:t>Великой Отечественной войны 1941-1945гг. комсомольская подпольная организация с символическим названием «Молодая гвардия» стала символом молодёжного сопротивления фашистcкой оккупации Советского Союза. </a:t>
            </a:r>
          </a:p>
          <a:p>
            <a:pPr algn="just" eaLnBrk="1" hangingPunct="1">
              <a:lnSpc>
                <a:spcPct val="80000"/>
              </a:lnSpc>
            </a:pPr>
            <a:r>
              <a:rPr kumimoji="0" lang="ru-RU" sz="2800" smtClean="0">
                <a:latin typeface="Times New Roman" pitchFamily="18" charset="0"/>
                <a:cs typeface="Times New Roman" pitchFamily="18" charset="0"/>
              </a:rPr>
              <a:t>Члены и сторонники «Молодой гвардии Единой России» помнят о том, в честь кого их организация получила такое название и знают точные ответы на вопросы:</a:t>
            </a:r>
          </a:p>
          <a:p>
            <a:pPr algn="just" eaLnBrk="1" hangingPunct="1">
              <a:lnSpc>
                <a:spcPct val="80000"/>
              </a:lnSpc>
            </a:pPr>
            <a:r>
              <a:rPr kumimoji="0" lang="ru-RU" sz="2800" smtClean="0">
                <a:latin typeface="Times New Roman" pitchFamily="18" charset="0"/>
                <a:cs typeface="Times New Roman" pitchFamily="18" charset="0"/>
              </a:rPr>
              <a:t>Какой народ живёт в нашей стране?</a:t>
            </a:r>
          </a:p>
          <a:p>
            <a:pPr algn="just" eaLnBrk="1" hangingPunct="1">
              <a:lnSpc>
                <a:spcPct val="80000"/>
              </a:lnSpc>
            </a:pPr>
            <a:r>
              <a:rPr kumimoji="0" lang="ru-RU" sz="2800" smtClean="0">
                <a:latin typeface="Times New Roman" pitchFamily="18" charset="0"/>
                <a:cs typeface="Times New Roman" pitchFamily="18" charset="0"/>
              </a:rPr>
              <a:t>В какой стране мы хотим жить?</a:t>
            </a:r>
          </a:p>
          <a:p>
            <a:pPr algn="just" eaLnBrk="1" hangingPunct="1">
              <a:lnSpc>
                <a:spcPct val="80000"/>
              </a:lnSpc>
            </a:pPr>
            <a:r>
              <a:rPr kumimoji="0" lang="ru-RU" sz="2800" smtClean="0">
                <a:latin typeface="Times New Roman" pitchFamily="18" charset="0"/>
                <a:cs typeface="Times New Roman" pitchFamily="18" charset="0"/>
              </a:rPr>
              <a:t>«Молодая гвардия Единой России» </a:t>
            </a:r>
            <a:r>
              <a:rPr kumimoji="0" lang="en-US" sz="2800" smtClean="0">
                <a:latin typeface="Times New Roman" pitchFamily="18" charset="0"/>
                <a:cs typeface="Times New Roman" pitchFamily="18" charset="0"/>
              </a:rPr>
              <a:t>XXI</a:t>
            </a:r>
            <a:r>
              <a:rPr kumimoji="0" lang="ru-RU" sz="2800" smtClean="0">
                <a:latin typeface="Times New Roman" pitchFamily="18" charset="0"/>
                <a:cs typeface="Times New Roman" pitchFamily="18" charset="0"/>
              </a:rPr>
              <a:t> века - достойная смена молодогвардейцев </a:t>
            </a:r>
            <a:r>
              <a:rPr kumimoji="0" lang="en-US" sz="2800" smtClean="0">
                <a:latin typeface="Times New Roman" pitchFamily="18" charset="0"/>
                <a:cs typeface="Times New Roman" pitchFamily="18" charset="0"/>
              </a:rPr>
              <a:t>XX</a:t>
            </a:r>
            <a:r>
              <a:rPr kumimoji="0" lang="ru-RU" sz="2800" smtClean="0">
                <a:latin typeface="Times New Roman" pitchFamily="18" charset="0"/>
                <a:cs typeface="Times New Roman" pitchFamily="18" charset="0"/>
              </a:rPr>
              <a:t> века.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732614"/>
          </a:xfrm>
        </p:spPr>
        <p:txBody>
          <a:bodyPr>
            <a:noAutofit/>
          </a:bodyPr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kumimoji="0" lang="ru-RU" sz="4400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Цель проекта</a:t>
            </a:r>
            <a:endParaRPr kumimoji="0" lang="ru-RU" sz="4400" dirty="0">
              <a:solidFill>
                <a:schemeClr val="accent1">
                  <a:tint val="83000"/>
                  <a:satMod val="150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>
          <a:xfrm>
            <a:off x="457200" y="1285875"/>
            <a:ext cx="8229600" cy="5168900"/>
          </a:xfrm>
        </p:spPr>
        <p:txBody>
          <a:bodyPr/>
          <a:lstStyle/>
          <a:p>
            <a:pPr algn="just" eaLnBrk="1" hangingPunct="1"/>
            <a:r>
              <a:rPr kumimoji="0" lang="ru-RU" sz="3600" smtClean="0">
                <a:latin typeface="Times New Roman" pitchFamily="18" charset="0"/>
                <a:cs typeface="Times New Roman" pitchFamily="18" charset="0"/>
              </a:rPr>
              <a:t>Расширить представления по истории России времён Великой Отечественной войны 1941-1945 гг..</a:t>
            </a:r>
          </a:p>
          <a:p>
            <a:pPr algn="just" eaLnBrk="1" hangingPunct="1"/>
            <a:r>
              <a:rPr kumimoji="0" lang="ru-RU" sz="3600" smtClean="0">
                <a:latin typeface="Times New Roman" pitchFamily="18" charset="0"/>
                <a:cs typeface="Times New Roman" pitchFamily="18" charset="0"/>
              </a:rPr>
              <a:t>Показать преемственность поколений </a:t>
            </a:r>
            <a:r>
              <a:rPr kumimoji="0" lang="en-US" sz="3600" smtClean="0">
                <a:latin typeface="Times New Roman" pitchFamily="18" charset="0"/>
                <a:cs typeface="Times New Roman" pitchFamily="18" charset="0"/>
              </a:rPr>
              <a:t>XX </a:t>
            </a:r>
            <a:r>
              <a:rPr kumimoji="0" lang="ru-RU" sz="360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kumimoji="0" lang="en-US" sz="3600" smtClean="0">
                <a:latin typeface="Times New Roman" pitchFamily="18" charset="0"/>
                <a:cs typeface="Times New Roman" pitchFamily="18" charset="0"/>
              </a:rPr>
              <a:t>XXI</a:t>
            </a:r>
            <a:r>
              <a:rPr kumimoji="0" lang="ru-RU" sz="3600" smtClean="0">
                <a:latin typeface="Times New Roman" pitchFamily="18" charset="0"/>
                <a:cs typeface="Times New Roman" pitchFamily="18" charset="0"/>
              </a:rPr>
              <a:t> веков.</a:t>
            </a:r>
          </a:p>
          <a:p>
            <a:pPr algn="just" eaLnBrk="1" hangingPunct="1"/>
            <a:r>
              <a:rPr kumimoji="0" lang="ru-RU" sz="3600" smtClean="0">
                <a:latin typeface="Times New Roman" pitchFamily="18" charset="0"/>
                <a:cs typeface="Times New Roman" pitchFamily="18" charset="0"/>
              </a:rPr>
              <a:t>Помочь обрести ощущение успешности у сверстников-современников.</a:t>
            </a:r>
          </a:p>
          <a:p>
            <a:pPr eaLnBrk="1" hangingPunct="1"/>
            <a:endParaRPr kumimoji="0"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804052"/>
          </a:xfrm>
        </p:spPr>
        <p:txBody>
          <a:bodyPr>
            <a:noAutofit/>
          </a:bodyPr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kumimoji="0" lang="ru-RU" sz="3200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Задачи, поставленные для реализации проекта:</a:t>
            </a:r>
            <a:endParaRPr kumimoji="0" lang="ru-RU" sz="3200" dirty="0">
              <a:solidFill>
                <a:schemeClr val="accent1">
                  <a:tint val="83000"/>
                  <a:satMod val="150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75"/>
            <a:ext cx="8229600" cy="5168900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kumimoji="0" lang="ru-RU" sz="2400" smtClean="0">
                <a:latin typeface="Times New Roman" pitchFamily="18" charset="0"/>
                <a:cs typeface="Times New Roman" pitchFamily="18" charset="0"/>
              </a:rPr>
              <a:t>- познакомиться с земной и литературной версиями «Молодой гвардии»;</a:t>
            </a:r>
          </a:p>
          <a:p>
            <a:pPr algn="just" eaLnBrk="1" hangingPunct="1">
              <a:lnSpc>
                <a:spcPct val="80000"/>
              </a:lnSpc>
            </a:pPr>
            <a:r>
              <a:rPr kumimoji="0" lang="ru-RU" sz="2400" smtClean="0">
                <a:latin typeface="Times New Roman" pitchFamily="18" charset="0"/>
                <a:cs typeface="Times New Roman" pitchFamily="18" charset="0"/>
              </a:rPr>
              <a:t>- привлечь внимание учеников своей школы к проблеме сохранения исторической памяти о наиболее значимых событиях Великой Отечественной войны 1941-1945гг.;</a:t>
            </a:r>
          </a:p>
          <a:p>
            <a:pPr algn="just" eaLnBrk="1" hangingPunct="1">
              <a:lnSpc>
                <a:spcPct val="80000"/>
              </a:lnSpc>
            </a:pPr>
            <a:r>
              <a:rPr kumimoji="0" lang="ru-RU" sz="2400" smtClean="0">
                <a:latin typeface="Times New Roman" pitchFamily="18" charset="0"/>
                <a:cs typeface="Times New Roman" pitchFamily="18" charset="0"/>
              </a:rPr>
              <a:t>- способствовать формированию у ровесников активной гражданской позиции и социальной активности;</a:t>
            </a:r>
          </a:p>
          <a:p>
            <a:pPr algn="just" eaLnBrk="1" hangingPunct="1">
              <a:lnSpc>
                <a:spcPct val="80000"/>
              </a:lnSpc>
            </a:pPr>
            <a:r>
              <a:rPr kumimoji="0" lang="ru-RU" sz="2400" smtClean="0">
                <a:latin typeface="Times New Roman" pitchFamily="18" charset="0"/>
                <a:cs typeface="Times New Roman" pitchFamily="18" charset="0"/>
              </a:rPr>
              <a:t>- содействовать воспитанию значимых черт характера русского человека: доброты, мужества, щедрости, скромности, великодушия, чувства гражданского патриотизма, чувства уважения к наследию своих предков;</a:t>
            </a:r>
          </a:p>
          <a:p>
            <a:pPr algn="just" eaLnBrk="1" hangingPunct="1">
              <a:lnSpc>
                <a:spcPct val="80000"/>
              </a:lnSpc>
            </a:pPr>
            <a:r>
              <a:rPr kumimoji="0" lang="ru-RU" sz="2400" smtClean="0">
                <a:latin typeface="Times New Roman" pitchFamily="18" charset="0"/>
                <a:cs typeface="Times New Roman" pitchFamily="18" charset="0"/>
              </a:rPr>
              <a:t>- помочь учащимся школы осознать ценность совместной творческой и социальной деятельности.</a:t>
            </a:r>
          </a:p>
          <a:p>
            <a:pPr eaLnBrk="1" hangingPunct="1">
              <a:lnSpc>
                <a:spcPct val="80000"/>
              </a:lnSpc>
            </a:pPr>
            <a:endParaRPr kumimoji="0" lang="ru-RU" sz="23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804052"/>
          </a:xfrm>
        </p:spPr>
        <p:txBody>
          <a:bodyPr/>
          <a:lstStyle/>
          <a:p>
            <a:pPr algn="ctr">
              <a:defRPr/>
            </a:pPr>
            <a:r>
              <a:rPr kumimoji="0" lang="ru-RU" sz="3600" dirty="0" smtClean="0">
                <a:latin typeface="Times New Roman" pitchFamily="18" charset="0"/>
                <a:ea typeface="+mj-ea"/>
                <a:cs typeface="Times New Roman" pitchFamily="18" charset="0"/>
              </a:rPr>
              <a:t>Формы проведения исследования: </a:t>
            </a:r>
            <a:endParaRPr kumimoji="0" lang="ru-RU" sz="360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25"/>
            <a:ext cx="8229600" cy="5454650"/>
          </a:xfrm>
        </p:spPr>
        <p:txBody>
          <a:bodyPr/>
          <a:lstStyle/>
          <a:p>
            <a:r>
              <a:rPr kumimoji="0" lang="ru-RU" sz="2800" smtClean="0">
                <a:latin typeface="Times New Roman" pitchFamily="18" charset="0"/>
                <a:cs typeface="Times New Roman" pitchFamily="18" charset="0"/>
              </a:rPr>
              <a:t>Работа с историческими источниками,</a:t>
            </a:r>
          </a:p>
          <a:p>
            <a:r>
              <a:rPr kumimoji="0" lang="ru-RU" sz="2800" smtClean="0">
                <a:latin typeface="Times New Roman" pitchFamily="18" charset="0"/>
                <a:cs typeface="Times New Roman" pitchFamily="18" charset="0"/>
              </a:rPr>
              <a:t>Чтение романа А. Фадеева «Молодая гвардия»,</a:t>
            </a:r>
          </a:p>
          <a:p>
            <a:r>
              <a:rPr kumimoji="0" lang="ru-RU" sz="2800" smtClean="0">
                <a:latin typeface="Times New Roman" pitchFamily="18" charset="0"/>
                <a:cs typeface="Times New Roman" pitchFamily="18" charset="0"/>
              </a:rPr>
              <a:t>Анкетирование учащихся школы и обработка данных анкетирования,</a:t>
            </a:r>
          </a:p>
          <a:p>
            <a:r>
              <a:rPr kumimoji="0" lang="ru-RU" sz="2800" smtClean="0">
                <a:latin typeface="Times New Roman" pitchFamily="18" charset="0"/>
                <a:cs typeface="Times New Roman" pitchFamily="18" charset="0"/>
              </a:rPr>
              <a:t>Изучение материалов Всероссийской общественной организации «Молодая гвардия Единой России»,</a:t>
            </a:r>
          </a:p>
          <a:p>
            <a:r>
              <a:rPr kumimoji="0" lang="ru-RU" sz="2800" smtClean="0">
                <a:latin typeface="Times New Roman" pitchFamily="18" charset="0"/>
                <a:cs typeface="Times New Roman" pitchFamily="18" charset="0"/>
              </a:rPr>
              <a:t>Подготовка презентации.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731837"/>
          </a:xfrm>
        </p:spPr>
        <p:txBody>
          <a:bodyPr/>
          <a:lstStyle/>
          <a:p>
            <a:pPr indent="0" algn="ctr" eaLnBrk="1" fontAlgn="auto" hangingPunct="1">
              <a:spcAft>
                <a:spcPts val="0"/>
              </a:spcAft>
              <a:defRPr/>
            </a:pPr>
            <a:r>
              <a:rPr kumimoji="0" lang="ru-RU" sz="3200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Вопросы анкетирования:</a:t>
            </a:r>
            <a:endParaRPr kumimoji="0" lang="ru-RU" sz="3200" dirty="0">
              <a:solidFill>
                <a:schemeClr val="accent1">
                  <a:tint val="83000"/>
                  <a:satMod val="150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5363" name="Содержимое 2"/>
          <p:cNvSpPr>
            <a:spLocks noGrp="1"/>
          </p:cNvSpPr>
          <p:nvPr>
            <p:ph sz="half" idx="1"/>
          </p:nvPr>
        </p:nvSpPr>
        <p:spPr>
          <a:xfrm>
            <a:off x="428625" y="1285875"/>
            <a:ext cx="8286750" cy="5026025"/>
          </a:xfrm>
        </p:spPr>
        <p:txBody>
          <a:bodyPr/>
          <a:lstStyle/>
          <a:p>
            <a:pPr eaLnBrk="1" hangingPunct="1"/>
            <a:r>
              <a:rPr kumimoji="0" lang="ru-RU" sz="2400" smtClean="0">
                <a:latin typeface="Times New Roman" pitchFamily="18" charset="0"/>
                <a:cs typeface="Times New Roman" pitchFamily="18" charset="0"/>
              </a:rPr>
              <a:t>Продолжи предложение: «Молодая гвардия» - это…»</a:t>
            </a:r>
          </a:p>
          <a:p>
            <a:pPr eaLnBrk="1" hangingPunct="1"/>
            <a:r>
              <a:rPr kumimoji="0" lang="ru-RU" sz="2400" smtClean="0">
                <a:latin typeface="Times New Roman" pitchFamily="18" charset="0"/>
                <a:cs typeface="Times New Roman" pitchFamily="18" charset="0"/>
              </a:rPr>
              <a:t>Читал ли ты роман А. Фадеева «Молодая гвардия»?</a:t>
            </a:r>
          </a:p>
          <a:p>
            <a:pPr eaLnBrk="1" hangingPunct="1"/>
            <a:r>
              <a:rPr kumimoji="0" lang="ru-RU" sz="2400" smtClean="0">
                <a:latin typeface="Times New Roman" pitchFamily="18" charset="0"/>
                <a:cs typeface="Times New Roman" pitchFamily="18" charset="0"/>
              </a:rPr>
              <a:t>В каком историческом отрезке времени происходят события в романе?</a:t>
            </a:r>
          </a:p>
          <a:p>
            <a:pPr eaLnBrk="1" hangingPunct="1"/>
            <a:r>
              <a:rPr kumimoji="0" lang="ru-RU" sz="2400" smtClean="0">
                <a:latin typeface="Times New Roman" pitchFamily="18" charset="0"/>
                <a:cs typeface="Times New Roman" pitchFamily="18" charset="0"/>
              </a:rPr>
              <a:t>Какие герои романа тебе известны?</a:t>
            </a:r>
          </a:p>
          <a:p>
            <a:pPr eaLnBrk="1" hangingPunct="1"/>
            <a:r>
              <a:rPr kumimoji="0" lang="ru-RU" sz="2400" smtClean="0">
                <a:latin typeface="Times New Roman" pitchFamily="18" charset="0"/>
                <a:cs typeface="Times New Roman" pitchFamily="18" charset="0"/>
              </a:rPr>
              <a:t>Что ты знаешь о подвиге молодогвардейцев?</a:t>
            </a:r>
          </a:p>
          <a:p>
            <a:pPr eaLnBrk="1" hangingPunct="1"/>
            <a:r>
              <a:rPr kumimoji="0" lang="ru-RU" sz="2400" smtClean="0">
                <a:latin typeface="Times New Roman" pitchFamily="18" charset="0"/>
                <a:cs typeface="Times New Roman" pitchFamily="18" charset="0"/>
              </a:rPr>
              <a:t>Существует ли организация «Молодая гвардия» в настоящее время?</a:t>
            </a:r>
          </a:p>
          <a:p>
            <a:pPr eaLnBrk="1" hangingPunct="1"/>
            <a:r>
              <a:rPr kumimoji="0" lang="ru-RU" sz="2400" smtClean="0">
                <a:latin typeface="Times New Roman" pitchFamily="18" charset="0"/>
                <a:cs typeface="Times New Roman" pitchFamily="18" charset="0"/>
              </a:rPr>
              <a:t>Чем она занимается?</a:t>
            </a:r>
          </a:p>
          <a:p>
            <a:pPr eaLnBrk="1" hangingPunct="1"/>
            <a:r>
              <a:rPr kumimoji="0" lang="ru-RU" sz="2400" smtClean="0">
                <a:latin typeface="Times New Roman" pitchFamily="18" charset="0"/>
                <a:cs typeface="Times New Roman" pitchFamily="18" charset="0"/>
              </a:rPr>
              <a:t>Кого из членов «Молодой гвардии» нашего региона ты знаешь?</a:t>
            </a:r>
          </a:p>
          <a:p>
            <a:pPr eaLnBrk="1" hangingPunct="1"/>
            <a:r>
              <a:rPr kumimoji="0" lang="ru-RU" sz="2400" smtClean="0">
                <a:latin typeface="Times New Roman" pitchFamily="18" charset="0"/>
                <a:cs typeface="Times New Roman" pitchFamily="18" charset="0"/>
              </a:rPr>
              <a:t>Какими качествами должен обладать молодогвардеец?</a:t>
            </a:r>
          </a:p>
          <a:p>
            <a:pPr eaLnBrk="1" hangingPunct="1"/>
            <a:endParaRPr kumimoji="0" lang="ru-RU" sz="20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9" name="Содержимое 3"/>
          <p:cNvSpPr>
            <a:spLocks noGrp="1"/>
          </p:cNvSpPr>
          <p:nvPr>
            <p:ph sz="half" idx="2"/>
          </p:nvPr>
        </p:nvSpPr>
        <p:spPr>
          <a:xfrm flipH="1">
            <a:off x="8686800" y="1285875"/>
            <a:ext cx="46038" cy="4962525"/>
          </a:xfrm>
        </p:spPr>
        <p:txBody>
          <a:bodyPr/>
          <a:lstStyle/>
          <a:p>
            <a:pPr eaLnBrk="1" hangingPunct="1"/>
            <a:endParaRPr kumimoji="0"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i-main-pic" descr="Картинка 19 из 559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00375" y="285750"/>
            <a:ext cx="3798888" cy="6280150"/>
          </a:xfrm>
          <a:prstGeom prst="rect">
            <a:avLst/>
          </a:prstGeom>
          <a:noFill/>
          <a:ln w="57150" cap="sq">
            <a:solidFill>
              <a:srgbClr val="C00000"/>
            </a:solidFill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98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713</TotalTime>
  <Words>505</Words>
  <Application>Microsoft Office PowerPoint</Application>
  <PresentationFormat>Экран (4:3)</PresentationFormat>
  <Paragraphs>62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Яркая</vt:lpstr>
      <vt:lpstr>Рябов Фёдор Сергеевич  МОЛОДАЯ ГВАРДИЯ  XX и XXI  веков </vt:lpstr>
      <vt:lpstr>Почему я выбрал эту тему?</vt:lpstr>
      <vt:lpstr>Молодая гвардия  в XX и XXI веках.</vt:lpstr>
      <vt:lpstr>Актуальность выбранной темы</vt:lpstr>
      <vt:lpstr>Цель проекта</vt:lpstr>
      <vt:lpstr>Задачи, поставленные для реализации проекта:</vt:lpstr>
      <vt:lpstr>Формы проведения исследования: </vt:lpstr>
      <vt:lpstr>Вопросы анкетирования:</vt:lpstr>
      <vt:lpstr>Слайд 9</vt:lpstr>
      <vt:lpstr>Слайд 10</vt:lpstr>
      <vt:lpstr>Клятва                                Слушают Голос  молодогвардейцев                  Москвы</vt:lpstr>
      <vt:lpstr>Состав штаба «Молодой гвардии»</vt:lpstr>
      <vt:lpstr>Шурф, куда скинули молодогвардейцев</vt:lpstr>
      <vt:lpstr>Памятник «Клятва»</vt:lpstr>
      <vt:lpstr>Краснодон.  Дворец культуры имени Молодой гвардии</vt:lpstr>
      <vt:lpstr>Александр Фадеев</vt:lpstr>
      <vt:lpstr>Слайд 17</vt:lpstr>
      <vt:lpstr>Молодая гвардия Единой России</vt:lpstr>
      <vt:lpstr>Слайд 19</vt:lpstr>
      <vt:lpstr>Слайд 20</vt:lpstr>
      <vt:lpstr>Слайд 21</vt:lpstr>
      <vt:lpstr>Будущее зависит только от меня!</vt:lpstr>
      <vt:lpstr>Мы хотим жить в стране</vt:lpstr>
      <vt:lpstr>Слайд 24</vt:lpstr>
      <vt:lpstr>Слайд 25</vt:lpstr>
      <vt:lpstr>Слайд 26</vt:lpstr>
      <vt:lpstr>Слайд 27</vt:lpstr>
      <vt:lpstr>Слайд 28</vt:lpstr>
      <vt:lpstr>«Молодая гвардия Единой России» XXI века- достойная смена молодогвардейцев XX века!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Токарева МА</cp:lastModifiedBy>
  <cp:revision>90</cp:revision>
  <dcterms:created xsi:type="dcterms:W3CDTF">2009-12-25T18:51:29Z</dcterms:created>
  <dcterms:modified xsi:type="dcterms:W3CDTF">2019-02-18T05:56:39Z</dcterms:modified>
</cp:coreProperties>
</file>