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9" r:id="rId3"/>
    <p:sldId id="260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6858000" cy="51435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3" d="100"/>
          <a:sy n="133" d="100"/>
        </p:scale>
        <p:origin x="1878" y="120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53555" y="0"/>
            <a:ext cx="2534146" cy="464347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312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30000"/>
          </a:blip>
          <a:srcRect l="21454" t="656"/>
          <a:stretch>
            <a:fillRect/>
          </a:stretch>
        </p:blipFill>
        <p:spPr bwMode="auto">
          <a:xfrm>
            <a:off x="2678901" y="1294228"/>
            <a:ext cx="1660934" cy="384927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296" name="Picture 8" descr="http://www.peterburg.ru/sites/default/files/styles/630x420/public/pobeda-1945_0.jpg?itok=rSoJJS71"/>
          <p:cNvPicPr>
            <a:picLocks noChangeAspect="1" noChangeArrowheads="1"/>
          </p:cNvPicPr>
          <p:nvPr userDrawn="1"/>
        </p:nvPicPr>
        <p:blipFill>
          <a:blip r:embed="rId3">
            <a:lum contrast="10000"/>
          </a:blip>
          <a:srcRect l="30720" t="11941" r="19598"/>
          <a:stretch>
            <a:fillRect/>
          </a:stretch>
        </p:blipFill>
        <p:spPr bwMode="auto">
          <a:xfrm>
            <a:off x="857232" y="214296"/>
            <a:ext cx="2584133" cy="407196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5" name="Picture 8" descr="http://ramki-vsem.ru/fon/svetlyj-fon73.jpg"/>
          <p:cNvPicPr>
            <a:picLocks noChangeAspect="1" noChangeArrowheads="1"/>
          </p:cNvPicPr>
          <p:nvPr userDrawn="1"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5143504"/>
          </a:xfrm>
          <a:prstGeom prst="frame">
            <a:avLst>
              <a:gd name="adj1" fmla="val 7443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4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flipV="1">
            <a:off x="0" y="4500577"/>
            <a:ext cx="6429420" cy="423885"/>
          </a:xfrm>
          <a:prstGeom prst="rect">
            <a:avLst/>
          </a:prstGeom>
          <a:noFill/>
        </p:spPr>
      </p:pic>
      <p:pic>
        <p:nvPicPr>
          <p:cNvPr id="12314" name="Picture 26" descr="https://img-fotki.yandex.ru/get/48448/200418627.14c/0_1692f3_e3d05bc6_orig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03653" y="3143255"/>
            <a:ext cx="1875248" cy="1834957"/>
          </a:xfrm>
          <a:prstGeom prst="rect">
            <a:avLst/>
          </a:prstGeom>
          <a:noFill/>
        </p:spPr>
      </p:pic>
      <p:pic>
        <p:nvPicPr>
          <p:cNvPr id="12324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16200000" flipV="1">
            <a:off x="-2232454" y="2482442"/>
            <a:ext cx="5000644" cy="321471"/>
          </a:xfrm>
          <a:prstGeom prst="rect">
            <a:avLst/>
          </a:prstGeom>
          <a:noFill/>
        </p:spPr>
      </p:pic>
      <p:pic>
        <p:nvPicPr>
          <p:cNvPr id="9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 flipH="1" flipV="1">
            <a:off x="4174236" y="2459734"/>
            <a:ext cx="2643188" cy="272434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AACCD877-3AB9-429F-970F-1CB164EFC9EA}" type="datetimeFigureOut">
              <a:rPr lang="ru-RU" smtClean="0"/>
              <a:pPr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9ABC053-2903-4F52-A65F-DEF5C2A926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AACCD877-3AB9-429F-970F-1CB164EFC9EA}" type="datetimeFigureOut">
              <a:rPr lang="ru-RU" smtClean="0"/>
              <a:pPr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9ABC053-2903-4F52-A65F-DEF5C2A926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40000"/>
          </a:blip>
          <a:srcRect l="5468" r="4687"/>
          <a:stretch>
            <a:fillRect/>
          </a:stretch>
        </p:blipFill>
        <p:spPr bwMode="auto">
          <a:xfrm flipV="1">
            <a:off x="160711" y="4643449"/>
            <a:ext cx="6375842" cy="423885"/>
          </a:xfrm>
          <a:prstGeom prst="rect">
            <a:avLst/>
          </a:prstGeom>
          <a:noFill/>
        </p:spPr>
      </p:pic>
      <p:pic>
        <p:nvPicPr>
          <p:cNvPr id="9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40000"/>
          </a:blip>
          <a:srcRect l="5600" r="4800" b="-16849"/>
          <a:stretch>
            <a:fillRect/>
          </a:stretch>
        </p:blipFill>
        <p:spPr bwMode="auto">
          <a:xfrm flipV="1">
            <a:off x="375026" y="0"/>
            <a:ext cx="6322263" cy="495304"/>
          </a:xfrm>
          <a:prstGeom prst="rect">
            <a:avLst/>
          </a:prstGeom>
          <a:noFill/>
        </p:spPr>
      </p:pic>
      <p:pic>
        <p:nvPicPr>
          <p:cNvPr id="7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 flipV="1">
            <a:off x="-2303882" y="2411015"/>
            <a:ext cx="5143500" cy="321471"/>
          </a:xfrm>
          <a:prstGeom prst="rect">
            <a:avLst/>
          </a:prstGeom>
          <a:noFill/>
        </p:spPr>
      </p:pic>
      <p:pic>
        <p:nvPicPr>
          <p:cNvPr id="10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 flipV="1">
            <a:off x="4020584" y="2413217"/>
            <a:ext cx="5143500" cy="317066"/>
          </a:xfrm>
          <a:prstGeom prst="rect">
            <a:avLst/>
          </a:prstGeom>
          <a:noFill/>
        </p:spPr>
      </p:pic>
      <p:pic>
        <p:nvPicPr>
          <p:cNvPr id="11" name="Picture 26" descr="https://img-fotki.yandex.ru/get/48448/200418627.14c/0_1692f3_e3d05bc6_orig.png"/>
          <p:cNvPicPr>
            <a:picLocks noChangeAspect="1" noChangeArrowheads="1"/>
          </p:cNvPicPr>
          <p:nvPr userDrawn="1"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4929198" y="3214693"/>
            <a:ext cx="1875248" cy="183495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10800000" flipV="1">
            <a:off x="3375422" y="571486"/>
            <a:ext cx="1832383" cy="335758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 flipH="1" flipV="1">
            <a:off x="3563369" y="1848868"/>
            <a:ext cx="3244819" cy="334444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8" descr="http://www.peterburg.ru/sites/default/files/styles/630x420/public/pobeda-1945_0.jpg?itok=rSoJJS71"/>
          <p:cNvPicPr>
            <a:picLocks noChangeAspect="1" noChangeArrowheads="1"/>
          </p:cNvPicPr>
          <p:nvPr userDrawn="1"/>
        </p:nvPicPr>
        <p:blipFill>
          <a:blip r:embed="rId3">
            <a:lum contrast="10000"/>
          </a:blip>
          <a:srcRect l="30720" t="11941" r="19598"/>
          <a:stretch>
            <a:fillRect/>
          </a:stretch>
        </p:blipFill>
        <p:spPr bwMode="auto">
          <a:xfrm flipH="1">
            <a:off x="4681888" y="142858"/>
            <a:ext cx="2176112" cy="342902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" name="Picture 8" descr="http://ramki-vsem.ru/fon/svetlyj-fon73.jpg"/>
          <p:cNvPicPr>
            <a:picLocks noChangeAspect="1" noChangeArrowheads="1"/>
          </p:cNvPicPr>
          <p:nvPr userDrawn="1"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5143504"/>
          </a:xfrm>
          <a:prstGeom prst="frame">
            <a:avLst>
              <a:gd name="adj1" fmla="val 7443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flipV="1">
            <a:off x="803653" y="4429138"/>
            <a:ext cx="3482603" cy="285752"/>
          </a:xfrm>
          <a:prstGeom prst="rect">
            <a:avLst/>
          </a:prstGeom>
          <a:noFill/>
        </p:spPr>
      </p:pic>
      <p:pic>
        <p:nvPicPr>
          <p:cNvPr id="11" name="Picture 26" descr="https://img-fotki.yandex.ru/get/48448/200418627.14c/0_1692f3_e3d05bc6_orig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0711" y="3643320"/>
            <a:ext cx="1339463" cy="131068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ramki-vsem.ru/fon/svetlyj-fon73.jpg"/>
          <p:cNvPicPr>
            <a:picLocks noChangeAspect="1" noChangeArrowheads="1"/>
          </p:cNvPicPr>
          <p:nvPr userDrawn="1"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5143504"/>
          </a:xfrm>
          <a:prstGeom prst="frame">
            <a:avLst>
              <a:gd name="adj1" fmla="val 7443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 rot="10800000" flipH="1" flipV="1">
            <a:off x="1" y="0"/>
            <a:ext cx="1714488" cy="314156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 rot="10800000" flipH="1" flipV="1">
            <a:off x="160712" y="1609194"/>
            <a:ext cx="1928826" cy="353430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 rot="5400000" flipH="1" flipV="1">
            <a:off x="4048769" y="3132612"/>
            <a:ext cx="1980484" cy="204129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flipV="1">
            <a:off x="107133" y="4572014"/>
            <a:ext cx="2893239" cy="285752"/>
          </a:xfrm>
          <a:prstGeom prst="rect">
            <a:avLst/>
          </a:prstGeom>
          <a:noFill/>
        </p:spPr>
      </p:pic>
      <p:pic>
        <p:nvPicPr>
          <p:cNvPr id="13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16200000" flipV="1">
            <a:off x="-2143164" y="2607469"/>
            <a:ext cx="4714908" cy="214314"/>
          </a:xfrm>
          <a:prstGeom prst="rect">
            <a:avLst/>
          </a:prstGeom>
          <a:noFill/>
        </p:spPr>
      </p:pic>
      <p:pic>
        <p:nvPicPr>
          <p:cNvPr id="14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40000"/>
          </a:blip>
          <a:srcRect/>
          <a:stretch>
            <a:fillRect/>
          </a:stretch>
        </p:blipFill>
        <p:spPr bwMode="auto">
          <a:xfrm rot="10800000" flipV="1">
            <a:off x="5089934" y="214296"/>
            <a:ext cx="1607355" cy="285752"/>
          </a:xfrm>
          <a:prstGeom prst="rect">
            <a:avLst/>
          </a:prstGeom>
          <a:noFill/>
        </p:spPr>
      </p:pic>
      <p:pic>
        <p:nvPicPr>
          <p:cNvPr id="15" name="Picture 36" descr="https://img-fotki.yandex.ru/get/16098/200418627.54/0_11743f_65cea993_orig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 rot="16200000" flipV="1">
            <a:off x="5054215" y="1571618"/>
            <a:ext cx="3071834" cy="214314"/>
          </a:xfrm>
          <a:prstGeom prst="rect">
            <a:avLst/>
          </a:prstGeom>
          <a:noFill/>
        </p:spPr>
      </p:pic>
      <p:pic>
        <p:nvPicPr>
          <p:cNvPr id="16" name="Picture 26" descr="https://img-fotki.yandex.ru/get/48448/200418627.14c/0_1692f3_e3d05bc6_orig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192385" y="3429006"/>
            <a:ext cx="1558482" cy="152499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10800000" flipV="1">
            <a:off x="5104525" y="0"/>
            <a:ext cx="1753475" cy="32130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10800000" flipV="1">
            <a:off x="4661306" y="1394880"/>
            <a:ext cx="2045786" cy="374862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" name="Picture 24" descr="http://www.playcast.ru/uploads/2016/05/22/18737620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 flipH="1">
            <a:off x="35910" y="2659261"/>
            <a:ext cx="2339188" cy="241100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" name="Picture 8" descr="http://ramki-vsem.ru/fon/svetlyj-fon73.jpg"/>
          <p:cNvPicPr>
            <a:picLocks noChangeAspect="1" noChangeArrowheads="1"/>
          </p:cNvPicPr>
          <p:nvPr userDrawn="1"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5143504"/>
          </a:xfrm>
          <a:prstGeom prst="frame">
            <a:avLst>
              <a:gd name="adj1" fmla="val 7443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ramki-vsem.ru/fon/svetlyj-fon73.jpg"/>
          <p:cNvPicPr>
            <a:picLocks noChangeAspect="1" noChangeArrowheads="1"/>
          </p:cNvPicPr>
          <p:nvPr userDrawn="1"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5143504"/>
          </a:xfrm>
          <a:prstGeom prst="frame">
            <a:avLst>
              <a:gd name="adj1" fmla="val 7443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AACCD877-3AB9-429F-970F-1CB164EFC9EA}" type="datetimeFigureOut">
              <a:rPr lang="ru-RU" smtClean="0"/>
              <a:pPr/>
              <a:t>30.04.2020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9ABC053-2903-4F52-A65F-DEF5C2A926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AACCD877-3AB9-429F-970F-1CB164EFC9EA}" type="datetimeFigureOut">
              <a:rPr lang="ru-RU" smtClean="0"/>
              <a:pPr/>
              <a:t>30.04.2020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9ABC053-2903-4F52-A65F-DEF5C2A926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AACCD877-3AB9-429F-970F-1CB164EFC9EA}" type="datetimeFigureOut">
              <a:rPr lang="ru-RU" smtClean="0"/>
              <a:pPr/>
              <a:t>30.04.2020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9ABC053-2903-4F52-A65F-DEF5C2A926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ramki-vsem.ru/fon/svetlyj-fon73.jpg"/>
          <p:cNvPicPr>
            <a:picLocks noChangeAspect="1" noChangeArrowheads="1"/>
          </p:cNvPicPr>
          <p:nvPr userDrawn="1"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-4"/>
            <a:ext cx="6858000" cy="5143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3C65D4-AA86-4526-B8E9-5C5690501378}"/>
              </a:ext>
            </a:extLst>
          </p:cNvPr>
          <p:cNvSpPr txBox="1"/>
          <p:nvPr/>
        </p:nvSpPr>
        <p:spPr>
          <a:xfrm>
            <a:off x="3284984" y="483518"/>
            <a:ext cx="2932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Акция «Письмо фронтовику»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B6A5F5-0B67-4B70-86EF-344657DBC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992" y="2294211"/>
            <a:ext cx="2924944" cy="122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51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F62F0C-3E36-4F79-9A86-70209A444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407" r="16263"/>
          <a:stretch/>
        </p:blipFill>
        <p:spPr>
          <a:xfrm>
            <a:off x="2974748" y="542984"/>
            <a:ext cx="1296144" cy="129246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5E1BEB-D9DB-4B24-9D8A-A8BEA402692B}"/>
              </a:ext>
            </a:extLst>
          </p:cNvPr>
          <p:cNvSpPr/>
          <p:nvPr/>
        </p:nvSpPr>
        <p:spPr>
          <a:xfrm>
            <a:off x="4305541" y="551422"/>
            <a:ext cx="2069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ea typeface="+mj-ea"/>
                <a:cs typeface="+mj-cs"/>
              </a:rPr>
              <a:t>Глод Александр 6 класс</a:t>
            </a:r>
            <a:endParaRPr lang="ru-RU" sz="2000" b="1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C219C2-F82C-48B7-B082-6102AF80C14F}"/>
              </a:ext>
            </a:extLst>
          </p:cNvPr>
          <p:cNvSpPr/>
          <p:nvPr/>
        </p:nvSpPr>
        <p:spPr>
          <a:xfrm>
            <a:off x="3538920" y="2211710"/>
            <a:ext cx="25499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  <a:cs typeface="+mj-cs"/>
              </a:rPr>
              <a:t>Вечная слава всем павшим и выжившим, в той страшной войне!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888EA-6777-4AB6-8EBA-FD80ED629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96" y="1984667"/>
            <a:ext cx="2880320" cy="2563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5D54D3-325F-4841-B4E9-2EA779F45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75" y="411510"/>
            <a:ext cx="2427024" cy="190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62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29821A-9EFF-495C-94F3-3A96BE76E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664" y="411510"/>
            <a:ext cx="1295400" cy="13049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9EE56E-96C4-4666-8C16-A5757ED016B5}"/>
              </a:ext>
            </a:extLst>
          </p:cNvPr>
          <p:cNvSpPr/>
          <p:nvPr/>
        </p:nvSpPr>
        <p:spPr>
          <a:xfrm>
            <a:off x="1700064" y="483518"/>
            <a:ext cx="2982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ea typeface="+mj-ea"/>
                <a:cs typeface="+mj-cs"/>
              </a:rPr>
              <a:t>Сурикова Елена 12 класс </a:t>
            </a:r>
            <a:endParaRPr lang="ru-RU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3E1CC-A84A-48C5-9F9A-56070D9E34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219" t="8903" r="6325" b="10970"/>
          <a:stretch/>
        </p:blipFill>
        <p:spPr>
          <a:xfrm rot="21177808">
            <a:off x="124611" y="713923"/>
            <a:ext cx="4392488" cy="296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E72170-C94F-4416-B372-A2DB73BAECAF}"/>
              </a:ext>
            </a:extLst>
          </p:cNvPr>
          <p:cNvSpPr/>
          <p:nvPr/>
        </p:nvSpPr>
        <p:spPr>
          <a:xfrm>
            <a:off x="1196752" y="3381101"/>
            <a:ext cx="3744416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С чувством глубокой признательности благодарим за совершенный Подвиг, желаем здоровья, счастья и благополучия!</a:t>
            </a:r>
            <a:endParaRPr lang="ru-RU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7BE939-BB03-42F8-916A-2679B85A3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5705" y="859093"/>
            <a:ext cx="2664461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5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A7CA04-12F7-4330-B708-1233DA9E2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673" y="411511"/>
            <a:ext cx="792088" cy="12306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9C52AF-8197-4FC0-9FEB-F17CC5FD7F15}"/>
              </a:ext>
            </a:extLst>
          </p:cNvPr>
          <p:cNvSpPr/>
          <p:nvPr/>
        </p:nvSpPr>
        <p:spPr>
          <a:xfrm>
            <a:off x="1229678" y="40221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prstClr val="black"/>
                </a:solidFill>
              </a:rPr>
              <a:t>Григорьев Артем 7 класс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976FF1-74B3-4F92-877F-314B0BC90FB3}"/>
              </a:ext>
            </a:extLst>
          </p:cNvPr>
          <p:cNvSpPr/>
          <p:nvPr/>
        </p:nvSpPr>
        <p:spPr>
          <a:xfrm>
            <a:off x="1340768" y="771550"/>
            <a:ext cx="5112569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i="1" dirty="0">
                <a:solidFill>
                  <a:prstClr val="black"/>
                </a:solidFill>
              </a:rPr>
              <a:t>Дорогой прадед, поздравляем тебя с Днем Победы! От всего сердца говорим тебе «Спасибо» за то, что мы живем на нашей земле, что над нами мирное небо.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29BDE2-E4F9-4E37-A74F-A40FE782E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96" y="1779662"/>
            <a:ext cx="4797152" cy="26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5E8838-05DE-43F7-A75A-4EC6F58B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1" y="411510"/>
            <a:ext cx="1224136" cy="1130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DD40F-D5AB-4CE6-857E-5E392B695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728" y="411510"/>
            <a:ext cx="1167853" cy="113031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7B8FD6-2002-4B8A-9C44-20988DB584F7}"/>
              </a:ext>
            </a:extLst>
          </p:cNvPr>
          <p:cNvSpPr/>
          <p:nvPr/>
        </p:nvSpPr>
        <p:spPr>
          <a:xfrm>
            <a:off x="1705184" y="515002"/>
            <a:ext cx="1368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prstClr val="black"/>
                </a:solidFill>
              </a:rPr>
              <a:t>Некрасов Егор </a:t>
            </a:r>
          </a:p>
          <a:p>
            <a:pPr lvl="0" algn="ctr"/>
            <a:r>
              <a:rPr lang="ru-RU" b="1" i="1" dirty="0">
                <a:solidFill>
                  <a:prstClr val="black"/>
                </a:solidFill>
              </a:rPr>
              <a:t>7 класс</a:t>
            </a:r>
            <a:endParaRPr lang="ru-RU" b="1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D66DAD-3BF7-43F3-92CF-CB1A876568E8}"/>
              </a:ext>
            </a:extLst>
          </p:cNvPr>
          <p:cNvSpPr/>
          <p:nvPr/>
        </p:nvSpPr>
        <p:spPr>
          <a:xfrm>
            <a:off x="4437112" y="515002"/>
            <a:ext cx="1401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prstClr val="black"/>
                </a:solidFill>
              </a:rPr>
              <a:t>Некрасов Алексей </a:t>
            </a:r>
          </a:p>
          <a:p>
            <a:pPr lvl="0" algn="ctr"/>
            <a:r>
              <a:rPr lang="ru-RU" b="1" i="1" dirty="0">
                <a:solidFill>
                  <a:prstClr val="black"/>
                </a:solidFill>
              </a:rPr>
              <a:t>7 класс</a:t>
            </a:r>
            <a:endParaRPr lang="ru-RU" b="1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B2511D-4F5D-46C7-9E80-C7E1D372AF92}"/>
              </a:ext>
            </a:extLst>
          </p:cNvPr>
          <p:cNvSpPr/>
          <p:nvPr/>
        </p:nvSpPr>
        <p:spPr>
          <a:xfrm>
            <a:off x="637672" y="1694587"/>
            <a:ext cx="5743656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prstClr val="black"/>
                </a:solidFill>
              </a:rPr>
              <a:t>Желаем вам, дорогие ветераны,  постоянно чувствовать тепло миллионов людей, которые помнят и долго еще будет помнить о вашем великом подвиге.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7D076-20FA-40D2-A688-434F8377F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856" y="2643758"/>
            <a:ext cx="2369960" cy="19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6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E8ACAD-B6A2-4F7F-AF09-8D9FD387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2" y="483518"/>
            <a:ext cx="1432684" cy="13412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861FDC-CDC2-41DA-9ACB-00B54F634E18}"/>
              </a:ext>
            </a:extLst>
          </p:cNvPr>
          <p:cNvSpPr/>
          <p:nvPr/>
        </p:nvSpPr>
        <p:spPr>
          <a:xfrm>
            <a:off x="1909356" y="555526"/>
            <a:ext cx="2167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prstClr val="black"/>
                </a:solidFill>
              </a:rPr>
              <a:t>Гусев Иван 8 класс</a:t>
            </a:r>
            <a:endParaRPr lang="ru-RU" b="1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DA2433-2D81-4527-960F-99F693EF4F94}"/>
              </a:ext>
            </a:extLst>
          </p:cNvPr>
          <p:cNvSpPr/>
          <p:nvPr/>
        </p:nvSpPr>
        <p:spPr>
          <a:xfrm>
            <a:off x="2041136" y="949732"/>
            <a:ext cx="4320480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prstClr val="black"/>
                </a:solidFill>
              </a:rPr>
              <a:t>Я желаю, чтобы ни одному поколению в будущем не пришлось испытать тягот войны!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735607-400C-4E63-90B8-CFE756268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6175" b="3852"/>
          <a:stretch/>
        </p:blipFill>
        <p:spPr>
          <a:xfrm rot="20871382">
            <a:off x="1159485" y="1668351"/>
            <a:ext cx="4651992" cy="219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67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91EA33-81FD-47D6-8A61-1BBF7A5B1A04}"/>
              </a:ext>
            </a:extLst>
          </p:cNvPr>
          <p:cNvSpPr/>
          <p:nvPr/>
        </p:nvSpPr>
        <p:spPr>
          <a:xfrm>
            <a:off x="692696" y="343191"/>
            <a:ext cx="55446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Franklin Gothic Medium" panose="020B0603020102020204"/>
                <a:ea typeface="+mj-ea"/>
                <a:cs typeface="+mj-cs"/>
              </a:rPr>
              <a:t>Фронтовые письма! </a:t>
            </a:r>
          </a:p>
          <a:p>
            <a:pPr algn="ctr" defTabSz="685800">
              <a:defRPr/>
            </a:pPr>
            <a:r>
              <a:rPr lang="ru-RU" sz="2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Franklin Gothic Medium" panose="020B0603020102020204"/>
                <a:ea typeface="+mj-ea"/>
                <a:cs typeface="+mj-cs"/>
              </a:rPr>
              <a:t>Кому из людей старшего поколения не известны самодельные бумажные треугольники! </a:t>
            </a:r>
          </a:p>
          <a:p>
            <a:pPr algn="ctr" defTabSz="685800">
              <a:defRPr/>
            </a:pPr>
            <a:r>
              <a:rPr lang="ru-RU" sz="2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Franklin Gothic Medium" panose="020B0603020102020204"/>
                <a:ea typeface="+mj-ea"/>
                <a:cs typeface="+mj-cs"/>
              </a:rPr>
              <a:t>Это завещания погибших героев живым!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16A7DE-8094-454C-ACC0-7A24CDDFE1DF}"/>
              </a:ext>
            </a:extLst>
          </p:cNvPr>
          <p:cNvSpPr/>
          <p:nvPr/>
        </p:nvSpPr>
        <p:spPr>
          <a:xfrm>
            <a:off x="476672" y="1995199"/>
            <a:ext cx="5760640" cy="247760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 algn="ct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/>
              </a:rPr>
              <a:t>Акция «Письмо фронтовику», посвященная ДНЮ ПОБЕДЫ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/>
                </a:solidFill>
                <a:latin typeface="Franklin Gothic Book" panose="020B0503020102020204"/>
              </a:rPr>
              <a:t>Мы не должны забывать о том, какой ценой досталась Великая Победа и какие возможности принесла она следующим поколениям.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/>
                </a:solidFill>
                <a:latin typeface="Franklin Gothic Book" panose="020B0503020102020204"/>
              </a:rPr>
              <a:t> В акции «Письмо фронтовику», приуроченной к 75-летию Победы, мы предлагаем вам написать письмо на фронт и поблагодарить героев войны за возможность жить в свободной стране, достигать духовных и материальных высот. 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/>
                </a:solidFill>
                <a:latin typeface="Franklin Gothic Book" panose="020B0503020102020204"/>
              </a:rPr>
              <a:t>Мы просим вас в этих работах не просто сказать «спасибо», а выразить то, как именно вы чувствуете эту благодарность.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E862A-6022-4803-B8FC-B9BB3B673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57884">
            <a:off x="5353626" y="2410681"/>
            <a:ext cx="1420429" cy="8898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24C7C9-3001-4BAA-AF64-0BCCF871E951}"/>
              </a:ext>
            </a:extLst>
          </p:cNvPr>
          <p:cNvSpPr/>
          <p:nvPr/>
        </p:nvSpPr>
        <p:spPr>
          <a:xfrm>
            <a:off x="476672" y="325160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75 лет пролетело с победного зеленого мая 1945-го года. </a:t>
            </a:r>
          </a:p>
          <a:p>
            <a:r>
              <a:rPr lang="ru-RU" sz="1600" dirty="0"/>
              <a:t>Но до сих пор наш народ помнит героический подвиг наших солдат и чтит память тех, кто не пожалел свою жизнь ради нас. </a:t>
            </a:r>
          </a:p>
          <a:p>
            <a:r>
              <a:rPr lang="ru-RU" sz="1600" dirty="0"/>
              <a:t>Ведь то, что совершили советские воины, что пережили советские люди, невозможно забыть и стереть из истории. И неизвестно, чем закончились бы те страшные события, если бы не великий патриотизм всего советского народа, готового отдать жизни за свою страну, родных, за счастье и мир .</a:t>
            </a:r>
          </a:p>
          <a:p>
            <a:r>
              <a:rPr lang="ru-RU" sz="1600" dirty="0"/>
              <a:t>К сожалению, с каждым годом все меньше остается свидетелей тех лет. Не во всех семьях живы родные, принимавшие участие в войне.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7181BF-F80F-4682-8878-26283CF6E95D}"/>
              </a:ext>
            </a:extLst>
          </p:cNvPr>
          <p:cNvSpPr/>
          <p:nvPr/>
        </p:nvSpPr>
        <p:spPr>
          <a:xfrm>
            <a:off x="1556792" y="3248680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И если взрослые люди помнят о роли Советского Союза в борьбе с фашизмом, то некоторые дети имеют представление о войне,  лишь из голливудских блокбастеров, в которых практически ничего не сказано о героическом подвиге нашего народа.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35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F04D92-D352-41D4-9539-C2F8EAEBC10C}"/>
              </a:ext>
            </a:extLst>
          </p:cNvPr>
          <p:cNvSpPr/>
          <p:nvPr/>
        </p:nvSpPr>
        <p:spPr>
          <a:xfrm>
            <a:off x="512676" y="548959"/>
            <a:ext cx="58326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Именно поэтому так важно воспитывать чувство патриотизма у подрастающего поколения. Дети должны знать о решающей роли советского народа в Победе, о великом чувстве долга перед Родиной, о героических подвигах солдат, партизан, тыловиков. </a:t>
            </a:r>
          </a:p>
          <a:p>
            <a:r>
              <a:rPr lang="ru-RU" sz="1500" dirty="0"/>
              <a:t>Мы не должны забывать о том, какой ценой досталась Великая Победа и какие возможности принесла она следующим поколениям. </a:t>
            </a:r>
          </a:p>
          <a:p>
            <a:r>
              <a:rPr lang="ru-RU" sz="1500" dirty="0"/>
              <a:t>В акции, приуроченной к 75-летию Победы, учитель географии Голосова Л.А. и учитель химии Кунова Г.В. предложили учащимся  </a:t>
            </a:r>
            <a:r>
              <a:rPr lang="ru-RU" sz="1500" b="1" dirty="0"/>
              <a:t>написать письмо  и поблагодарить героев войны за возможность жить в свободной стране.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44A8F9-64CF-4495-BEC9-EA4AD541015C}"/>
              </a:ext>
            </a:extLst>
          </p:cNvPr>
          <p:cNvSpPr/>
          <p:nvPr/>
        </p:nvSpPr>
        <p:spPr>
          <a:xfrm>
            <a:off x="521724" y="2943798"/>
            <a:ext cx="45634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>
                <a:solidFill>
                  <a:prstClr val="black"/>
                </a:solidFill>
              </a:rPr>
              <a:t>Активное участие в акции приняли следующие учащиеся: </a:t>
            </a:r>
          </a:p>
          <a:p>
            <a:pPr lvl="0"/>
            <a:r>
              <a:rPr lang="ru-RU" sz="1500" dirty="0">
                <a:solidFill>
                  <a:prstClr val="black"/>
                </a:solidFill>
              </a:rPr>
              <a:t>Глод Александр, Рязанцев Андрей, Некрасов Алексей и Егор, Свинцова Анна, Толмачев Алексей, Григорьев Артем, Гусев Иван, Макаров Антон, Шатохин Андрей, Сурикова Елена.</a:t>
            </a:r>
          </a:p>
        </p:txBody>
      </p:sp>
    </p:spTree>
    <p:extLst>
      <p:ext uri="{BB962C8B-B14F-4D97-AF65-F5344CB8AC3E}">
        <p14:creationId xmlns:p14="http://schemas.microsoft.com/office/powerpoint/2010/main" val="1231689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789041" y="1995686"/>
            <a:ext cx="2592288" cy="23447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i="1" dirty="0"/>
              <a:t>Я </a:t>
            </a:r>
            <a:r>
              <a:rPr lang="ru-RU" sz="1800" b="1" i="1" dirty="0"/>
              <a:t>поздравляю</a:t>
            </a:r>
            <a:r>
              <a:rPr lang="ru-RU" sz="1800" i="1" dirty="0"/>
              <a:t> всех с мирным небом, с пением птиц и ароматом цветов, с детским смехом и счастьем быть свободными.</a:t>
            </a:r>
          </a:p>
          <a:p>
            <a:pPr marL="0" indent="0">
              <a:buNone/>
            </a:pPr>
            <a:r>
              <a:rPr lang="ru-RU" i="1" dirty="0"/>
              <a:t>С Днем ПОБЕДЫ!</a:t>
            </a:r>
          </a:p>
        </p:txBody>
      </p:sp>
      <p:pic>
        <p:nvPicPr>
          <p:cNvPr id="1026" name="Picture 2" descr="C:\Users\Учитель\Desktop\32073109_227134437866179_6755734268116205568_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6672" y="616146"/>
            <a:ext cx="3161108" cy="3911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33056" y="616146"/>
            <a:ext cx="2349714" cy="122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D88DB9-A682-40B0-A606-C8838269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65" y="483518"/>
            <a:ext cx="593847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12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CA8F2D-B5A7-495D-A702-70425A1B9E31}"/>
              </a:ext>
            </a:extLst>
          </p:cNvPr>
          <p:cNvSpPr/>
          <p:nvPr/>
        </p:nvSpPr>
        <p:spPr>
          <a:xfrm>
            <a:off x="1601752" y="315738"/>
            <a:ext cx="4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Рязанцев Андрей ученик 6 класс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641716-1CF5-43FB-B2AE-7D6B3E83DA0A}"/>
              </a:ext>
            </a:extLst>
          </p:cNvPr>
          <p:cNvSpPr/>
          <p:nvPr/>
        </p:nvSpPr>
        <p:spPr>
          <a:xfrm>
            <a:off x="357968" y="2334772"/>
            <a:ext cx="6142064" cy="23083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Письмо моему прадеду Михаилу</a:t>
            </a:r>
          </a:p>
          <a:p>
            <a:pPr marL="109728" lvl="0">
              <a:spcBef>
                <a:spcPct val="20000"/>
              </a:spcBef>
            </a:pPr>
            <a:r>
              <a:rPr lang="ru-RU" sz="1200" i="1" dirty="0">
                <a:solidFill>
                  <a:prstClr val="black"/>
                </a:solidFill>
              </a:rPr>
              <a:t>Здравствуй дорогой прадедушка Михаил.</a:t>
            </a:r>
          </a:p>
          <a:p>
            <a:pPr marL="109728" lvl="0">
              <a:spcBef>
                <a:spcPct val="20000"/>
              </a:spcBef>
            </a:pPr>
            <a:r>
              <a:rPr lang="ru-RU" sz="1200" i="1" dirty="0">
                <a:solidFill>
                  <a:prstClr val="black"/>
                </a:solidFill>
              </a:rPr>
              <a:t> В этом письме я хочу тебе сказать, в первую очередь спасибо. </a:t>
            </a:r>
          </a:p>
          <a:p>
            <a:pPr marL="109728" lvl="0">
              <a:spcBef>
                <a:spcPct val="20000"/>
              </a:spcBef>
            </a:pPr>
            <a:r>
              <a:rPr lang="ru-RU" sz="1200" i="1" dirty="0">
                <a:solidFill>
                  <a:prstClr val="black"/>
                </a:solidFill>
              </a:rPr>
              <a:t>Спасибо за то, что мы живем в мире без войны. Спасибо за то, что вы так отважно защищали нашу родину.</a:t>
            </a:r>
          </a:p>
          <a:p>
            <a:pPr marL="109728" lvl="0">
              <a:spcBef>
                <a:spcPct val="20000"/>
              </a:spcBef>
            </a:pPr>
            <a:r>
              <a:rPr lang="ru-RU" sz="1200" i="1" dirty="0">
                <a:solidFill>
                  <a:prstClr val="black"/>
                </a:solidFill>
              </a:rPr>
              <a:t> За то, что вы не опустили руки в трудные минуты. За то, что свято верили в победу. Спасибо за то, что гордо шли навстречу врагам. Не дали врагам сломить свой дух. За то, что мы, ваши правнуки живем свободно. </a:t>
            </a:r>
          </a:p>
          <a:p>
            <a:pPr marL="109728" lvl="0">
              <a:spcBef>
                <a:spcPct val="20000"/>
              </a:spcBef>
            </a:pPr>
            <a:r>
              <a:rPr lang="ru-RU" sz="1200" b="1" i="1" dirty="0">
                <a:solidFill>
                  <a:prstClr val="black"/>
                </a:solidFill>
              </a:rPr>
              <a:t>И, конечно же, вам огромное спасибо за радость жизни, которая для нас всех очень ценна</a:t>
            </a:r>
            <a:r>
              <a:rPr lang="ru-RU" sz="1200" i="1" dirty="0">
                <a:solidFill>
                  <a:prstClr val="black"/>
                </a:solidFill>
              </a:rPr>
              <a:t>. Очень хотелось бы поздравить тебя и всех ветеранов с наступающими майскими праздниками.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1B08BA-96DA-4864-AB76-64D7812E7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36" y="411510"/>
            <a:ext cx="1152128" cy="1512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FCA6A4-F41D-4B47-AA89-2097B7E28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620" y="1205115"/>
            <a:ext cx="2364300" cy="1129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9EE012-E341-4AA7-80E9-CDB34FA6E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952" y="1199177"/>
            <a:ext cx="2263335" cy="11296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59D19C-CBC1-49AC-AB27-C58F25ABBC5F}"/>
              </a:ext>
            </a:extLst>
          </p:cNvPr>
          <p:cNvSpPr/>
          <p:nvPr/>
        </p:nvSpPr>
        <p:spPr>
          <a:xfrm>
            <a:off x="1862752" y="594097"/>
            <a:ext cx="4338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Медали моего прадеда </a:t>
            </a:r>
          </a:p>
          <a:p>
            <a:pPr lvl="0"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Бессонова Михаила Сидоровича 1919 г.р.</a:t>
            </a:r>
          </a:p>
        </p:txBody>
      </p:sp>
    </p:spTree>
    <p:extLst>
      <p:ext uri="{BB962C8B-B14F-4D97-AF65-F5344CB8AC3E}">
        <p14:creationId xmlns:p14="http://schemas.microsoft.com/office/powerpoint/2010/main" val="370095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E7238B-09C5-4CD2-8A87-830EBDF84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465" y="448739"/>
            <a:ext cx="1211615" cy="1337383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01D8B1-43AB-4C24-91AF-3319374B83A8}"/>
              </a:ext>
            </a:extLst>
          </p:cNvPr>
          <p:cNvSpPr/>
          <p:nvPr/>
        </p:nvSpPr>
        <p:spPr>
          <a:xfrm>
            <a:off x="333299" y="473448"/>
            <a:ext cx="387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ea typeface="+mj-ea"/>
                <a:cs typeface="+mj-cs"/>
              </a:rPr>
              <a:t>Толмачев Алексей ученик 10 класса</a:t>
            </a:r>
            <a:endParaRPr lang="ru-RU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C6E02C-1C0B-4E3D-8B21-B0A0A10CDE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3969"/>
          <a:stretch/>
        </p:blipFill>
        <p:spPr>
          <a:xfrm rot="1057269">
            <a:off x="3717186" y="1145386"/>
            <a:ext cx="2931052" cy="150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DB607D-59C8-4653-B6CE-9D46DA84C737}"/>
              </a:ext>
            </a:extLst>
          </p:cNvPr>
          <p:cNvSpPr/>
          <p:nvPr/>
        </p:nvSpPr>
        <p:spPr>
          <a:xfrm>
            <a:off x="3356992" y="2931790"/>
            <a:ext cx="3059340" cy="138499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i="1" dirty="0">
                <a:solidFill>
                  <a:prstClr val="black"/>
                </a:solidFill>
                <a:ea typeface="+mj-ea"/>
                <a:cs typeface="+mj-cs"/>
              </a:rPr>
              <a:t>В великий день памяти — день победы хочется поздравить всех и особенно главных виновников торжества — ветеранов. Сказать им спасибо за их подвиги, за жизни, отданные во имя спасения страны. </a:t>
            </a:r>
            <a:endParaRPr lang="ru-RU" sz="14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A07D5-3CF8-4F3C-889E-53FA5DF7C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68" y="987574"/>
            <a:ext cx="2830797" cy="36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2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109F23-42CB-4B3F-9DF0-36B84391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664" y="411510"/>
            <a:ext cx="1438781" cy="13351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E7C2676-B7E5-45A4-AD53-F8F8C81D1EEA}"/>
              </a:ext>
            </a:extLst>
          </p:cNvPr>
          <p:cNvSpPr/>
          <p:nvPr/>
        </p:nvSpPr>
        <p:spPr>
          <a:xfrm>
            <a:off x="1874012" y="411510"/>
            <a:ext cx="3859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ea typeface="+mj-ea"/>
                <a:cs typeface="+mj-cs"/>
              </a:rPr>
              <a:t>Макаров Антон ученик 8 класса</a:t>
            </a:r>
            <a:endParaRPr lang="ru-RU" sz="2000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4392A6-C4DE-499A-85B2-EECBDD5C4DA1}"/>
              </a:ext>
            </a:extLst>
          </p:cNvPr>
          <p:cNvSpPr/>
          <p:nvPr/>
        </p:nvSpPr>
        <p:spPr>
          <a:xfrm>
            <a:off x="1988841" y="753839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j-ea"/>
                <a:cs typeface="+mj-cs"/>
              </a:rPr>
              <a:t>Подвиг русского солдата навсегда останется в сердцах многих миллионов людей.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1C22B1-464A-474D-826F-0FB050B914EB}"/>
              </a:ext>
            </a:extLst>
          </p:cNvPr>
          <p:cNvSpPr/>
          <p:nvPr/>
        </p:nvSpPr>
        <p:spPr>
          <a:xfrm>
            <a:off x="404664" y="1801412"/>
            <a:ext cx="6048671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i="1" dirty="0">
                <a:solidFill>
                  <a:prstClr val="black"/>
                </a:solidFill>
              </a:rPr>
              <a:t>Я,  опускаюсь  на  колени  перед  всеми и говорю слова благодарности  защитниками  Советского  Союза:  солдатами,  офицерами,  генералами  и  преклоняю  голову  перед вашим  подвигом,  защитившим  мир от фашисткой  чумы.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1FB42B-2FEC-4422-9643-7D829E656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228" y="2908932"/>
            <a:ext cx="3096344" cy="17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9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724</Words>
  <Application>Microsoft Office PowerPoint</Application>
  <PresentationFormat>Произвольный</PresentationFormat>
  <Paragraphs>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Franklin Gothic Book</vt:lpstr>
      <vt:lpstr>Franklin Gothic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Пользователь</cp:lastModifiedBy>
  <cp:revision>50</cp:revision>
  <dcterms:created xsi:type="dcterms:W3CDTF">2017-04-18T17:32:43Z</dcterms:created>
  <dcterms:modified xsi:type="dcterms:W3CDTF">2020-04-30T08:42:39Z</dcterms:modified>
</cp:coreProperties>
</file>