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72" r:id="rId2"/>
    <p:sldId id="268" r:id="rId3"/>
    <p:sldId id="275" r:id="rId4"/>
    <p:sldId id="271" r:id="rId5"/>
    <p:sldId id="260" r:id="rId6"/>
    <p:sldId id="276" r:id="rId7"/>
    <p:sldId id="277" r:id="rId8"/>
    <p:sldId id="278" r:id="rId9"/>
    <p:sldId id="279" r:id="rId10"/>
    <p:sldId id="265" r:id="rId11"/>
    <p:sldId id="280" r:id="rId12"/>
    <p:sldId id="270" r:id="rId13"/>
    <p:sldId id="281" r:id="rId14"/>
    <p:sldId id="267" r:id="rId15"/>
    <p:sldId id="282" r:id="rId16"/>
    <p:sldId id="263" r:id="rId17"/>
    <p:sldId id="262" r:id="rId18"/>
    <p:sldId id="284" r:id="rId19"/>
    <p:sldId id="283" r:id="rId20"/>
    <p:sldId id="285" r:id="rId21"/>
    <p:sldId id="286" r:id="rId22"/>
    <p:sldId id="288" r:id="rId23"/>
    <p:sldId id="287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5E9E3-0D2C-48D3-8F4A-8E5479E627F4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8B00C-364F-4E63-9AF5-4A6312462BD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8B00C-364F-4E63-9AF5-4A6312462BD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microsoft.com/office/2007/relationships/hdphoto" Target="../media/hdphoto4.wdp"/><Relationship Id="rId17" Type="http://schemas.openxmlformats.org/officeDocument/2006/relationships/image" Target="../media/image43.png"/><Relationship Id="rId2" Type="http://schemas.openxmlformats.org/officeDocument/2006/relationships/image" Target="../media/image32.jpeg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jpeg"/><Relationship Id="rId15" Type="http://schemas.openxmlformats.org/officeDocument/2006/relationships/image" Target="../media/image42.png"/><Relationship Id="rId10" Type="http://schemas.microsoft.com/office/2007/relationships/hdphoto" Target="../media/hdphoto3.wdp"/><Relationship Id="rId4" Type="http://schemas.openxmlformats.org/officeDocument/2006/relationships/image" Target="../media/image34.jpeg"/><Relationship Id="rId9" Type="http://schemas.openxmlformats.org/officeDocument/2006/relationships/image" Target="../media/image39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57200" y="2540576"/>
            <a:ext cx="8458200" cy="955675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latin typeface="Georgia Pro Cond Light" panose="02040306050405020303" pitchFamily="18" charset="0"/>
              </a:rPr>
              <a:t>История праздника Пасхи</a:t>
            </a:r>
            <a:endParaRPr lang="ru-RU" sz="5400" dirty="0">
              <a:latin typeface="Georgia Pro Cond Light" panose="02040306050405020303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23528" y="3933056"/>
            <a:ext cx="4953000" cy="2736304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>
                <a:solidFill>
                  <a:schemeClr val="accent6">
                    <a:lumMod val="75000"/>
                  </a:schemeClr>
                </a:solidFill>
              </a:rPr>
              <a:t>Пусть нежный аромат сдобных куличей, яркие краски и росписи яиц наполнят этот день настоящим чудом и прекрасным настроением!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57166"/>
            <a:ext cx="328614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/>
          <a:srcRect r="13774"/>
          <a:stretch/>
        </p:blipFill>
        <p:spPr bwMode="auto">
          <a:xfrm>
            <a:off x="4196084" y="357166"/>
            <a:ext cx="1779568" cy="2044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137EE99-8E9B-4D66-A23D-DB8B4736C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4293096"/>
            <a:ext cx="3096344" cy="2309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28B8F6-C39A-4640-A230-6960245C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029" y="357166"/>
            <a:ext cx="2278403" cy="2044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778387"/>
            <a:ext cx="338328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Ветхозаветное празднование Пасхи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292080" y="1357299"/>
            <a:ext cx="3637638" cy="292895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294894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Светлый праздник Пасхи издревле почитался на Руси как день всеобщего равенства, любви и милосердия.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Перед Пасхой пекли куличи, делали пасхи, мыли, убирали, чистили. Молодёжь и дети старались приготовить к Великому дню как можно лучше и красивее раскрашенные яйца.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На Пасху люди приветствовали друг друга словами: «Христос воскресе! – Воистину воскресе!», трижды целовались и одаривали друг друга красивыми пасхальными яйцами.</a:t>
            </a:r>
          </a:p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620688"/>
            <a:ext cx="5286380" cy="623731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buClr>
                <a:srgbClr val="A04DA3"/>
              </a:buClr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Празднование Пасхи (от еврейского глагола: «Песах» – «проходить», в значении – «избавлять», «щадить») проходило семь дней.</a:t>
            </a:r>
          </a:p>
          <a:p>
            <a:pPr lvl="0">
              <a:buClr>
                <a:srgbClr val="A04DA3"/>
              </a:buClr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Эту неделю каждый правоверный иудей должен был провести в Иерусалиме. Во время праздника в пищу употреблялся только пресный хлеб (маца) в воспоминание о том, что выход евреев из Египта был очень поспешным, и они не успели заквасить хлеб, а взяли с собой только пресный.</a:t>
            </a:r>
          </a:p>
          <a:p>
            <a:pPr lvl="0">
              <a:buClr>
                <a:srgbClr val="A04DA3"/>
              </a:buClr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Отсюда второе название Пасхи – Праздник Опресноков. Каждая семья приносила в Храм агнца, которого закалывали там по специально описанному в Моисеевом законе обряду</a:t>
            </a: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.</a:t>
            </a:r>
            <a:endParaRPr lang="ru-RU" sz="1400" dirty="0">
              <a:solidFill>
                <a:prstClr val="black"/>
              </a:solidFill>
              <a:cs typeface="Times New Roman" pitchFamily="18" charset="0"/>
            </a:endParaRPr>
          </a:p>
          <a:p>
            <a:pPr lvl="0">
              <a:buClr>
                <a:srgbClr val="A04DA3"/>
              </a:buClr>
            </a:pP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Агнца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, который так и назывался – Пасха, семья должна была запечь и обязательно полностью съесть вечером в первый день праздника</a:t>
            </a: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 lvl="0">
              <a:buClr>
                <a:srgbClr val="A04DA3"/>
              </a:buClr>
            </a:pP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Эта трапеза была главным событием празднования.</a:t>
            </a:r>
          </a:p>
          <a:p>
            <a:pPr lvl="0">
              <a:buClr>
                <a:srgbClr val="A04DA3"/>
              </a:buClr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Обязательно употреблялись в пищу горькие травы (в память горечи рабства), кашица из фруктов и орехов и четыре бокала вина. Отец семейства должен был рассказать за праздничным ужином историю исхода евреев из египетского рабства.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6146" name="Picture 2" descr="C:\Users\Artem\Desktop\Людмила\pas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365103"/>
            <a:ext cx="2664296" cy="230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28596" y="520643"/>
            <a:ext cx="8408090" cy="74811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+mn-lt"/>
              </a:rPr>
              <a:t> Как православная церковь празднует Великую Пасху? 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428596" y="1268761"/>
            <a:ext cx="4215412" cy="5506689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ru-RU" dirty="0"/>
              <a:t>В церквях совершаются праздничные службы.</a:t>
            </a:r>
            <a:br>
              <a:rPr lang="ru-RU" dirty="0"/>
            </a:br>
            <a:r>
              <a:rPr lang="ru-RU" dirty="0"/>
              <a:t>Начинается пасхальная служба в 12 часов ночи торжественным крестным ходом, когда люди с зажжёнными свечами шествуют вокруг храма. </a:t>
            </a:r>
          </a:p>
          <a:p>
            <a:r>
              <a:rPr lang="ru-RU" dirty="0"/>
              <a:t>Замкнутый круг крестного хода символизирует вечную жизнь, дарованную Воскресшим Спасителем, искупившим человеческие грехи.</a:t>
            </a:r>
          </a:p>
          <a:p>
            <a:r>
              <a:rPr lang="ru-RU" dirty="0"/>
              <a:t>В это время раздается ликующий трезвон колоколов и все радостно поют «Тропарь Пасхи». </a:t>
            </a:r>
          </a:p>
          <a:p>
            <a:r>
              <a:rPr lang="ru-RU" dirty="0"/>
              <a:t>После окончания службы верующие «христосуются» приветствуют друг друга целованием и словами: «Христос Воскресе!», получая ответ «Воистину Воскресе!» и дарят друг другу красные пасхальные яйца, которые освещают в церкви.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8024" y="1196752"/>
            <a:ext cx="404866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3789040"/>
            <a:ext cx="4048662" cy="2924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/>
              <a:t>Пасха празднуется 40 дней – в память о сорокадневном пребывании Христа на земле после воскресения</a:t>
            </a:r>
            <a:r>
              <a:rPr lang="ru-RU" dirty="0"/>
              <a:t>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714356"/>
            <a:ext cx="8319050" cy="393878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ru-RU" dirty="0">
                <a:cs typeface="Times New Roman" pitchFamily="18" charset="0"/>
              </a:rPr>
              <a:t>В течение сорока дней Пасхи, а особенно на первой, Светлой неделе ходят друг к другу в гости, дарят крашеные яйца и куличи</a:t>
            </a:r>
            <a:r>
              <a:rPr lang="ru-RU" dirty="0" smtClean="0">
                <a:cs typeface="Times New Roman" pitchFamily="18" charset="0"/>
              </a:rPr>
              <a:t>.</a:t>
            </a:r>
          </a:p>
          <a:p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С Пасхи всегда начинались весёлые гуляния молодёжи: качались на качелях, водили хороводы, пели веснянки.</a:t>
            </a:r>
          </a:p>
          <a:p>
            <a:r>
              <a:rPr lang="ru-RU" dirty="0">
                <a:cs typeface="Times New Roman" pitchFamily="18" charset="0"/>
              </a:rPr>
              <a:t>Особенностью Пасхального празднества считалось искренне совершение добрых дел. Чем больше человеческих поступков совершалось, тем от большего количества душевных грехов можно было избавиться.</a:t>
            </a:r>
          </a:p>
          <a:p>
            <a:r>
              <a:rPr lang="ru-RU" dirty="0">
                <a:cs typeface="Times New Roman" pitchFamily="18" charset="0"/>
              </a:rPr>
              <a:t>Празднование Пасхи начинается с Пасхального Богослужения, которое проходит в ночь с субботы на воскресенье. Пасхальное Богослужение отличается величием и необычайною торжественностью. На пасхальную службу верующие берут с собой куличи, крашеные яйца и другую еду – для освящения их во время пасхальной службы.</a:t>
            </a:r>
          </a:p>
          <a:p>
            <a:endParaRPr lang="ru-RU" dirty="0"/>
          </a:p>
        </p:txBody>
      </p:sp>
      <p:pic>
        <p:nvPicPr>
          <p:cNvPr id="8194" name="Picture 2" descr="C:\Users\Artem\Desktop\Скаченное\pasha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324" y="4857760"/>
            <a:ext cx="3399707" cy="1844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1824537-0854-4A88-85B9-6342204DA0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786322"/>
            <a:ext cx="3586370" cy="191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790" y="571480"/>
            <a:ext cx="8390681" cy="71438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+mn-lt"/>
              </a:rPr>
              <a:t>Откуда появился обычай дарить крашенные в красный цвет яйца?</a:t>
            </a:r>
            <a:r>
              <a:rPr lang="ru-RU" sz="1800" dirty="0">
                <a:solidFill>
                  <a:srgbClr val="C00000"/>
                </a:solidFill>
                <a:latin typeface="+mn-lt"/>
              </a:rPr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85860"/>
            <a:ext cx="5043494" cy="53835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dirty="0"/>
              <a:t>Святая Мария Магдалина, одна из учениц Христа, пришла в Рим к императору Тиберию с проповедью веры, а так как к нему не принято было приходить без подарков, она пришла с простым куриным яйцом.</a:t>
            </a:r>
          </a:p>
          <a:p>
            <a:r>
              <a:rPr lang="ru-RU" dirty="0"/>
              <a:t> Яйцо всегда было символом жизни: в крепкой скорлупе находится скрытая от глаз жизнь - придет час и вырвется из плена в виде маленького цыпленка новая жизнь. </a:t>
            </a:r>
          </a:p>
          <a:p>
            <a:r>
              <a:rPr lang="ru-RU" dirty="0"/>
              <a:t>Но когда Мария стала говорить императору о том, что Христос Воскрес, то император только рассмеялся, «это также невозможно, как твоему белому яйцу превратиться в красное».</a:t>
            </a:r>
          </a:p>
          <a:p>
            <a:r>
              <a:rPr lang="ru-RU" dirty="0"/>
              <a:t>И не успел император закончить фразу, как яйцо в руках Марии Магдалины стало совершенно красным.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401BBB-F22D-4915-8283-0E26A94CA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412776"/>
            <a:ext cx="3601432" cy="471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429388" y="1268760"/>
            <a:ext cx="2571768" cy="10886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dirty="0">
                <a:latin typeface="+mn-lt"/>
              </a:rPr>
              <a:t>Крашеные яйца – неизбежная принадлежность пасхального разговения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42844" y="764704"/>
            <a:ext cx="6286544" cy="595044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400" b="1" dirty="0">
                <a:cs typeface="Times New Roman" pitchFamily="18" charset="0"/>
              </a:rPr>
              <a:t>О происхождении пасхальных яиц существует в народе много легенд.</a:t>
            </a:r>
          </a:p>
          <a:p>
            <a:r>
              <a:rPr lang="ru-RU" sz="1400" dirty="0">
                <a:cs typeface="Times New Roman" pitchFamily="18" charset="0"/>
              </a:rPr>
              <a:t> Согласно одной из них, капли крови Распятого Христа, упав на землю, приняли вид куриных яиц и сделались твёрдыми, как камень. Горячие слёзы Богоматери, рыдавшей у подножия Креста, упали на эти кроваво-красные яйца и оставили на них следы в виде прекрасных узоров и цветных крапинок. Когда Христос был снят с Креста и положен в гроб, верующие собрали Его слёзы и поделили между собой. А когда пронеслась среди них радостная весть о Воскресении, они приветствовали друг друга: «Христос воскрес» и при этом передавали из рук в руки Христовы слёзы. После Воскресения обычай этот строго соблюдался у первых христиан, и знамение величайшего чуда – слёзы-яйца – строго хранились у них и служили предметом радостного дара в день Светлого Воскресения. Позднее, когда люди стали более грешить, Христовы слёзы растаяли и унеслись вместе с ручьями и реками в море, окрасив в кровавый цвет морские волны… Но сам обычай пасхальных яиц сохранился и после того…</a:t>
            </a:r>
          </a:p>
          <a:p>
            <a:r>
              <a:rPr lang="ru-RU" sz="1400" dirty="0">
                <a:cs typeface="Times New Roman" pitchFamily="18" charset="0"/>
              </a:rPr>
              <a:t>На праздник Пасха, на весь день, накрывали пасхальный стол. Кроме настоящего обилия, пасхальный стол должен был демонстрировать истинную красоту. За ним собиралась семья и друзья, которые давно не виделись, потому что в пост не принято было ходить в гости. Рассылались открытки дальним родственникам и знакомым. </a:t>
            </a:r>
          </a:p>
          <a:p>
            <a:r>
              <a:rPr lang="ru-RU" sz="1400" dirty="0">
                <a:cs typeface="Times New Roman" pitchFamily="18" charset="0"/>
              </a:rPr>
              <a:t>Пообедав, люди сидели за столами и играли в различные игры, ходили на улицу, поздравляли друг друга. Проводили день весело и празднично. </a:t>
            </a:r>
          </a:p>
          <a:p>
            <a:endParaRPr lang="ru-RU" sz="1200" dirty="0"/>
          </a:p>
        </p:txBody>
      </p:sp>
      <p:pic>
        <p:nvPicPr>
          <p:cNvPr id="7170" name="Picture 2" descr="C:\Users\Artem\Desktop\Скаченное\pasha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97477" y="2492896"/>
            <a:ext cx="2435589" cy="1799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3748AF2-AB93-4C9A-876E-C961D98DD2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3808" y="4292527"/>
            <a:ext cx="2442682" cy="1440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285720" y="776288"/>
            <a:ext cx="4816505" cy="5851525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109728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Что символизирует окрашенное в красный цвет яйцо?</a:t>
            </a:r>
            <a:endParaRPr lang="ru-RU" b="1" dirty="0"/>
          </a:p>
          <a:p>
            <a:r>
              <a:rPr lang="ru-RU" b="1" dirty="0"/>
              <a:t>Окрашенное в красный цвет яйцо</a:t>
            </a:r>
            <a:r>
              <a:rPr lang="ru-RU" dirty="0"/>
              <a:t> символизирует возрождение человека в жизнь вечную - ценой крови Иисуса Христа.</a:t>
            </a:r>
          </a:p>
          <a:p>
            <a:r>
              <a:rPr lang="ru-RU" b="1" dirty="0"/>
              <a:t>Красный цвет</a:t>
            </a:r>
            <a:r>
              <a:rPr lang="ru-RU" dirty="0"/>
              <a:t> – цвет мученической крови Христа, которой Он всех спас от вечной погибели.</a:t>
            </a:r>
          </a:p>
          <a:p>
            <a:r>
              <a:rPr lang="ru-RU" b="1" dirty="0"/>
              <a:t>Пасхальное яйцо</a:t>
            </a:r>
            <a:r>
              <a:rPr lang="ru-RU" dirty="0"/>
              <a:t>- это символ новой вечной жизни, которую даёт нам Своим Воскресением Христос.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BA1CD9B-12E8-4F7C-95D9-221D14A48FE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776288"/>
            <a:ext cx="3744416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58239EE-7E31-447C-8B76-C2C1F118D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534" y="4496693"/>
            <a:ext cx="2853492" cy="2165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294645" y="980728"/>
            <a:ext cx="3383280" cy="1774099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>
                <a:solidFill>
                  <a:srgbClr val="C00000"/>
                </a:solidFill>
                <a:latin typeface="+mn-lt"/>
              </a:rPr>
              <a:t>«Христос Воскресе! – Воистину Воскресе!»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51520" y="980728"/>
            <a:ext cx="4851648" cy="558827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ru-RU" sz="2800" dirty="0">
                <a:cs typeface="Times New Roman" pitchFamily="18" charset="0"/>
              </a:rPr>
              <a:t>Празднование Пасхи продолжается всю неделю после Светлого Воскресения – Светлую седмицу.</a:t>
            </a:r>
          </a:p>
          <a:p>
            <a:r>
              <a:rPr lang="ru-RU" sz="2800" dirty="0">
                <a:cs typeface="Times New Roman" pitchFamily="18" charset="0"/>
              </a:rPr>
              <a:t> Отменяются посты в среду и пятницу. </a:t>
            </a:r>
          </a:p>
          <a:p>
            <a:r>
              <a:rPr lang="ru-RU" sz="2800" dirty="0">
                <a:cs typeface="Times New Roman" pitchFamily="18" charset="0"/>
              </a:rPr>
              <a:t>Эти восемь дней празднования Христова Воскресения являются как бы одним днем, принадлежащим вечности, где «времени уже не будет».</a:t>
            </a:r>
          </a:p>
          <a:p>
            <a:r>
              <a:rPr lang="ru-RU" sz="2800" dirty="0">
                <a:cs typeface="Times New Roman" pitchFamily="18" charset="0"/>
              </a:rPr>
              <a:t>Начиная со дня Пасхи и до ее отдания (на сороковой день) верующие встречают друг друга приветствием</a:t>
            </a:r>
            <a:r>
              <a:rPr lang="ru-RU" dirty="0"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 descr="C:\Users\Artem\Desktop\Скаченное\pash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5351" y="2645408"/>
            <a:ext cx="3521552" cy="3983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06662"/>
            <a:ext cx="8229600" cy="124538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Значение Пасхи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/>
            </a:r>
            <a:br>
              <a:rPr lang="ru-RU" dirty="0">
                <a:solidFill>
                  <a:srgbClr val="C00000"/>
                </a:solidFill>
                <a:latin typeface="+mn-lt"/>
              </a:rPr>
            </a:br>
            <a:r>
              <a:rPr lang="ru-RU" sz="1800" b="1" dirty="0">
                <a:solidFill>
                  <a:srgbClr val="C00000"/>
                </a:solidFill>
                <a:latin typeface="+mn-lt"/>
              </a:rPr>
              <a:t>Пусть   жизнь наполнится  множеством радостных дней, счастливых событий и самых настоящих чудес</a:t>
            </a:r>
          </a:p>
        </p:txBody>
      </p:sp>
      <p:pic>
        <p:nvPicPr>
          <p:cNvPr id="4098" name="Picture 2" descr="C:\Users\Artem\Desktop\Скаченное\Христианство\544404.gif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37406" y="1801961"/>
            <a:ext cx="4038600" cy="4745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752415"/>
            <a:ext cx="4172272" cy="4844937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2400" dirty="0">
                <a:cs typeface="Times New Roman" pitchFamily="18" charset="0"/>
              </a:rPr>
              <a:t>Христос принес Себя в жертву, чтобы избавить от смерти все человечество.</a:t>
            </a:r>
          </a:p>
          <a:p>
            <a:r>
              <a:rPr lang="ru-RU" sz="2400" dirty="0">
                <a:cs typeface="Times New Roman" pitchFamily="18" charset="0"/>
              </a:rPr>
              <a:t> Но речь идет не о физической смерти, ведь люди как умирали, так и умирают, и это продлится вплоть до второго Пришествия Христа в силе и славе Его, когда Он воскресит умерших.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s://fhd.multiurok.ru/f/6/5/f657be1d7a9654b62e196d122b3c81d2ad6403eb/img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92696"/>
            <a:ext cx="5654432" cy="5802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8442" y="823877"/>
            <a:ext cx="2700339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8442" y="2734747"/>
            <a:ext cx="2666992" cy="1681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4568" y="4683700"/>
            <a:ext cx="2666991" cy="1811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596" y="571480"/>
            <a:ext cx="8501122" cy="135732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i="1" dirty="0">
                <a:solidFill>
                  <a:srgbClr val="C00000"/>
                </a:solidFill>
              </a:rPr>
              <a:t>Праздник Пасхи</a:t>
            </a:r>
            <a:endParaRPr lang="ru-RU" sz="1800" i="1" dirty="0">
              <a:solidFill>
                <a:srgbClr val="C00000"/>
              </a:solidFill>
            </a:endParaRPr>
          </a:p>
        </p:txBody>
      </p:sp>
      <p:pic>
        <p:nvPicPr>
          <p:cNvPr id="34818" name="Picture 2" descr="C:\Users\Учитель\Desktop\Пасха\фото\image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748" y="2018249"/>
            <a:ext cx="2756368" cy="1968834"/>
          </a:xfrm>
          <a:prstGeom prst="rect">
            <a:avLst/>
          </a:prstGeom>
        </p:spPr>
      </p:pic>
      <p:pic>
        <p:nvPicPr>
          <p:cNvPr id="34819" name="Picture 3" descr="C:\Users\Учитель\Desktop\Пасха\фото\image (1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8337" y="2000240"/>
            <a:ext cx="2217107" cy="1932816"/>
          </a:xfrm>
          <a:prstGeom prst="rect">
            <a:avLst/>
          </a:prstGeom>
        </p:spPr>
      </p:pic>
      <p:pic>
        <p:nvPicPr>
          <p:cNvPr id="34820" name="Picture 4" descr="C:\Users\Учитель\Desktop\Пасха\фото\image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399" y="2018249"/>
            <a:ext cx="2657622" cy="1932816"/>
          </a:xfrm>
          <a:prstGeom prst="rect">
            <a:avLst/>
          </a:prstGeom>
        </p:spPr>
      </p:pic>
      <p:pic>
        <p:nvPicPr>
          <p:cNvPr id="34821" name="Picture 5" descr="C:\Users\Учитель\Desktop\Пасха\фото\image 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6149" y="4248137"/>
            <a:ext cx="2286016" cy="2071702"/>
          </a:xfrm>
          <a:prstGeom prst="rect">
            <a:avLst/>
          </a:prstGeom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5495" y="4248137"/>
            <a:ext cx="2529949" cy="2071702"/>
          </a:xfrm>
          <a:prstGeom prst="rect">
            <a:avLst/>
          </a:prstGeom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568" y="4214817"/>
            <a:ext cx="2737251" cy="21059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1C1B6-6009-45B0-AC05-92F7CCA73C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6052" y="3349352"/>
            <a:ext cx="1226207" cy="11674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12CA51A-85A9-4D15-8680-826D4B9E21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7519" y="673428"/>
            <a:ext cx="1231984" cy="115960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F7BC57A-16EA-494A-9BDB-B77AD73F4C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1515" y="649045"/>
            <a:ext cx="1101371" cy="118398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9CC4EA9-ECC4-4554-A1D6-9379A9D684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8023" y="645284"/>
            <a:ext cx="1249950" cy="1187746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CBBEA01-2205-4FDB-BFAC-1F97F1A761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3519" y="642918"/>
            <a:ext cx="1249950" cy="1200879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297824" y="3333163"/>
            <a:ext cx="1447570" cy="116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481761" y="805657"/>
            <a:ext cx="3382962" cy="8778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+mn-lt"/>
              </a:rPr>
              <a:t>ПАСХА - СВЕТЛОЕ ХРИСТОВО ВОСКРЕСЕНИЕ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357158" y="776288"/>
            <a:ext cx="5006930" cy="5851525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Праздник  Пасха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главное событие года для православных христиан и самый большой православный праздник.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Слово "Пасха" пришло к нам из греческого языка и означает  "избавление".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В этот день мы торжествуем избавление через Христа Спасителя всего человечества от рабства диаволу и дарование нам жизни и вечного блаженства.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Как крестной Христовой смертью совершено наше искупление, так Его Воскресением дарована нам вечная жизнь.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Воскресение Христово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 основа и венец нашей веры, это первая и самая великая истина, которую начали благовествовать апостолы. </a:t>
            </a:r>
          </a:p>
        </p:txBody>
      </p:sp>
      <p:pic>
        <p:nvPicPr>
          <p:cNvPr id="3074" name="Picture 2" descr="C:\Users\Artem\Desktop\Скаченное\Христианство\img_920_482508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752208"/>
            <a:ext cx="3278738" cy="4581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908720"/>
            <a:ext cx="5097178" cy="5518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7400DD6-6CED-498D-B81C-38663537E9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922" y="1196752"/>
            <a:ext cx="3353471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CEA691F-4793-4967-B41D-E08B59B8B5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2922" y="3501007"/>
            <a:ext cx="3353471" cy="2682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8116" y="980728"/>
            <a:ext cx="7107767" cy="564360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613" r="5580"/>
          <a:stretch/>
        </p:blipFill>
        <p:spPr bwMode="auto">
          <a:xfrm>
            <a:off x="592371" y="980728"/>
            <a:ext cx="7959258" cy="5519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7"/>
            <a:ext cx="8215369" cy="5786478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27797" y="764704"/>
            <a:ext cx="2483370" cy="1872208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000" b="1" dirty="0">
                <a:solidFill>
                  <a:srgbClr val="C00000"/>
                </a:solidFill>
                <a:latin typeface="+mn-lt"/>
              </a:rPr>
              <a:t>«Ангел-хранитель, спаси и сохрани каждого из нас от всякого зла!»</a:t>
            </a:r>
          </a:p>
        </p:txBody>
      </p:sp>
      <p:sp>
        <p:nvSpPr>
          <p:cNvPr id="16388" name="Содержимое 3"/>
          <p:cNvSpPr>
            <a:spLocks noGrp="1"/>
          </p:cNvSpPr>
          <p:nvPr>
            <p:ph sz="half" idx="4294967295"/>
          </p:nvPr>
        </p:nvSpPr>
        <p:spPr>
          <a:xfrm>
            <a:off x="323528" y="764704"/>
            <a:ext cx="5437510" cy="577056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marL="109728" indent="0" eaLnBrk="1" hangingPunct="1">
              <a:buNone/>
            </a:pPr>
            <a:r>
              <a:rPr lang="ru-RU" sz="2200" i="1" dirty="0"/>
              <a:t>«Учителям надо обучать не только грамоте, но и честной жизни, страху Божьему, потому что грамота  без страха Божьего, ни что иное, как меч в руках безумного».</a:t>
            </a:r>
          </a:p>
          <a:p>
            <a:pPr algn="r" eaLnBrk="1" hangingPunct="1">
              <a:buNone/>
            </a:pPr>
            <a:r>
              <a:rPr lang="ru-RU" sz="2200" dirty="0"/>
              <a:t>                             Тихон Задонский</a:t>
            </a:r>
          </a:p>
          <a:p>
            <a:pPr eaLnBrk="1" hangingPunct="1"/>
            <a:r>
              <a:rPr lang="ru-RU" sz="2200" b="1" dirty="0"/>
              <a:t>Каждому христианину Бог даёт Ангела-</a:t>
            </a:r>
            <a:r>
              <a:rPr lang="ru-RU" sz="2200" dirty="0"/>
              <a:t>хранителя, который невидимо охраняет человека всю его земную жизнь от бед и напастей, предостерегает от грехов, оберегает его.</a:t>
            </a:r>
          </a:p>
          <a:p>
            <a:pPr eaLnBrk="1" hangingPunct="1"/>
            <a:r>
              <a:rPr lang="ru-RU" sz="2200" dirty="0"/>
              <a:t>Поэтому нам надо преуспевать в добре, чтобы стать ближе к Ангелам!</a:t>
            </a:r>
          </a:p>
          <a:p>
            <a:pPr eaLnBrk="1" hangingPunct="1"/>
            <a:r>
              <a:rPr lang="ru-RU" sz="2200" dirty="0"/>
              <a:t>В этом, наверное, и заключается вся сила человеческой души.</a:t>
            </a:r>
          </a:p>
        </p:txBody>
      </p:sp>
      <p:pic>
        <p:nvPicPr>
          <p:cNvPr id="33794" name="Picture 2" descr="C:\Users\Artem\Desktop\Христианство (откр. урок)\Святость и материнство\Картинки материнство\7d271c8afe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924944"/>
            <a:ext cx="2714644" cy="3003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285720" y="2071678"/>
            <a:ext cx="4286280" cy="470377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/>
              <a:t>Светлое Христово Воскресение - самый главный и радостный праздник для всего христианства, его ещё называют «Праздник праздников» и «торжество торжеств».</a:t>
            </a:r>
          </a:p>
          <a:p>
            <a:r>
              <a:rPr lang="ru-RU" sz="1800" b="1" dirty="0"/>
              <a:t>Пасха </a:t>
            </a:r>
            <a:r>
              <a:rPr lang="ru-RU" sz="1800" dirty="0"/>
              <a:t>- переходящий праздник. Христианская церковь празднует Пасху в первое воскресение после первого весеннего полнолуния (с 4 апреля по 8 мая). </a:t>
            </a:r>
          </a:p>
          <a:p>
            <a:r>
              <a:rPr lang="ru-RU" sz="1800" dirty="0"/>
              <a:t>То есть, у него нет определенной даты, поэтому число и месяц, на которые он приходится, меняется каждый год.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4788024" y="2071678"/>
            <a:ext cx="3998818" cy="470377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lvl="0">
              <a:buClr>
                <a:srgbClr val="A04DA3"/>
              </a:buClr>
            </a:pPr>
            <a:r>
              <a:rPr lang="ru-RU" sz="1800" dirty="0">
                <a:solidFill>
                  <a:prstClr val="black"/>
                </a:solidFill>
              </a:rPr>
              <a:t>К празднику готовятся заранее семинедельным постом-временем покаяния и духовного очищения. </a:t>
            </a:r>
          </a:p>
          <a:p>
            <a:pPr lvl="0">
              <a:buClr>
                <a:srgbClr val="A04DA3"/>
              </a:buClr>
            </a:pPr>
            <a:r>
              <a:rPr lang="ru-RU" sz="1800" dirty="0">
                <a:solidFill>
                  <a:prstClr val="black"/>
                </a:solidFill>
              </a:rPr>
              <a:t>В эти семь недель до Пасхи православные христиане постятся: не едят мяса, яиц, молока, рыбу. </a:t>
            </a:r>
          </a:p>
          <a:p>
            <a:pPr lvl="0">
              <a:buClr>
                <a:srgbClr val="A04DA3"/>
              </a:buClr>
            </a:pPr>
            <a:r>
              <a:rPr lang="ru-RU" sz="1800" dirty="0">
                <a:solidFill>
                  <a:prstClr val="black"/>
                </a:solidFill>
              </a:rPr>
              <a:t>В дни поста христиане стараются меньше развлекаться и больше времени посвящать молитве и добрым делам.</a:t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dirty="0">
                <a:solidFill>
                  <a:prstClr val="black"/>
                </a:solidFill>
              </a:rPr>
              <a:t>Великий пост заканчивается страстной неделей, на которой церковь вспоминает события последних дней земной жизни Христа, его физические и духовные страдания.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87824" y="500042"/>
            <a:ext cx="2952328" cy="144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half" idx="4294967295"/>
          </p:nvPr>
        </p:nvSpPr>
        <p:spPr>
          <a:xfrm>
            <a:off x="428596" y="714375"/>
            <a:ext cx="4714908" cy="573881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lvl="0">
              <a:buClr>
                <a:srgbClr val="A04DA3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I столетии по Рождения Христа дата празднования христианской Пасхи никого не волновала, потому что для христиан того периода каждый воскресный день был Пасхой. </a:t>
            </a:r>
          </a:p>
          <a:p>
            <a:pPr lvl="0">
              <a:buClr>
                <a:srgbClr val="A04DA3"/>
              </a:buClr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 уже во II–III вв. встал вопрос о самом торжественном праздновании дня Пасхи раз в году. </a:t>
            </a:r>
          </a:p>
          <a:p>
            <a:pPr lvl="0">
              <a:buClr>
                <a:srgbClr val="A04DA3"/>
              </a:buClr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IV веке Церковь приняла решение отмечать Пасху в первый воскресный день после весеннего полнолуния (не ранее 4 апреля и не позже 8 мая по новому стилю).</a:t>
            </a:r>
          </a:p>
        </p:txBody>
      </p:sp>
      <p:pic>
        <p:nvPicPr>
          <p:cNvPr id="16" name="Picture 2" descr="C:\Users\Artem\Desktop\Скаченное\334975.gi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512079"/>
            <a:ext cx="3286148" cy="2071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C:\Users\Artem\Desktop\Скаченное\1-de-Jua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896036"/>
            <a:ext cx="3286148" cy="2121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85900" y="857250"/>
            <a:ext cx="7658100" cy="64293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/>
            </a:r>
            <a:br>
              <a:rPr lang="ru-RU" b="1" dirty="0">
                <a:latin typeface="+mn-lt"/>
              </a:rPr>
            </a:br>
            <a:endParaRPr lang="ru-RU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285720" y="714357"/>
            <a:ext cx="4718328" cy="585789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dirty="0">
                <a:cs typeface="Times New Roman" pitchFamily="18" charset="0"/>
              </a:rPr>
              <a:t>Вся 2000-летняя история христианства – это проповедь события, которое произошло в весеннее утро месяца Нисана, когда распяли Иисуса Христа, а день Его Воскресения сразу же стал главным праздником христиан.</a:t>
            </a:r>
          </a:p>
          <a:p>
            <a:r>
              <a:rPr lang="ru-RU" sz="1600" dirty="0">
                <a:cs typeface="Times New Roman" pitchFamily="18" charset="0"/>
              </a:rPr>
              <a:t>Хотя началось все значительно раньше, и традиция празднования Пасхи уходит своими корнями в глубокое ветхозаветное прошлое.</a:t>
            </a:r>
          </a:p>
          <a:p>
            <a:r>
              <a:rPr lang="ru-RU" sz="1600" dirty="0">
                <a:cs typeface="Times New Roman" pitchFamily="18" charset="0"/>
              </a:rPr>
              <a:t>Задолго до Рождества Христова еврейский народ несколько столетий находился в рабстве у египетского фараона. </a:t>
            </a:r>
          </a:p>
          <a:p>
            <a:r>
              <a:rPr lang="ru-RU" sz="1600" dirty="0">
                <a:cs typeface="Times New Roman" pitchFamily="18" charset="0"/>
              </a:rPr>
              <a:t>Просьбы израильтян отпустить их, фараон неизменно оставлял без внимания.</a:t>
            </a:r>
          </a:p>
          <a:p>
            <a:r>
              <a:rPr lang="ru-RU" sz="1600" dirty="0">
                <a:cs typeface="Times New Roman" pitchFamily="18" charset="0"/>
              </a:rPr>
              <a:t> В последние десятилетия, предшествовавшие исходу евреев из Египта, рабство стало для них невыносимым. Египетские власти, обеспокоенные «чрезмерной» численностью евреев, даже постановили умерщвлять всех рождавшихся у них мальчиков</a:t>
            </a:r>
            <a:r>
              <a:rPr lang="ru-RU" sz="1600" dirty="0"/>
              <a:t>.</a:t>
            </a:r>
          </a:p>
        </p:txBody>
      </p:sp>
      <p:pic>
        <p:nvPicPr>
          <p:cNvPr id="2050" name="Picture 2" descr="C:\Users\Artem\Desktop\Скаченное\Христианство\6970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980728"/>
            <a:ext cx="3816424" cy="446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78581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+mn-lt"/>
              </a:rPr>
              <a:t>История этого праздника такова.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250" y="1315180"/>
            <a:ext cx="4757742" cy="51458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/>
              <a:t>Иисус Христос пришёл в мир по великой любви к нам людям, в образе человека, чтобы спасти людей от смерти и греха. </a:t>
            </a:r>
            <a:endParaRPr lang="ru-RU" dirty="0" smtClean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 Христос не был простым человеком - Он был человеком и Богом одновременно.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Поэтому Он смог разрушить козни Своего врага дьявола и победить смерть.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Он сам решил, что пострадает и погибнет на Кресте, но потом воскреснет и тем самым спасет все человечество от смерти.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33F81E4-F4C8-4E06-99DC-BF2466D3B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852" y="2204863"/>
            <a:ext cx="3744635" cy="3157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00034" y="857232"/>
            <a:ext cx="4857784" cy="5716606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>
                <a:cs typeface="Times New Roman" pitchFamily="18" charset="0"/>
              </a:rPr>
              <a:t>Вместе с двумя разбойниками Иисус был распят - прибит большими гвоздями к деревянному Кресту. </a:t>
            </a:r>
            <a:endParaRPr lang="ru-RU" dirty="0" smtClean="0">
              <a:cs typeface="Times New Roman" pitchFamily="18" charset="0"/>
            </a:endParaRPr>
          </a:p>
          <a:p>
            <a:endParaRPr lang="ru-RU" dirty="0">
              <a:cs typeface="Times New Roman" pitchFamily="18" charset="0"/>
            </a:endParaRPr>
          </a:p>
          <a:p>
            <a:r>
              <a:rPr lang="ru-RU" dirty="0">
                <a:cs typeface="Times New Roman" pitchFamily="18" charset="0"/>
              </a:rPr>
              <a:t>Эта казнь была очень мучительной. </a:t>
            </a:r>
          </a:p>
          <a:p>
            <a:r>
              <a:rPr lang="ru-RU" dirty="0">
                <a:cs typeface="Times New Roman" pitchFamily="18" charset="0"/>
              </a:rPr>
              <a:t>Господь, униженный и невинно наказанный за грехи всех людей мира, молился на Кресте за своих мучителей! </a:t>
            </a:r>
            <a:endParaRPr lang="ru-RU" dirty="0" smtClean="0">
              <a:cs typeface="Times New Roman" pitchFamily="18" charset="0"/>
            </a:endParaRPr>
          </a:p>
          <a:p>
            <a:endParaRPr lang="ru-RU" dirty="0">
              <a:cs typeface="Times New Roman" pitchFamily="18" charset="0"/>
            </a:endParaRPr>
          </a:p>
          <a:p>
            <a:r>
              <a:rPr lang="ru-RU" dirty="0">
                <a:cs typeface="Times New Roman" pitchFamily="18" charset="0"/>
              </a:rPr>
              <a:t>Они не понимали, что и ради них Христос не противится таким страшным мучениям.</a:t>
            </a:r>
          </a:p>
          <a:p>
            <a:r>
              <a:rPr lang="ru-RU" dirty="0">
                <a:cs typeface="Times New Roman" pitchFamily="18" charset="0"/>
              </a:rPr>
              <a:t> И вот Господь умирает на Кресте.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104" y="1672499"/>
            <a:ext cx="3436632" cy="3513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7158" y="642918"/>
            <a:ext cx="4714908" cy="593092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/>
              <a:t>Тело Христа было отнесено в погребальную пещеру. </a:t>
            </a:r>
          </a:p>
          <a:p>
            <a:r>
              <a:rPr lang="ru-RU" dirty="0"/>
              <a:t>По Иудейским обычаям, тело умершего смазывали маслами и благовониями, обвивали тканью и клали на каменную плиту. </a:t>
            </a:r>
          </a:p>
          <a:p>
            <a:r>
              <a:rPr lang="ru-RU" dirty="0"/>
              <a:t>А вход в пещеру закрывали большим камнем. </a:t>
            </a:r>
          </a:p>
          <a:p>
            <a:r>
              <a:rPr lang="ru-RU" dirty="0"/>
              <a:t>Так поступили и с телом Иисуса – за одним исключением, его не успели смазать благовониями. </a:t>
            </a:r>
          </a:p>
          <a:p>
            <a:r>
              <a:rPr lang="ru-RU" dirty="0"/>
              <a:t>Вход в пещеру был закрыт огромным камнем. </a:t>
            </a:r>
            <a:endParaRPr lang="ru-RU" dirty="0" smtClean="0"/>
          </a:p>
          <a:p>
            <a:r>
              <a:rPr lang="ru-RU" dirty="0" smtClean="0"/>
              <a:t>У </a:t>
            </a:r>
            <a:r>
              <a:rPr lang="ru-RU" dirty="0"/>
              <a:t>входа в пещеру была приставлена стража для того, чтобы ученики не похитили тело своего учителя.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EC69284-A7FE-4629-95A8-D5F7E292FE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9923" y="713677"/>
            <a:ext cx="3812452" cy="2859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027B2D-66A2-4230-A31F-34396886F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923" y="3620556"/>
            <a:ext cx="3742557" cy="2567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5" y="700064"/>
            <a:ext cx="8424936" cy="207170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dirty="0">
                <a:cs typeface="Times New Roman" pitchFamily="18" charset="0"/>
              </a:rPr>
              <a:t>Ангел возвестил Марии Магдалине и другим женам-мироносицам о совершившемся Воскресении Христа</a:t>
            </a:r>
            <a:r>
              <a:rPr lang="ru-RU" sz="1600" b="1" dirty="0">
                <a:cs typeface="Times New Roman" pitchFamily="18" charset="0"/>
              </a:rPr>
              <a:t>: «Христос Воскрес!».</a:t>
            </a:r>
            <a:r>
              <a:rPr lang="ru-RU" sz="1600" dirty="0">
                <a:cs typeface="Times New Roman" pitchFamily="18" charset="0"/>
              </a:rPr>
              <a:t/>
            </a:r>
            <a:br>
              <a:rPr lang="ru-RU" sz="1600" dirty="0">
                <a:cs typeface="Times New Roman" pitchFamily="18" charset="0"/>
              </a:rPr>
            </a:br>
            <a:r>
              <a:rPr lang="ru-RU" sz="1600" dirty="0">
                <a:cs typeface="Times New Roman" pitchFamily="18" charset="0"/>
              </a:rPr>
              <a:t> Печаль женщин сменилась радостью, и они побежали сообщить о Воскресении апостолам.</a:t>
            </a:r>
            <a:br>
              <a:rPr lang="ru-RU" sz="1600" dirty="0">
                <a:cs typeface="Times New Roman" pitchFamily="18" charset="0"/>
              </a:rPr>
            </a:br>
            <a:r>
              <a:rPr lang="ru-RU" sz="1600" dirty="0">
                <a:cs typeface="Times New Roman" pitchFamily="18" charset="0"/>
              </a:rPr>
              <a:t>Ученики разошлись, возвещая радостную весть о том, что Христос- спаситель мира победил смерть. Он воскрес Сам и воскресит дух каждого, кто будет верен Ему. Каждый из нас является частицей тела Христова, и каждый из нас призван, подобно Христу, участвовать в этой победе над злом.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067139-15E9-430E-B0E2-22CDC4509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5966" y="2786058"/>
            <a:ext cx="5244075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242</TotalTime>
  <Words>1682</Words>
  <Application>Microsoft Office PowerPoint</Application>
  <PresentationFormat>Экран (4:3)</PresentationFormat>
  <Paragraphs>94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Городская</vt:lpstr>
      <vt:lpstr>История праздника Пасхи</vt:lpstr>
      <vt:lpstr>ПАСХА - СВЕТЛОЕ ХРИСТОВО ВОСКРЕСЕНИЕ </vt:lpstr>
      <vt:lpstr>Слайд 3</vt:lpstr>
      <vt:lpstr>Слайд 4</vt:lpstr>
      <vt:lpstr> </vt:lpstr>
      <vt:lpstr>История этого праздника такова.</vt:lpstr>
      <vt:lpstr>Слайд 7</vt:lpstr>
      <vt:lpstr>Слайд 8</vt:lpstr>
      <vt:lpstr>Ангел возвестил Марии Магдалине и другим женам-мироносицам о совершившемся Воскресении Христа: «Христос Воскрес!».  Печаль женщин сменилась радостью, и они побежали сообщить о Воскресении апостолам. Ученики разошлись, возвещая радостную весть о том, что Христос- спаситель мира победил смерть. Он воскрес Сам и воскресит дух каждого, кто будет верен Ему. Каждый из нас является частицей тела Христова, и каждый из нас призван, подобно Христу, участвовать в этой победе над злом.</vt:lpstr>
      <vt:lpstr>Ветхозаветное празднование Пасхи</vt:lpstr>
      <vt:lpstr> Как православная церковь празднует Великую Пасху? </vt:lpstr>
      <vt:lpstr>Пасха празднуется 40 дней – в память о сорокадневном пребывании Христа на земле после воскресения.</vt:lpstr>
      <vt:lpstr>Откуда появился обычай дарить крашенные в красный цвет яйца? </vt:lpstr>
      <vt:lpstr>Крашеные яйца – неизбежная принадлежность пасхального разговения</vt:lpstr>
      <vt:lpstr>Слайд 15</vt:lpstr>
      <vt:lpstr>«Христос Воскресе! – Воистину Воскресе!»</vt:lpstr>
      <vt:lpstr>Значение Пасхи Пусть   жизнь наполнится  множеством радостных дней, счастливых событий и самых настоящих чудес</vt:lpstr>
      <vt:lpstr>Слайд 18</vt:lpstr>
      <vt:lpstr>Праздник Пасхи</vt:lpstr>
      <vt:lpstr>Слайд 20</vt:lpstr>
      <vt:lpstr>Слайд 21</vt:lpstr>
      <vt:lpstr>Слайд 22</vt:lpstr>
      <vt:lpstr>Слайд 23</vt:lpstr>
      <vt:lpstr>«Ангел-хранитель, спаси и сохрани каждого из нас от всякого зла!»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Artem</dc:creator>
  <cp:lastModifiedBy>Учитель</cp:lastModifiedBy>
  <cp:revision>46</cp:revision>
  <dcterms:created xsi:type="dcterms:W3CDTF">2011-02-08T16:45:03Z</dcterms:created>
  <dcterms:modified xsi:type="dcterms:W3CDTF">2020-04-19T15:56:36Z</dcterms:modified>
</cp:coreProperties>
</file>