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378" r:id="rId2"/>
    <p:sldId id="280" r:id="rId3"/>
    <p:sldId id="337" r:id="rId4"/>
    <p:sldId id="336" r:id="rId5"/>
    <p:sldId id="380" r:id="rId6"/>
    <p:sldId id="271" r:id="rId7"/>
    <p:sldId id="358" r:id="rId8"/>
    <p:sldId id="359" r:id="rId9"/>
    <p:sldId id="323" r:id="rId10"/>
    <p:sldId id="363" r:id="rId11"/>
    <p:sldId id="282" r:id="rId12"/>
    <p:sldId id="316" r:id="rId13"/>
    <p:sldId id="340" r:id="rId14"/>
    <p:sldId id="379" r:id="rId15"/>
    <p:sldId id="276" r:id="rId16"/>
    <p:sldId id="319" r:id="rId17"/>
    <p:sldId id="364" r:id="rId18"/>
    <p:sldId id="273" r:id="rId19"/>
    <p:sldId id="360" r:id="rId20"/>
    <p:sldId id="338" r:id="rId21"/>
    <p:sldId id="367" r:id="rId22"/>
    <p:sldId id="369" r:id="rId23"/>
    <p:sldId id="368" r:id="rId24"/>
    <p:sldId id="370" r:id="rId25"/>
    <p:sldId id="372" r:id="rId26"/>
    <p:sldId id="303" r:id="rId27"/>
    <p:sldId id="349" r:id="rId28"/>
    <p:sldId id="362" r:id="rId29"/>
    <p:sldId id="304" r:id="rId30"/>
    <p:sldId id="365" r:id="rId31"/>
    <p:sldId id="290" r:id="rId32"/>
    <p:sldId id="344" r:id="rId33"/>
    <p:sldId id="306" r:id="rId34"/>
    <p:sldId id="352" r:id="rId35"/>
    <p:sldId id="353" r:id="rId36"/>
    <p:sldId id="354" r:id="rId37"/>
    <p:sldId id="350" r:id="rId38"/>
    <p:sldId id="351" r:id="rId39"/>
    <p:sldId id="317" r:id="rId40"/>
    <p:sldId id="295" r:id="rId41"/>
    <p:sldId id="329" r:id="rId42"/>
    <p:sldId id="296" r:id="rId43"/>
    <p:sldId id="381" r:id="rId44"/>
    <p:sldId id="346" r:id="rId45"/>
    <p:sldId id="376" r:id="rId46"/>
    <p:sldId id="377" r:id="rId47"/>
    <p:sldId id="289" r:id="rId48"/>
    <p:sldId id="382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92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10.04.2020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3960B-0752-44D1-901E-97151A4771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10.04.2020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10.04.2020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jpe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www.google.com/url?q=http://zapovednik.h1.ru/pit.shtml?ru&amp;sa=D&amp;sntz=1&amp;usg=AFQjCNGFHAEuYfFbYl0NIeHxYaHY2AF8Xw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84.png"/><Relationship Id="rId4" Type="http://schemas.openxmlformats.org/officeDocument/2006/relationships/image" Target="../media/image79.png"/><Relationship Id="rId9" Type="http://schemas.openxmlformats.org/officeDocument/2006/relationships/image" Target="../media/image6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zapovednik.h1.ru/photos/14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642918"/>
            <a:ext cx="8072494" cy="5857916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s://ds05.infourok.ru/uploads/ex/0cd1/000ffed8-18bafca0/640/img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642918"/>
            <a:ext cx="8215370" cy="60722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414337"/>
          </a:xfrm>
        </p:spPr>
        <p:txBody>
          <a:bodyPr/>
          <a:lstStyle/>
          <a:p>
            <a:pPr algn="ctr" eaLnBrk="1" hangingPunct="1"/>
            <a:r>
              <a:rPr lang="ru-RU" sz="2000" b="1" dirty="0" smtClean="0">
                <a:solidFill>
                  <a:srgbClr val="009600"/>
                </a:solidFill>
                <a:latin typeface="+mn-lt"/>
              </a:rPr>
              <a:t>ГЕОГРАФИЧЕСКОЕ ПОЛОЖЕНИЕ ЗАПОВЕДНИКА</a:t>
            </a:r>
          </a:p>
        </p:txBody>
      </p:sp>
      <p:sp>
        <p:nvSpPr>
          <p:cNvPr id="2447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071547"/>
            <a:ext cx="4389439" cy="5429288"/>
          </a:xfr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eaLnBrk="1" hangingPunct="1"/>
            <a:r>
              <a:rPr lang="ru-RU" sz="1800" b="1" u="sng" dirty="0" smtClean="0"/>
              <a:t>Воронежский биосферный заповедник</a:t>
            </a:r>
            <a:r>
              <a:rPr lang="ru-RU" sz="1800" dirty="0" smtClean="0"/>
              <a:t> 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1800" b="1" dirty="0" smtClean="0"/>
              <a:t>   расположен в центре России</a:t>
            </a:r>
            <a:r>
              <a:rPr lang="ru-RU" sz="1800" b="1" dirty="0" smtClean="0">
                <a:solidFill>
                  <a:srgbClr val="000000"/>
                </a:solidFill>
              </a:rPr>
              <a:t>, в Воронежской и Липецкой областях. </a:t>
            </a:r>
            <a:r>
              <a:rPr lang="ru-RU" sz="1800" b="1" dirty="0" smtClean="0"/>
              <a:t>Расположен в пределах Окско-Донской низменности.</a:t>
            </a:r>
          </a:p>
          <a:p>
            <a:pPr eaLnBrk="1" hangingPunct="1">
              <a:buFont typeface="Wingdings" pitchFamily="2" charset="2"/>
              <a:buNone/>
            </a:pPr>
            <a:r>
              <a:rPr lang="ru-RU" sz="1800" b="1" dirty="0" smtClean="0"/>
              <a:t>    В лесостепной зоне и занимает северную часть знаменитого Усманского бора, история которого насчитывает более 2 тысяч лет.</a:t>
            </a:r>
          </a:p>
          <a:p>
            <a:pPr eaLnBrk="1" hangingPunct="1">
              <a:buFont typeface="Wingdings" pitchFamily="2" charset="2"/>
              <a:buNone/>
            </a:pPr>
            <a:endParaRPr lang="ru-RU" sz="1800" b="1" dirty="0" smtClean="0"/>
          </a:p>
          <a:p>
            <a:pPr>
              <a:lnSpc>
                <a:spcPct val="90000"/>
              </a:lnSpc>
            </a:pPr>
            <a:r>
              <a:rPr lang="ru-RU" sz="2400" dirty="0" smtClean="0"/>
              <a:t>Своим возникновением Воронежский заповедник обязан речному бобру. </a:t>
            </a:r>
          </a:p>
          <a:p>
            <a:pPr>
              <a:lnSpc>
                <a:spcPct val="90000"/>
              </a:lnSpc>
            </a:pPr>
            <a:r>
              <a:rPr lang="ru-RU" sz="2400" dirty="0" smtClean="0"/>
              <a:t>Этот ценный зверек к началу нашего века был почти полностью истреблен на территории нашей страны. </a:t>
            </a:r>
          </a:p>
          <a:p>
            <a:pPr>
              <a:lnSpc>
                <a:spcPct val="90000"/>
              </a:lnSpc>
            </a:pPr>
            <a:endParaRPr lang="ru-RU" sz="2400" dirty="0" smtClean="0"/>
          </a:p>
          <a:p>
            <a:pPr>
              <a:lnSpc>
                <a:spcPct val="90000"/>
              </a:lnSpc>
            </a:pPr>
            <a:r>
              <a:rPr lang="ru-RU" sz="2400" dirty="0" smtClean="0"/>
              <a:t>Жалкие остатки бобра сохранились в поймах некоторых мелких рек, в т.ч. </a:t>
            </a:r>
            <a:r>
              <a:rPr lang="ru-RU" sz="2400" dirty="0" err="1" smtClean="0"/>
              <a:t>Усманки</a:t>
            </a:r>
            <a:r>
              <a:rPr lang="ru-RU" sz="2400" dirty="0" smtClean="0"/>
              <a:t>, протекающей на территории нашего заповедника. </a:t>
            </a:r>
          </a:p>
          <a:p>
            <a:pPr>
              <a:lnSpc>
                <a:spcPct val="90000"/>
              </a:lnSpc>
            </a:pPr>
            <a:r>
              <a:rPr lang="ru-RU" sz="2400" dirty="0" smtClean="0"/>
              <a:t>Для сохранения найденных здесь зверьков и был создан в 1923 г бобровый заказник, который был узаконен правительством как заповедник в 1927 г.</a:t>
            </a:r>
          </a:p>
          <a:p>
            <a:pPr eaLnBrk="1" hangingPunct="1"/>
            <a:endParaRPr lang="ru-RU" sz="2400" b="1" dirty="0" smtClean="0"/>
          </a:p>
        </p:txBody>
      </p:sp>
      <p:pic>
        <p:nvPicPr>
          <p:cNvPr id="244740" name="Picture 4" descr="232b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lum bright="-24000" contrast="46000"/>
          </a:blip>
          <a:srcRect/>
          <a:stretch>
            <a:fillRect/>
          </a:stretch>
        </p:blipFill>
        <p:spPr>
          <a:xfrm>
            <a:off x="5219700" y="2857496"/>
            <a:ext cx="3640138" cy="3595692"/>
          </a:xfrm>
          <a:noFill/>
        </p:spPr>
      </p:pic>
      <p:sp>
        <p:nvSpPr>
          <p:cNvPr id="244742" name="Line 6"/>
          <p:cNvSpPr>
            <a:spLocks noChangeShapeType="1"/>
          </p:cNvSpPr>
          <p:nvPr/>
        </p:nvSpPr>
        <p:spPr bwMode="auto">
          <a:xfrm>
            <a:off x="5929322" y="3429000"/>
            <a:ext cx="1666866" cy="792162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Picture 4" descr="bobr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643306" y="3214686"/>
            <a:ext cx="1571636" cy="13827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8" descr="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5357818" y="1071546"/>
            <a:ext cx="2857500" cy="1633535"/>
          </a:xfrm>
          <a:prstGeom prst="rect">
            <a:avLst/>
          </a:prstGeom>
          <a:noFill/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4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47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44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4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44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447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447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447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447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244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7" dur="1" fill="hold"/>
                                        <p:tgtEl>
                                          <p:spTgt spid="24474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1" dur="2000" fill="hold"/>
                                        <p:tgtEl>
                                          <p:spTgt spid="244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738" grpId="0"/>
      <p:bldP spid="244739" grpId="0" build="p" animBg="1"/>
      <p:bldP spid="244742" grpId="0" animBg="1"/>
      <p:bldP spid="24474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857232"/>
            <a:ext cx="7429552" cy="5648041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972325"/>
            <a:ext cx="7858180" cy="5457071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4.infourok.ru/uploads/ex/02ed/000ea8ec-4e28eedd/640/img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714356"/>
            <a:ext cx="7500990" cy="5786478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s://ds03.infourok.ru/uploads/ex/0ef9/0004a2d8-f9060e9a/img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785794"/>
            <a:ext cx="8001056" cy="5714993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orldroads.ru/wp-content/uploads/2014/11/Printsessa-Oldenburgskay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4286256"/>
            <a:ext cx="2286016" cy="2009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https://www.orfey.net/upload/iblock/4b6/4b654753cf67aee8c26998dc72b4ee7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428736"/>
            <a:ext cx="3357586" cy="2476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одержимое 5"/>
          <p:cNvSpPr>
            <a:spLocks noGrp="1"/>
          </p:cNvSpPr>
          <p:nvPr>
            <p:ph sz="half" idx="4294967295"/>
          </p:nvPr>
        </p:nvSpPr>
        <p:spPr>
          <a:xfrm>
            <a:off x="0" y="571480"/>
            <a:ext cx="7215206" cy="78581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dirty="0" smtClean="0"/>
              <a:t> Замок </a:t>
            </a:r>
            <a:r>
              <a:rPr lang="ru-RU" b="1" dirty="0" smtClean="0"/>
              <a:t>принцессы </a:t>
            </a:r>
            <a:r>
              <a:rPr lang="ru-RU" dirty="0" smtClean="0"/>
              <a:t>Ольденбургской</a:t>
            </a: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4294967295"/>
          </p:nvPr>
        </p:nvSpPr>
        <p:spPr>
          <a:xfrm>
            <a:off x="4643438" y="1357298"/>
            <a:ext cx="3929090" cy="5143536"/>
          </a:xfrm>
        </p:spPr>
        <p:txBody>
          <a:bodyPr>
            <a:normAutofit fontScale="70000" lnSpcReduction="20000"/>
          </a:bodyPr>
          <a:lstStyle/>
          <a:p>
            <a:r>
              <a:rPr lang="ru-RU" dirty="0" smtClean="0"/>
              <a:t>В 1879 году император Александр II подарил на свадьбу своей родственнице, герцогине Ольденбургской, имение в поселке Рамонь.</a:t>
            </a:r>
          </a:p>
          <a:p>
            <a:endParaRPr lang="ru-RU" dirty="0" smtClean="0"/>
          </a:p>
          <a:p>
            <a:r>
              <a:rPr lang="ru-RU" dirty="0" smtClean="0"/>
              <a:t>Более века назад на огороженной многокилометровым забором территории содержались олени, привезенные из Европы для разведения в рамонских лесах. </a:t>
            </a:r>
          </a:p>
          <a:p>
            <a:r>
              <a:rPr lang="ru-RU" dirty="0" smtClean="0"/>
              <a:t>Впоследствии они стали родоначальниками ныне существующего стада в Воронежском государственном биосферном заповеднике.</a:t>
            </a:r>
            <a:endParaRPr lang="ru-RU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s://ds05.infourok.ru/uploads/ex/0cd1/000ffed8-18bafca0/640/img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428736"/>
            <a:ext cx="3357586" cy="37147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Picture 2" descr="https://ds04.infourok.ru/uploads/ex/02ed/000ea8ec-4e28eedd/640/img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1714488"/>
            <a:ext cx="3214710" cy="40005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714356"/>
            <a:ext cx="8215370" cy="5857916"/>
          </a:xfrm>
          <a:prstGeom prst="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s://ds05.infourok.ru/uploads/ex/0cd1/000ffed8-18bafca0/640/img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357562"/>
            <a:ext cx="4714908" cy="3071802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571480"/>
            <a:ext cx="8858280" cy="64294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cs typeface="Aharoni" pitchFamily="2" charset="-79"/>
              </a:rPr>
              <a:t>«</a:t>
            </a:r>
            <a:r>
              <a:rPr lang="ru-RU" sz="1800" b="1" dirty="0" smtClean="0">
                <a:solidFill>
                  <a:srgbClr val="FF0000"/>
                </a:solidFill>
                <a:latin typeface="+mn-lt"/>
                <a:cs typeface="Aharoni" pitchFamily="2" charset="-79"/>
              </a:rPr>
              <a:t>Страна живых ископаемых» - так говорят о заповеднике «Галичья гора»</a:t>
            </a:r>
            <a:endParaRPr lang="ru-RU" sz="1800" b="1" dirty="0">
              <a:solidFill>
                <a:srgbClr val="FF0000"/>
              </a:solidFill>
              <a:latin typeface="+mn-lt"/>
              <a:cs typeface="Aharoni" pitchFamily="2" charset="-79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half" idx="4294967295"/>
          </p:nvPr>
        </p:nvSpPr>
        <p:spPr>
          <a:xfrm>
            <a:off x="5105400" y="1285860"/>
            <a:ext cx="3324252" cy="5489590"/>
          </a:xfrm>
        </p:spPr>
        <p:txBody>
          <a:bodyPr>
            <a:normAutofit fontScale="62500" lnSpcReduction="20000"/>
          </a:bodyPr>
          <a:lstStyle/>
          <a:p>
            <a:r>
              <a:rPr lang="ru-RU" dirty="0" smtClean="0"/>
              <a:t>Несмотря на малую площадь,230 гектаров, он широко известен в нашей стране и за рубежом. </a:t>
            </a:r>
          </a:p>
          <a:p>
            <a:endParaRPr lang="ru-RU" dirty="0" smtClean="0"/>
          </a:p>
          <a:p>
            <a:r>
              <a:rPr lang="ru-RU" dirty="0" smtClean="0"/>
              <a:t>Эту известность ему придали произрастающие в урочищах заповедника, прежде всего, реликтовые, а также редкие и исчезающие виды растений. </a:t>
            </a:r>
          </a:p>
          <a:p>
            <a:endParaRPr lang="ru-RU" dirty="0" smtClean="0"/>
          </a:p>
          <a:p>
            <a:r>
              <a:rPr lang="ru-RU" dirty="0" smtClean="0"/>
              <a:t>Нагорные дубравы и березняки, разнотравно-злаковые степи, известняковые скалы подчеркивают особенную красу природы Липецкого края.</a:t>
            </a:r>
            <a:endParaRPr lang="ru-RU" dirty="0"/>
          </a:p>
        </p:txBody>
      </p:sp>
      <p:pic>
        <p:nvPicPr>
          <p:cNvPr id="7" name="Содержимое 3" descr="таблич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1538" y="1285860"/>
            <a:ext cx="3571900" cy="1971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812799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+mn-lt"/>
              </a:rPr>
              <a:t>Охраняемые территории Липецкой области</a:t>
            </a:r>
            <a:endParaRPr lang="ru-RU" sz="2400" b="1" dirty="0"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Липецкая область – небольшая по занимаемой площади, но на этой густо заселенной и интенсивно освоенной человеком земле уцелели уникальные природные объекты, заслуживающие особенно внимательного к ним отношения, заповедники, заказники и памятники природы.</a:t>
            </a:r>
            <a:endParaRPr lang="ru-RU" dirty="0"/>
          </a:p>
        </p:txBody>
      </p:sp>
      <p:pic>
        <p:nvPicPr>
          <p:cNvPr id="4" name="Picture 5" descr="Озеро Черная Мещер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32" y="4214818"/>
            <a:ext cx="2952750" cy="20748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http://komanda-k.ru/sites/default/files/2703165213%20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285729"/>
            <a:ext cx="3595658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bobr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928662" y="785794"/>
            <a:ext cx="1924050" cy="13827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785794"/>
            <a:ext cx="7786742" cy="5715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ds03.infourok.ru/uploads/ex/07e9/0002c708-c3878b16/640/img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571480"/>
            <a:ext cx="8072494" cy="60007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https://ds03.infourok.ru/uploads/ex/07e9/0002c708-c3878b16/640/img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714356"/>
            <a:ext cx="8143932" cy="59293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s://ds03.infourok.ru/uploads/ex/07e9/0002c708-c3878b16/640/img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642918"/>
            <a:ext cx="7429552" cy="5874662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softEdge rad="11250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ttps://ds03.infourok.ru/uploads/ex/07e9/0002c708-c3878b16/640/img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714356"/>
            <a:ext cx="8143932" cy="5857916"/>
          </a:xfrm>
          <a:prstGeom prst="rect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sz="half" idx="4294967295"/>
          </p:nvPr>
        </p:nvSpPr>
        <p:spPr>
          <a:xfrm>
            <a:off x="4357686" y="714356"/>
            <a:ext cx="4286280" cy="6061094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Заповедник образован в 1925 году и состоит из </a:t>
            </a:r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шести разрозненных участков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расположенных друг от друга на расстоянии 20-40 километров в Елецком, Задонском, Краснянском и Липецком районах.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Одно из интереснейших урочищ с редкой флорой –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Плющань.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Иногда её называют « Липецкой Швейцарией». Среди разреженных березняков раскинулись лужайки, напоминающие горный луг.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 Липецком районе располагается следующий участок заповедника «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Галичья гора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 - урочище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Быкова шея 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Это единственный на территории области участок ковыльной степной целины.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 правобережье реки Воргол в Елецком районе раскинулись живописные урочища -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Воргольские скалы  и Воронов камень ,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создающие впечатление горного ландшафта.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До настоящего времени заповедник «Галичья гора» остаётся уникальной жемчужиной природы на Русской равнине. Более 1000 видов растений, среди них свыше 60 реликтовых и редких, произрастает на заповедных участках. Сегодня, кроме исследований ботанических, производятся работы по изучению животного мира и другие.</a:t>
            </a: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Учитель\Desktop\Снимок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571612"/>
            <a:ext cx="3704386" cy="37862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Users\Учитель\Desktop\Снимок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857232"/>
            <a:ext cx="8072494" cy="5572164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64294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+mn-lt"/>
              </a:rPr>
              <a:t>Питомник хищных птиц</a:t>
            </a: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57298"/>
            <a:ext cx="4686304" cy="521723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r>
              <a:rPr lang="ru-RU" dirty="0" smtClean="0"/>
              <a:t>В 1990 году в заповеднике "Галичья гора" был создан </a:t>
            </a:r>
            <a:r>
              <a:rPr lang="ru-RU" dirty="0" smtClean="0">
                <a:hlinkClick r:id="rId2"/>
              </a:rPr>
              <a:t>питомник редких видов хищных птиц</a:t>
            </a:r>
            <a:r>
              <a:rPr lang="ru-RU" dirty="0" smtClean="0"/>
              <a:t>, занесенных в Красную книгу РФ.</a:t>
            </a:r>
          </a:p>
          <a:p>
            <a:endParaRPr lang="ru-RU" dirty="0" smtClean="0"/>
          </a:p>
          <a:p>
            <a:r>
              <a:rPr lang="ru-RU" dirty="0" smtClean="0"/>
              <a:t> Основной целью его организации является восстановление находящихся под угрозой исчезновения популяций этих птиц.</a:t>
            </a:r>
          </a:p>
          <a:p>
            <a:endParaRPr lang="ru-RU" dirty="0" smtClean="0"/>
          </a:p>
          <a:p>
            <a:r>
              <a:rPr lang="ru-RU" dirty="0" smtClean="0"/>
              <a:t> В настоящий момент в питомнике содержатся </a:t>
            </a:r>
            <a:r>
              <a:rPr lang="ru-RU" dirty="0" err="1" smtClean="0"/>
              <a:t>соколы-балобаны</a:t>
            </a:r>
            <a:r>
              <a:rPr lang="ru-RU" dirty="0" smtClean="0"/>
              <a:t>, сапсаны, орлы-могильники, беркуты и некоторые другие хищные птицы. 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Picture 2" descr="Питомник хищных птиц На территории заповедника расположен питомник хищных пти..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2571744"/>
            <a:ext cx="2571768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https://ds03.infourok.ru/uploads/ex/07e9/0002c708-c3878b16/640/img1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86512" y="714356"/>
            <a:ext cx="2452662" cy="1928794"/>
          </a:xfrm>
          <a:prstGeom prst="rect">
            <a:avLst/>
          </a:prstGeom>
          <a:noFill/>
        </p:spPr>
      </p:pic>
      <p:pic>
        <p:nvPicPr>
          <p:cNvPr id="6" name="Picture 2" descr="http://www.lipetsk.ru/upload/iblock/baf/baf2ed3cc82c76bf677d2e42e2f843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7950" y="4643446"/>
            <a:ext cx="2524076" cy="19288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s://ds05.infourok.ru/uploads/ex/0cd1/000ffed8-18bafca0/640/img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785794"/>
            <a:ext cx="8215370" cy="55721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Users\Учитель\Desktop\ии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571480"/>
            <a:ext cx="7429551" cy="5929354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714356"/>
            <a:ext cx="7929618" cy="5786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s://ds05.infourok.ru/uploads/ex/0cd1/000ffed8-18bafca0/640/img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571480"/>
            <a:ext cx="8143932" cy="6000792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softEdge rad="112500"/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Grp="1" noChangeArrowheads="1"/>
          </p:cNvSpPr>
          <p:nvPr>
            <p:ph idx="1"/>
          </p:nvPr>
        </p:nvSpPr>
        <p:spPr>
          <a:xfrm>
            <a:off x="214313" y="548680"/>
            <a:ext cx="8715375" cy="3523258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Государственные заказники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это постоянно или временно выделенные в установленном порядке территории, в границах которых обеспечиваются охрана и воспроизводство природных систем и видов их компонентов, представляющих эталонную, научную, историко-культурную, экономическую ценность.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 территории государственного заказника запрещается любая деятельность, нарушающая экосистемы заказника или угрожающая сохранности объектов, имеющих особую научную или культурную ценность. </a:t>
            </a:r>
          </a:p>
          <a:p>
            <a:pPr eaLnBrk="1" hangingPunct="1">
              <a:lnSpc>
                <a:spcPct val="90000"/>
              </a:lnSpc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ландшафтные заказники 5"/>
          <p:cNvPicPr>
            <a:picLocks noChangeAspect="1" noChangeArrowheads="1"/>
          </p:cNvPicPr>
          <p:nvPr/>
        </p:nvPicPr>
        <p:blipFill>
          <a:blip r:embed="rId2" cstate="print"/>
          <a:srcRect t="18309"/>
          <a:stretch>
            <a:fillRect/>
          </a:stretch>
        </p:blipFill>
        <p:spPr bwMode="auto">
          <a:xfrm>
            <a:off x="6500826" y="4429132"/>
            <a:ext cx="1981202" cy="21602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4" descr="ландшафтные заказники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4429132"/>
            <a:ext cx="1577575" cy="2071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4" descr="ландшафтные заказники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4214818"/>
            <a:ext cx="1951037" cy="2266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000108"/>
            <a:ext cx="5643634" cy="45005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14" descr="лось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2330" y="785794"/>
            <a:ext cx="1771650" cy="1214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15" descr="z_003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330" y="2000240"/>
            <a:ext cx="1771650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4" descr="k_088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86578" y="5000636"/>
            <a:ext cx="1977799" cy="1643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3" descr="лиса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6578" y="3571876"/>
            <a:ext cx="2066925" cy="1357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Users\Учитель\Desktop\и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1071546"/>
            <a:ext cx="7286676" cy="5214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C:\Users\Учитель\Desktop\img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785794"/>
            <a:ext cx="8128000" cy="56912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C:\Users\Учитель\Desktop\img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1071546"/>
            <a:ext cx="8128000" cy="54054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C:\Users\Учитель\Desktop\img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571480"/>
            <a:ext cx="5564230" cy="6096000"/>
          </a:xfrm>
          <a:prstGeom prst="rect">
            <a:avLst/>
          </a:prstGeom>
          <a:noFill/>
        </p:spPr>
      </p:pic>
      <p:pic>
        <p:nvPicPr>
          <p:cNvPr id="3" name="Picture 2" descr="C:\Users\Учитель\Desktop\img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2" y="2071678"/>
            <a:ext cx="3278182" cy="39052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AutoShape 2" descr="Заказник расположен на территории Липецкого и Грязинского районов и г. Липецка вдоль левого берега реки Воронеж. Создан в 1975 г. Площадь – 18329,7243 га Крупный массив хвойных, смешанных и лиственных лесов долины и поймы р. Воронеж и его притоков – р. Матыра и Двуречки. Был создан с целью сохранения и увеличения численности типичных для региона видов животных. Здесь обитают барсуки, выдры, благородные олени, косули, лоси, кабаны, зайцы, олени, куницы и бобры. В местных водоемах и пойменных лугах водятся утки, кулики и лысухи. В труднодоступных местах можно обнаружить гнезда занесенных в Красную книгу змееяда, орлана-белохвоста и большого подорлика — редчайших в Европе птиц. "/>
          <p:cNvSpPr>
            <a:spLocks noChangeAspect="1" noChangeArrowheads="1"/>
          </p:cNvSpPr>
          <p:nvPr/>
        </p:nvSpPr>
        <p:spPr bwMode="auto">
          <a:xfrm>
            <a:off x="155575" y="-2925763"/>
            <a:ext cx="6096000" cy="60960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7827" name="Picture 3" descr="C:\Users\Учитель\Desktop\img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857232"/>
            <a:ext cx="8128000" cy="56197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071546"/>
            <a:ext cx="7643866" cy="5291907"/>
          </a:xfrm>
          <a:prstGeom prst="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0335" y="1571612"/>
            <a:ext cx="6747878" cy="5000659"/>
          </a:xfrm>
          <a:prstGeom prst="rect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  <a:effectLst>
            <a:softEdge rad="112500"/>
          </a:effectLst>
        </p:spPr>
      </p:pic>
      <p:pic>
        <p:nvPicPr>
          <p:cNvPr id="3" name="Picture 11" descr="белк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357166"/>
            <a:ext cx="2214578" cy="17859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928670"/>
            <a:ext cx="7858180" cy="5357850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714356"/>
            <a:ext cx="5143536" cy="5857916"/>
          </a:xfrm>
          <a:prstGeom prst="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  <a:effectLst>
            <a:softEdge rad="112500"/>
          </a:effectLst>
        </p:spPr>
      </p:pic>
      <p:pic>
        <p:nvPicPr>
          <p:cNvPr id="4" name="Рисунок 3" descr="сирень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9256" y="3357562"/>
            <a:ext cx="1810460" cy="1926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голубая ель.jpg"/>
          <p:cNvPicPr>
            <a:picLocks noChangeAspect="1"/>
          </p:cNvPicPr>
          <p:nvPr/>
        </p:nvPicPr>
        <p:blipFill>
          <a:blip r:embed="rId4" cstate="print"/>
          <a:srcRect b="6000"/>
          <a:stretch>
            <a:fillRect/>
          </a:stretch>
        </p:blipFill>
        <p:spPr>
          <a:xfrm>
            <a:off x="6929454" y="4714884"/>
            <a:ext cx="2071702" cy="1951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11" descr="reg48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72132" y="5286388"/>
            <a:ext cx="1435089" cy="1130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00694" y="714356"/>
            <a:ext cx="3424219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28596" y="571480"/>
            <a:ext cx="8229600" cy="214314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273E12"/>
                </a:solidFill>
              </a:rPr>
              <a:t>ДЕНДРОЛОГИЧЕСКИЙ ПАРК ЛЕСОСТЕПНОЙ ОПЫТНО-СЕЛЕКЦИОННОЙ СТАНЦИИ</a:t>
            </a:r>
            <a:endParaRPr lang="ru-RU" sz="2000" b="1" dirty="0">
              <a:solidFill>
                <a:srgbClr val="273E12"/>
              </a:solidFill>
            </a:endParaRPr>
          </a:p>
        </p:txBody>
      </p:sp>
      <p:pic>
        <p:nvPicPr>
          <p:cNvPr id="4" name="Содержимое 3" descr="332b.jpg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lum bright="-10000" contrast="20000"/>
          </a:blip>
          <a:srcRect b="37495"/>
          <a:stretch>
            <a:fillRect/>
          </a:stretch>
        </p:blipFill>
        <p:spPr>
          <a:xfrm>
            <a:off x="1500166" y="928670"/>
            <a:ext cx="6253462" cy="56436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7" name="Прямая со стрелкой 6"/>
          <p:cNvCxnSpPr/>
          <p:nvPr/>
        </p:nvCxnSpPr>
        <p:spPr>
          <a:xfrm rot="16200000" flipH="1">
            <a:off x="571472" y="1285860"/>
            <a:ext cx="2286016" cy="1000132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571480"/>
            <a:ext cx="8501122" cy="3071834"/>
          </a:xfrm>
        </p:spPr>
        <p:txBody>
          <a:bodyPr>
            <a:normAutofit fontScale="92500" lnSpcReduction="10000"/>
          </a:bodyPr>
          <a:lstStyle/>
          <a:p>
            <a:r>
              <a:rPr lang="ru-RU" sz="2400" b="1" dirty="0" smtClean="0">
                <a:solidFill>
                  <a:srgbClr val="713605"/>
                </a:solidFill>
              </a:rPr>
              <a:t>Дендрология</a:t>
            </a:r>
            <a:r>
              <a:rPr lang="ru-RU" sz="2400" dirty="0" smtClean="0"/>
              <a:t> —</a:t>
            </a:r>
            <a:r>
              <a:rPr lang="ru-RU" sz="2400" b="1" dirty="0" smtClean="0"/>
              <a:t>раздел ботаники, изучающий древесные растения (деревья и кустарники).</a:t>
            </a:r>
          </a:p>
          <a:p>
            <a:pPr>
              <a:buNone/>
            </a:pPr>
            <a:endParaRPr lang="ru-RU" sz="2400" dirty="0" smtClean="0"/>
          </a:p>
          <a:p>
            <a:r>
              <a:rPr lang="ru-RU" sz="2400" b="1" dirty="0" smtClean="0">
                <a:solidFill>
                  <a:srgbClr val="713605"/>
                </a:solidFill>
              </a:rPr>
              <a:t>Дендрологический парк </a:t>
            </a:r>
            <a:r>
              <a:rPr lang="ru-RU" sz="2400" dirty="0" smtClean="0"/>
              <a:t>– </a:t>
            </a:r>
            <a:r>
              <a:rPr lang="ru-RU" sz="2400" b="1" dirty="0" smtClean="0"/>
              <a:t>особые природоохранные организации, где в целях сохранения разнообразия и обогащения растительного мира  создаются специальные живые коллекции деревьев и кустарников, произрастающих как в данной местности, так и на других континентах. </a:t>
            </a:r>
            <a:endParaRPr lang="ru-RU" sz="2400" b="1" dirty="0"/>
          </a:p>
        </p:txBody>
      </p:sp>
      <p:pic>
        <p:nvPicPr>
          <p:cNvPr id="4" name="Рисунок 3" descr="голубая ель.jpg"/>
          <p:cNvPicPr>
            <a:picLocks noChangeAspect="1"/>
          </p:cNvPicPr>
          <p:nvPr/>
        </p:nvPicPr>
        <p:blipFill>
          <a:blip r:embed="rId2" cstate="print"/>
          <a:srcRect b="6000"/>
          <a:stretch>
            <a:fillRect/>
          </a:stretch>
        </p:blipFill>
        <p:spPr>
          <a:xfrm>
            <a:off x="755576" y="3717032"/>
            <a:ext cx="3102044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3786190"/>
            <a:ext cx="3929090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3857628"/>
            <a:ext cx="3500462" cy="27146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714356"/>
            <a:ext cx="3929090" cy="26432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3929066"/>
            <a:ext cx="3500462" cy="25384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928669"/>
            <a:ext cx="3786214" cy="23574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3083451" y="3429000"/>
            <a:ext cx="29770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13605"/>
                </a:solidFill>
              </a:rPr>
              <a:t>Дендрологический парк </a:t>
            </a:r>
            <a:endParaRPr lang="ru-RU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://komanda-k.ru/sites/default/files/2703165213%20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857232"/>
            <a:ext cx="7810500" cy="51720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428604"/>
            <a:ext cx="4429156" cy="32147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одержимое 6"/>
          <p:cNvSpPr>
            <a:spLocks noGrp="1"/>
          </p:cNvSpPr>
          <p:nvPr>
            <p:ph sz="half" idx="4294967295"/>
          </p:nvPr>
        </p:nvSpPr>
        <p:spPr>
          <a:xfrm>
            <a:off x="5105400" y="928670"/>
            <a:ext cx="3681442" cy="5846780"/>
          </a:xfr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Липецкий зоопарк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находится в Нижнем парке Липецка.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Основан 6 ноября 1973 года.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площади более четырёх гектаров размещено более 3500 экземпляров животных и птиц.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Представлено более 300 видов, 43 вида животных зоопарка занесены в международную Красную книгу, 20 видов в Красную книгу России, и ещё 20 охраняются в Липецкой области.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зоопарке имеются аквариум, террариум.</a:t>
            </a:r>
          </a:p>
          <a:p>
            <a:endParaRPr lang="ru-RU" dirty="0"/>
          </a:p>
        </p:txBody>
      </p:sp>
      <p:pic>
        <p:nvPicPr>
          <p:cNvPr id="8" name="Picture 2" descr="D:\краеведение\5 класс\природные объекты города\зоопарк\пелика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643314"/>
            <a:ext cx="1214446" cy="1000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D:\краеведение\5 класс\природные объекты города\зоопарк\lipetsk_0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04" y="3786190"/>
            <a:ext cx="1428760" cy="9286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5" descr="D:\краеведение\5 класс\природные объекты города\зоопарк\800px-%D0%9B%D0%B5%D0%B2_%D0%B2_%D0%BA%D0%BB%D0%B5%D1%82%D0%BA%D0%B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5000636"/>
            <a:ext cx="1500198" cy="1231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6" descr="D:\краеведение\5 класс\природные объекты города\зоопарк\800px-%D0%9A%D0%B5%D0%BD%D0%B3%D1%83%D1%80%D1%8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28794" y="5143512"/>
            <a:ext cx="1619262" cy="1143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8" descr="D:\краеведение\5 класс\природные объекты города\зоопарк\395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00430" y="5143512"/>
            <a:ext cx="1714512" cy="1143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3" descr="D:\краеведение\5 класс\природные объекты города\зоопарк\олень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00364" y="3714752"/>
            <a:ext cx="2000264" cy="12144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9322" y="714356"/>
            <a:ext cx="2143140" cy="1700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60" y="2500306"/>
            <a:ext cx="3633790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2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642918"/>
            <a:ext cx="1714512" cy="1690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8" y="642918"/>
            <a:ext cx="2214610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5143512"/>
            <a:ext cx="1928826" cy="1309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27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71802" y="5143512"/>
            <a:ext cx="2357454" cy="1400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28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429388" y="5000636"/>
            <a:ext cx="2081216" cy="1500198"/>
          </a:xfrm>
          <a:prstGeom prst="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  <a:effectLst/>
        </p:spPr>
      </p:pic>
      <p:pic>
        <p:nvPicPr>
          <p:cNvPr id="9" name="Picture 11" descr="reg48m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929322" y="2714620"/>
            <a:ext cx="2578097" cy="2058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9" name="Picture 9" descr="C:\Users\Учитель\Desktop\Screenshot_2020-04-10 Липецкий зоопарк, Липецк лучшие советы перед посещением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5720" y="3000372"/>
            <a:ext cx="1714512" cy="159067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928694"/>
          </a:xfrm>
        </p:spPr>
        <p:txBody>
          <a:bodyPr/>
          <a:lstStyle/>
          <a:p>
            <a:pPr algn="ctr"/>
            <a:r>
              <a:rPr lang="ru-RU" b="1" dirty="0" smtClean="0"/>
              <a:t> Задания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57224" y="1357298"/>
            <a:ext cx="7829576" cy="5072098"/>
          </a:xfr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1. Составьте фоторепортаж об удивительных уголках природы Липецкого края.</a:t>
            </a:r>
          </a:p>
          <a:p>
            <a:pPr>
              <a:buNone/>
            </a:pPr>
            <a:endParaRPr lang="ru-RU" dirty="0" smtClean="0"/>
          </a:p>
          <a:p>
            <a:r>
              <a:rPr lang="ru-RU" dirty="0" smtClean="0"/>
              <a:t>2. Сделайте рекламу </a:t>
            </a:r>
            <a:r>
              <a:rPr lang="ru-RU" sz="2800" dirty="0" smtClean="0"/>
              <a:t>заповедным зонам Липецкой области.</a:t>
            </a:r>
            <a:endParaRPr lang="ru-RU" dirty="0"/>
          </a:p>
        </p:txBody>
      </p:sp>
      <p:pic>
        <p:nvPicPr>
          <p:cNvPr id="4" name="Picture 11" descr="reg48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3786190"/>
            <a:ext cx="3292477" cy="2629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785794"/>
            <a:ext cx="8286808" cy="564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642918"/>
            <a:ext cx="5500726" cy="60007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4" descr="bobr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929454" y="1285860"/>
            <a:ext cx="1928826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00892" y="3857628"/>
            <a:ext cx="1857388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500063"/>
            <a:ext cx="8229600" cy="785812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+mn-lt"/>
              </a:rPr>
              <a:t>  </a:t>
            </a:r>
            <a:r>
              <a:rPr lang="ru-RU" sz="3100" b="1" dirty="0" smtClean="0">
                <a:solidFill>
                  <a:srgbClr val="FF0000"/>
                </a:solidFill>
                <a:latin typeface="+mn-lt"/>
              </a:rPr>
              <a:t>Заповедные места  Липецкого края</a:t>
            </a:r>
            <a:endParaRPr lang="ru-RU" sz="31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96756" y="3429000"/>
            <a:ext cx="2095258" cy="2000264"/>
          </a:xfrm>
          <a:prstGeom prst="rect">
            <a:avLst/>
          </a:prstGeom>
          <a:ln>
            <a:solidFill>
              <a:schemeClr val="accent6"/>
            </a:solidFill>
          </a:ln>
          <a:effectLst>
            <a:softEdge rad="112500"/>
          </a:effectLst>
        </p:spPr>
      </p:pic>
      <p:pic>
        <p:nvPicPr>
          <p:cNvPr id="52226" name="Picture 2" descr="http://player.myshared.ru/5/480849/slides/slide_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571612"/>
            <a:ext cx="6143668" cy="47863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5.infourok.ru/uploads/ex/0cd1/000ffed8-18bafca0/640/img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714356"/>
            <a:ext cx="8001056" cy="5786478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s://ds05.infourok.ru/uploads/ex/0cd1/000ffed8-18bafca0/640/img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714356"/>
            <a:ext cx="7572428" cy="5820874"/>
          </a:xfrm>
          <a:prstGeom prst="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62" name="Rectangle 6"/>
          <p:cNvSpPr>
            <a:spLocks noChangeArrowheads="1"/>
          </p:cNvSpPr>
          <p:nvPr/>
        </p:nvSpPr>
        <p:spPr bwMode="auto">
          <a:xfrm>
            <a:off x="468313" y="642918"/>
            <a:ext cx="8207375" cy="34163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Заповедники</a:t>
            </a:r>
            <a:r>
              <a:rPr lang="ru-RU" sz="2400" b="1" dirty="0"/>
              <a:t> - образцы нетронутой, дикой природы - по праву называют природными лабораториями</a:t>
            </a:r>
            <a:r>
              <a:rPr lang="ru-RU" sz="2400" b="1" dirty="0" smtClean="0"/>
              <a:t>.</a:t>
            </a:r>
          </a:p>
          <a:p>
            <a:endParaRPr lang="ru-RU" sz="2400" b="1" dirty="0" smtClean="0"/>
          </a:p>
          <a:p>
            <a:r>
              <a:rPr lang="ru-RU" sz="2400" b="1" dirty="0" smtClean="0"/>
              <a:t> </a:t>
            </a:r>
            <a:r>
              <a:rPr lang="ru-RU" sz="2400" b="1" dirty="0"/>
              <a:t>Они особенно нужны нам сейчас, когда мы должны понять направления изменений природной Среды под влиянием деятельности человека и отыскать пути наиболее бережного и разумного использования ее богатств.</a:t>
            </a:r>
            <a:r>
              <a:rPr lang="en-US" sz="2400" b="1" dirty="0"/>
              <a:t> </a:t>
            </a:r>
          </a:p>
        </p:txBody>
      </p:sp>
      <p:pic>
        <p:nvPicPr>
          <p:cNvPr id="3" name="Picture 5" descr="_14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4342236"/>
            <a:ext cx="3857652" cy="2293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C:\Users\123\Desktop\дендрантем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4429132"/>
            <a:ext cx="3571900" cy="209621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121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8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218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8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2186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86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62" grpId="0" build="allAtOnce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Стандартная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371</TotalTime>
  <Words>746</Words>
  <PresentationFormat>Экран (4:3)</PresentationFormat>
  <Paragraphs>57</Paragraphs>
  <Slides>48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Городская</vt:lpstr>
      <vt:lpstr>Слайд 1</vt:lpstr>
      <vt:lpstr>Охраняемые территории Липецкой области</vt:lpstr>
      <vt:lpstr>Слайд 3</vt:lpstr>
      <vt:lpstr>Слайд 4</vt:lpstr>
      <vt:lpstr>Слайд 5</vt:lpstr>
      <vt:lpstr>  Заповедные места  Липецкого края</vt:lpstr>
      <vt:lpstr>Слайд 7</vt:lpstr>
      <vt:lpstr>Слайд 8</vt:lpstr>
      <vt:lpstr>Слайд 9</vt:lpstr>
      <vt:lpstr>Слайд 10</vt:lpstr>
      <vt:lpstr>ГЕОГРАФИЧЕСКОЕ ПОЛОЖЕНИЕ ЗАПОВЕДНИКА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«Страна живых ископаемых» - так говорят о заповеднике «Галичья гора»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Питомник хищных птиц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ДЕНДРОЛОГИЧЕСКИЙ ПАРК ЛЕСОСТЕПНОЙ ОПЫТНО-СЕЛЕКЦИОННОЙ СТАНЦИИ</vt:lpstr>
      <vt:lpstr>Слайд 42</vt:lpstr>
      <vt:lpstr>Слайд 43</vt:lpstr>
      <vt:lpstr>Слайд 44</vt:lpstr>
      <vt:lpstr>Слайд 45</vt:lpstr>
      <vt:lpstr>Слайд 46</vt:lpstr>
      <vt:lpstr> Задания</vt:lpstr>
      <vt:lpstr>Слайд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Учитель</dc:creator>
  <cp:lastModifiedBy>Учитель</cp:lastModifiedBy>
  <cp:revision>49</cp:revision>
  <dcterms:created xsi:type="dcterms:W3CDTF">2018-03-18T18:48:33Z</dcterms:created>
  <dcterms:modified xsi:type="dcterms:W3CDTF">2020-04-10T12:40:02Z</dcterms:modified>
</cp:coreProperties>
</file>