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FF00"/>
    <a:srgbClr val="000000"/>
    <a:srgbClr val="003200"/>
    <a:srgbClr val="00FF00"/>
    <a:srgbClr val="FF0000"/>
    <a:srgbClr val="F47C18"/>
    <a:srgbClr val="FF71FF"/>
  </p:clrMru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85" autoAdjust="0"/>
    <p:restoredTop sz="94660"/>
  </p:normalViewPr>
  <p:slideViewPr>
    <p:cSldViewPr>
      <p:cViewPr varScale="1">
        <p:scale>
          <a:sx n="103" d="100"/>
          <a:sy n="103" d="100"/>
        </p:scale>
        <p:origin x="-2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E47111-ECD0-496B-92E0-4BE81C7FE113}" type="datetimeFigureOut">
              <a:rPr lang="ru-RU" smtClean="0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749570-8878-4D16-A341-EDCB60DC1D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2512BC-CCDF-4C26-8DE9-CCB07E4CCDC0}" type="datetimeFigureOut">
              <a:rPr lang="ru-RU" smtClean="0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7FB0D-8499-417C-B3C8-8F1C17CE60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52F7DC-8CD7-495D-B476-FA1C72256370}" type="datetimeFigureOut">
              <a:rPr lang="ru-RU" smtClean="0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FED06-2008-475E-B28D-29E09E660A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7BD5A2-95A9-4120-9BF1-B5FAD536E61D}" type="datetimeFigureOut">
              <a:rPr lang="ru-RU" smtClean="0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36049-03AD-49D6-87ED-8FD3D3DA80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952E00-78E6-46DA-9035-B42E9A6CD182}" type="datetimeFigureOut">
              <a:rPr lang="ru-RU" smtClean="0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53E65-9F53-4ED4-AC77-0CD4CA1F80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9EF279-0834-4449-BC1B-802EFC0F44B1}" type="datetimeFigureOut">
              <a:rPr lang="ru-RU" smtClean="0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E05416-75A4-407D-956C-4892F9BE6D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AF086B-DFF0-4B15-8AF0-8B7E57E7600A}" type="datetimeFigureOut">
              <a:rPr lang="ru-RU" smtClean="0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CF10C-A83F-4DC2-B7FD-43D7F8832B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70DFDB-8570-4BAE-A945-51AC8BAAA548}" type="datetimeFigureOut">
              <a:rPr lang="ru-RU" smtClean="0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69AA3-2D9D-4B3E-A4B7-BE7817D470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BCCD88-E8C1-443B-A797-5D985FF26979}" type="datetimeFigureOut">
              <a:rPr lang="ru-RU" smtClean="0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6ADA4-09D0-443E-BC35-79C521B452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66A23E-E79D-44FD-8439-94BB2A3C706A}" type="datetimeFigureOut">
              <a:rPr lang="ru-RU" smtClean="0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85A5E-5307-4B1E-8445-AD5B294E22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C89183-BF9F-4EB0-9DED-E6ACD32BD539}" type="datetimeFigureOut">
              <a:rPr lang="ru-RU" smtClean="0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7EE91E63-F5F4-4E00-9949-1555AA3780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96B2226-3A20-4A03-977F-435AF977445D}" type="datetimeFigureOut">
              <a:rPr lang="ru-RU" smtClean="0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946889E-F532-4424-B65D-DEA9E36539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50"/>
            <a:ext cx="7772400" cy="1928813"/>
          </a:xfrm>
        </p:spPr>
        <p:txBody>
          <a:bodyPr/>
          <a:lstStyle/>
          <a:p>
            <a:r>
              <a:rPr lang="ru-RU" smtClean="0">
                <a:solidFill>
                  <a:srgbClr val="0070C0"/>
                </a:solidFill>
              </a:rPr>
              <a:t>Лоскутная техника «Пэчворк»</a:t>
            </a: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86063"/>
            <a:ext cx="6400800" cy="3000375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Учитель технологии </a:t>
            </a:r>
          </a:p>
          <a:p>
            <a:r>
              <a:rPr lang="ru-RU" dirty="0" err="1" smtClean="0">
                <a:solidFill>
                  <a:srgbClr val="0070C0"/>
                </a:solidFill>
              </a:rPr>
              <a:t>Ролдугина</a:t>
            </a:r>
            <a:r>
              <a:rPr lang="ru-RU" dirty="0" smtClean="0">
                <a:solidFill>
                  <a:srgbClr val="0070C0"/>
                </a:solidFill>
              </a:rPr>
              <a:t> Л.В.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ГОАОУ «</a:t>
            </a:r>
            <a:r>
              <a:rPr lang="ru-RU" dirty="0" err="1" smtClean="0">
                <a:solidFill>
                  <a:srgbClr val="0070C0"/>
                </a:solidFill>
              </a:rPr>
              <a:t>ЦОРиО</a:t>
            </a:r>
            <a:r>
              <a:rPr lang="ru-RU" dirty="0" smtClean="0">
                <a:solidFill>
                  <a:srgbClr val="0070C0"/>
                </a:solidFill>
              </a:rPr>
              <a:t>»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г.Липецк.</a:t>
            </a:r>
          </a:p>
          <a:p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29642" cy="614366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  <a:cs typeface="Andalus" pitchFamily="18" charset="-78"/>
              </a:rPr>
              <a:t>Лоскутная техника очень проста, поэтому доступна каждому. Для этого занятия не нужны какие-то особенные материалы, а лишь лоскуты и нитки, которые можно найти в любом доме.</a:t>
            </a:r>
            <a:br>
              <a:rPr lang="ru-RU" sz="3200" b="1" dirty="0" smtClean="0">
                <a:solidFill>
                  <a:srgbClr val="002060"/>
                </a:solidFill>
                <a:latin typeface="+mn-lt"/>
                <a:cs typeface="Andalus" pitchFamily="18" charset="-78"/>
              </a:rPr>
            </a:br>
            <a:r>
              <a:rPr lang="ru-RU" sz="3200" b="1" dirty="0" smtClean="0">
                <a:solidFill>
                  <a:srgbClr val="002060"/>
                </a:solidFill>
                <a:latin typeface="+mn-lt"/>
                <a:cs typeface="Andalus" pitchFamily="18" charset="-78"/>
              </a:rPr>
              <a:t>Вооружаясь фантазией и желанием создать что-либо новое, можно почувствовать себя творцом, способным создать истинно рукотворную вещь. </a:t>
            </a:r>
            <a:br>
              <a:rPr lang="ru-RU" sz="3200" b="1" dirty="0" smtClean="0">
                <a:solidFill>
                  <a:srgbClr val="002060"/>
                </a:solidFill>
                <a:latin typeface="+mn-lt"/>
                <a:cs typeface="Andalus" pitchFamily="18" charset="-78"/>
              </a:rPr>
            </a:br>
            <a:r>
              <a:rPr lang="ru-RU" sz="3200" b="1" dirty="0" smtClean="0">
                <a:solidFill>
                  <a:srgbClr val="002060"/>
                </a:solidFill>
                <a:latin typeface="+mn-lt"/>
                <a:cs typeface="Andalus" pitchFamily="18" charset="-78"/>
              </a:rPr>
              <a:t>Приступая к работе, необходимо составить схему рисунка и выбрать технику или метод изготовление этого изделия.</a:t>
            </a:r>
            <a:endParaRPr lang="ru-RU" sz="3200" b="1" dirty="0">
              <a:solidFill>
                <a:srgbClr val="002060"/>
              </a:solidFill>
              <a:latin typeface="+mn-lt"/>
              <a:cs typeface="Andalus" pitchFamily="18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85728"/>
            <a:ext cx="7851648" cy="15001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Техника включает в себя несколько видов: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357430"/>
            <a:ext cx="7854696" cy="4143404"/>
          </a:xfrm>
        </p:spPr>
        <p:txBody>
          <a:bodyPr/>
          <a:lstStyle/>
          <a:p>
            <a:pPr algn="l"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1"/>
                </a:solidFill>
              </a:rPr>
              <a:t>Шитьё из полос</a:t>
            </a:r>
          </a:p>
          <a:p>
            <a:pPr algn="l"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1"/>
                </a:solidFill>
              </a:rPr>
              <a:t>Шитьё из квадратов</a:t>
            </a:r>
          </a:p>
          <a:p>
            <a:pPr algn="l"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1"/>
                </a:solidFill>
              </a:rPr>
              <a:t>Шитьё из прямоугольных треугольников,     техника «Русский квадрат» </a:t>
            </a:r>
          </a:p>
          <a:p>
            <a:pPr algn="l"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1"/>
                </a:solidFill>
              </a:rPr>
              <a:t>Шитьё из равносторонних треугольников</a:t>
            </a:r>
          </a:p>
          <a:p>
            <a:pPr algn="l"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1"/>
                </a:solidFill>
              </a:rPr>
              <a:t>Шитьё из многоугольников</a:t>
            </a:r>
          </a:p>
          <a:p>
            <a:pPr algn="l"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1"/>
                </a:solidFill>
              </a:rPr>
              <a:t>Шитьё на основу</a:t>
            </a:r>
          </a:p>
          <a:p>
            <a:pPr algn="l"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1"/>
                </a:solidFill>
              </a:rPr>
              <a:t>Витражный способ шитья.</a:t>
            </a:r>
          </a:p>
          <a:p>
            <a:pPr algn="l">
              <a:buFont typeface="Wingdings" pitchFamily="2" charset="2"/>
              <a:buChar char="v"/>
            </a:pPr>
            <a:endParaRPr lang="ru-RU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71480"/>
            <a:ext cx="7772400" cy="1357322"/>
          </a:xfrm>
        </p:spPr>
        <p:txBody>
          <a:bodyPr/>
          <a:lstStyle/>
          <a:p>
            <a:pPr algn="ctr"/>
            <a:r>
              <a:rPr lang="ru-RU" sz="2800" i="1" dirty="0" smtClean="0"/>
              <a:t>Я хочу познакомить вас с наиболее распространённой техникой – шитьё из полос, которая, включает в себя схемы:</a:t>
            </a:r>
            <a:endParaRPr lang="ru-RU" sz="28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071678"/>
            <a:ext cx="7772400" cy="378621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 smtClean="0">
                <a:solidFill>
                  <a:srgbClr val="00B050"/>
                </a:solidFill>
              </a:rPr>
              <a:t> </a:t>
            </a:r>
            <a:r>
              <a:rPr lang="ru-RU" sz="3200" dirty="0" smtClean="0">
                <a:solidFill>
                  <a:srgbClr val="7030A0"/>
                </a:solidFill>
              </a:rPr>
              <a:t> Ёлочка</a:t>
            </a:r>
          </a:p>
          <a:p>
            <a:pPr>
              <a:buFont typeface="Wingdings" pitchFamily="2" charset="2"/>
              <a:buChar char="v"/>
            </a:pPr>
            <a:endParaRPr lang="ru-RU" sz="3200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3200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3200" dirty="0" smtClean="0">
                <a:solidFill>
                  <a:srgbClr val="7030A0"/>
                </a:solidFill>
              </a:rPr>
              <a:t>Колодец (Американский квадрат)</a:t>
            </a:r>
          </a:p>
          <a:p>
            <a:pPr>
              <a:buFont typeface="Wingdings" pitchFamily="2" charset="2"/>
              <a:buChar char="v"/>
            </a:pPr>
            <a:endParaRPr lang="ru-RU" sz="3200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3200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3200" dirty="0" smtClean="0">
                <a:solidFill>
                  <a:srgbClr val="7030A0"/>
                </a:solidFill>
              </a:rPr>
              <a:t>Пашня</a:t>
            </a:r>
          </a:p>
          <a:p>
            <a:endParaRPr lang="ru-RU" sz="3200" dirty="0" smtClean="0">
              <a:solidFill>
                <a:srgbClr val="7030A0"/>
              </a:solidFill>
            </a:endParaRPr>
          </a:p>
        </p:txBody>
      </p:sp>
      <p:pic>
        <p:nvPicPr>
          <p:cNvPr id="4" name="Рисунок 3" descr="clip_image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2071678"/>
            <a:ext cx="2571768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age03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68" y="3214686"/>
            <a:ext cx="1767840" cy="1744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03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36" y="5000636"/>
            <a:ext cx="3215640" cy="1432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5109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Старинные лоскутные изделия в основном собирались вручную из различных геометрических элементов и особого предпочтения той или иной технике в те далёкие времена не оказывалось. С появлением швейных машин возникла возможность быстро собирать лоскутные изделия. Поэтому техника шитья из полос стала наиболее популярной, так как она более скоростная по сравнению с остальными разновидностями лоскутной техники. 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010796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Остановимся  на схеме «Ёлочка» или «Паркет» и подробнее познакомимся с ней.</a:t>
            </a:r>
            <a:endParaRPr lang="ru-RU" sz="5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Схема «Ёлочка» или «Паркет» своим названием обязана внешнему сходству с видом паркетной кладки или формой ели.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000372"/>
            <a:ext cx="3214710" cy="3258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кг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3000372"/>
            <a:ext cx="2543192" cy="3286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428604"/>
            <a:ext cx="7772400" cy="2357454"/>
          </a:xfrm>
        </p:spPr>
        <p:txBody>
          <a:bodyPr/>
          <a:lstStyle/>
          <a:p>
            <a:pPr algn="ctr"/>
            <a:r>
              <a:rPr lang="ru-RU" i="1" dirty="0" smtClean="0"/>
              <a:t> </a:t>
            </a:r>
            <a:r>
              <a:rPr lang="ru-RU" sz="2400" i="1" dirty="0" smtClean="0">
                <a:solidFill>
                  <a:srgbClr val="7030A0"/>
                </a:solidFill>
              </a:rPr>
              <a:t>Для работы необходимы заготовки из ткани, выкроенные в виде квадратов и полос. Правильно подготовленная ткань делает работу быстрой, а изделие получается аккуратно выполненным. Чтобы избежать искажения геометрического рисунка лоскутного изделия, необходимо соблюдать следующие условия: </a:t>
            </a:r>
            <a:endParaRPr lang="ru-RU" sz="2400" i="1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857496"/>
            <a:ext cx="7772400" cy="342902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ru-RU" dirty="0" smtClean="0">
                <a:solidFill>
                  <a:srgbClr val="0070C0"/>
                </a:solidFill>
              </a:rPr>
              <a:t>Началом работы, как правило, должно являться активное цветовое пятно ( Элемент </a:t>
            </a:r>
            <a:r>
              <a:rPr lang="en-US" dirty="0" smtClean="0">
                <a:solidFill>
                  <a:srgbClr val="0070C0"/>
                </a:solidFill>
              </a:rPr>
              <a:t>I</a:t>
            </a:r>
            <a:r>
              <a:rPr lang="ru-RU" dirty="0" smtClean="0">
                <a:solidFill>
                  <a:srgbClr val="0070C0"/>
                </a:solidFill>
              </a:rPr>
              <a:t>) </a:t>
            </a:r>
          </a:p>
          <a:p>
            <a:pPr marL="457200" indent="-457200">
              <a:buFont typeface="+mj-lt"/>
              <a:buAutoNum type="arabicParenR"/>
            </a:pPr>
            <a:r>
              <a:rPr lang="ru-RU" dirty="0" smtClean="0">
                <a:solidFill>
                  <a:srgbClr val="0070C0"/>
                </a:solidFill>
              </a:rPr>
              <a:t>Размер стороны первоначального квадрата должен быть больше ширины полос первого яруса (Элемент </a:t>
            </a:r>
            <a:r>
              <a:rPr lang="en-US" dirty="0" smtClean="0">
                <a:solidFill>
                  <a:srgbClr val="0070C0"/>
                </a:solidFill>
              </a:rPr>
              <a:t>II </a:t>
            </a:r>
            <a:r>
              <a:rPr lang="ru-RU" dirty="0" smtClean="0">
                <a:solidFill>
                  <a:srgbClr val="0070C0"/>
                </a:solidFill>
              </a:rPr>
              <a:t>и </a:t>
            </a:r>
            <a:r>
              <a:rPr lang="en-US" dirty="0" smtClean="0">
                <a:solidFill>
                  <a:srgbClr val="0070C0"/>
                </a:solidFill>
              </a:rPr>
              <a:t>III</a:t>
            </a:r>
            <a:r>
              <a:rPr lang="ru-RU" dirty="0" smtClean="0">
                <a:solidFill>
                  <a:srgbClr val="0070C0"/>
                </a:solidFill>
              </a:rPr>
              <a:t>), т.е. а </a:t>
            </a:r>
            <a:r>
              <a:rPr lang="en-US" dirty="0" smtClean="0">
                <a:solidFill>
                  <a:srgbClr val="0070C0"/>
                </a:solidFill>
              </a:rPr>
              <a:t>&gt;</a:t>
            </a:r>
            <a:r>
              <a:rPr lang="ru-RU" dirty="0" smtClean="0">
                <a:solidFill>
                  <a:srgbClr val="0070C0"/>
                </a:solidFill>
              </a:rPr>
              <a:t> в (рис. 1) </a:t>
            </a:r>
          </a:p>
          <a:p>
            <a:pPr marL="457200" indent="-457200">
              <a:buFont typeface="+mj-lt"/>
              <a:buAutoNum type="arabicParenR"/>
            </a:pPr>
            <a:r>
              <a:rPr lang="ru-RU" dirty="0" smtClean="0">
                <a:solidFill>
                  <a:srgbClr val="0070C0"/>
                </a:solidFill>
              </a:rPr>
              <a:t>Ширина полос в одном ярусе должна быть одинаковой. От яруса к ярусу к ярусу ширина полос может изменяться (согласно замыслу). </a:t>
            </a:r>
          </a:p>
          <a:p>
            <a:pPr marL="457200" indent="-457200">
              <a:buFont typeface="+mj-lt"/>
              <a:buAutoNum type="arabicParenR"/>
            </a:pPr>
            <a:r>
              <a:rPr lang="ru-RU" dirty="0" smtClean="0">
                <a:solidFill>
                  <a:srgbClr val="0070C0"/>
                </a:solidFill>
              </a:rPr>
              <a:t>Ширина шва на протяжении всей работы должна быть одной и той же.</a:t>
            </a:r>
          </a:p>
          <a:p>
            <a:pPr marL="457200" indent="-457200">
              <a:buFont typeface="+mj-lt"/>
              <a:buAutoNum type="arabicParenR"/>
            </a:pP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85728"/>
            <a:ext cx="7772400" cy="1714512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Последовательность притачивания полос по ярусам следует сохранять согласно приведённой схеме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285992"/>
            <a:ext cx="7772400" cy="3357586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                                     </a:t>
            </a:r>
          </a:p>
          <a:p>
            <a:r>
              <a:rPr lang="ru-RU" dirty="0" smtClean="0"/>
              <a:t>                                                           </a:t>
            </a:r>
            <a:endParaRPr lang="en-US" dirty="0" smtClean="0"/>
          </a:p>
          <a:p>
            <a:r>
              <a:rPr lang="en-US" sz="7200" dirty="0" smtClean="0">
                <a:solidFill>
                  <a:schemeClr val="bg1"/>
                </a:solidFill>
              </a:rPr>
              <a:t>                    a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                      </a:t>
            </a:r>
            <a:r>
              <a:rPr lang="ru-RU" sz="2000" dirty="0" smtClean="0">
                <a:solidFill>
                  <a:schemeClr val="bg1"/>
                </a:solidFill>
              </a:rPr>
              <a:t>рис. 1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2643182"/>
            <a:ext cx="2428892" cy="20717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428604"/>
            <a:ext cx="7772400" cy="1500198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Шитьё начинается с квадрата, к одной из сторон которого притачивается полоса первого яруса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143116"/>
            <a:ext cx="7772400" cy="4143404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600" dirty="0" smtClean="0">
                <a:solidFill>
                  <a:schemeClr val="bg1"/>
                </a:solidFill>
              </a:rPr>
              <a:t>                   a                b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917290" y="2643182"/>
          <a:ext cx="2511834" cy="207170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511834"/>
              </a:tblGrid>
              <a:tr h="20717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429124" y="2643182"/>
          <a:ext cx="1000132" cy="207170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000132"/>
              </a:tblGrid>
              <a:tr h="207170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2400" dirty="0" smtClean="0"/>
                        <a:t>    </a:t>
                      </a:r>
                      <a:r>
                        <a:rPr lang="en-US" sz="2800" dirty="0" smtClean="0"/>
                        <a:t>II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4393405" y="3679033"/>
            <a:ext cx="20717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85728"/>
            <a:ext cx="7970738" cy="2143140"/>
          </a:xfrm>
        </p:spPr>
        <p:txBody>
          <a:bodyPr/>
          <a:lstStyle/>
          <a:p>
            <a:pPr algn="ctr"/>
            <a:r>
              <a:rPr lang="ru-RU" sz="1900" dirty="0" smtClean="0">
                <a:solidFill>
                  <a:srgbClr val="7030A0"/>
                </a:solidFill>
              </a:rPr>
              <a:t>Длина полосы заранее не измеряется, а после притачивания полосы излишки ткани отрезаются. Квадратную заготовку (элемент </a:t>
            </a:r>
            <a:r>
              <a:rPr sz="1900" smtClean="0">
                <a:solidFill>
                  <a:srgbClr val="7030A0"/>
                </a:solidFill>
              </a:rPr>
              <a:t>I</a:t>
            </a:r>
            <a:r>
              <a:rPr lang="ru-RU" sz="1900" dirty="0" smtClean="0">
                <a:solidFill>
                  <a:srgbClr val="7030A0"/>
                </a:solidFill>
              </a:rPr>
              <a:t>) и полоску (Элемент </a:t>
            </a:r>
            <a:r>
              <a:rPr sz="1900" smtClean="0">
                <a:solidFill>
                  <a:srgbClr val="7030A0"/>
                </a:solidFill>
              </a:rPr>
              <a:t>II</a:t>
            </a:r>
            <a:r>
              <a:rPr lang="ru-RU" sz="1900" dirty="0" smtClean="0">
                <a:solidFill>
                  <a:srgbClr val="7030A0"/>
                </a:solidFill>
              </a:rPr>
              <a:t>) складывают лицевыми сторонами внутрь, выравнивают по краю и скрепляют машиной строчкой. Ширина шва 0,5 – 0,7 см. После этого шов разутюживают, раскладывая срезы на обе стороны. Вторую полосу (элемент </a:t>
            </a:r>
            <a:r>
              <a:rPr sz="1900" smtClean="0">
                <a:solidFill>
                  <a:srgbClr val="7030A0"/>
                </a:solidFill>
              </a:rPr>
              <a:t>III) </a:t>
            </a:r>
            <a:r>
              <a:rPr lang="ru-RU" sz="1900" dirty="0" smtClean="0">
                <a:solidFill>
                  <a:srgbClr val="7030A0"/>
                </a:solidFill>
              </a:rPr>
              <a:t>притачивают к следующей стороне элемента </a:t>
            </a:r>
            <a:r>
              <a:rPr sz="1900" smtClean="0">
                <a:solidFill>
                  <a:srgbClr val="7030A0"/>
                </a:solidFill>
              </a:rPr>
              <a:t>I</a:t>
            </a:r>
            <a:r>
              <a:rPr lang="ru-RU" sz="1900" dirty="0" smtClean="0">
                <a:solidFill>
                  <a:srgbClr val="7030A0"/>
                </a:solidFill>
              </a:rPr>
              <a:t>, захватывая элемент </a:t>
            </a:r>
            <a:r>
              <a:rPr sz="1900" smtClean="0">
                <a:solidFill>
                  <a:srgbClr val="7030A0"/>
                </a:solidFill>
              </a:rPr>
              <a:t>II</a:t>
            </a:r>
            <a:r>
              <a:rPr lang="ru-RU" sz="1900" dirty="0" smtClean="0">
                <a:solidFill>
                  <a:srgbClr val="7030A0"/>
                </a:solidFill>
              </a:rPr>
              <a:t>, т.е. прокладывая машинную строчку перпендикулярно первому шву. (рис. 3) </a:t>
            </a:r>
            <a:endParaRPr lang="ru-RU" sz="1900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2428868"/>
            <a:ext cx="7802718" cy="4143404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</a:t>
            </a:r>
            <a:r>
              <a:rPr lang="ru-RU" dirty="0" smtClean="0">
                <a:solidFill>
                  <a:schemeClr val="bg1"/>
                </a:solidFill>
              </a:rPr>
              <a:t>Рис. 3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94503" y="2703871"/>
          <a:ext cx="1789471" cy="174031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789471"/>
              </a:tblGrid>
              <a:tr h="174031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sz="2400" dirty="0" smtClean="0"/>
                    </a:p>
                    <a:p>
                      <a:r>
                        <a:rPr lang="ru-RU" sz="2400" baseline="0" dirty="0" smtClean="0"/>
                        <a:t>             </a:t>
                      </a:r>
                      <a:r>
                        <a:rPr lang="en-US" sz="2400" baseline="0" dirty="0" smtClean="0"/>
                        <a:t>I</a:t>
                      </a:r>
                      <a:endParaRPr lang="ru-RU" sz="24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93806" y="2714620"/>
          <a:ext cx="875071" cy="171451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75071"/>
              </a:tblGrid>
              <a:tr h="1714512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baseline="0" dirty="0" smtClean="0"/>
                        <a:t>     II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65006" y="4429133"/>
          <a:ext cx="2713704" cy="64008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713704"/>
              </a:tblGrid>
              <a:tr h="536158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</a:t>
                      </a:r>
                    </a:p>
                    <a:p>
                      <a:r>
                        <a:rPr lang="en-US" dirty="0" smtClean="0"/>
                        <a:t>                     III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685800" y="571500"/>
            <a:ext cx="7772400" cy="1643063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0070C0"/>
                </a:solidFill>
              </a:rPr>
              <a:t>Конспект урока по технологии.</a:t>
            </a:r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57438"/>
            <a:ext cx="6400800" cy="3281362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Тема: «Изготовление фрагмента изделий домашнего обихода, применяя технику шитья из лоскута»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85728"/>
            <a:ext cx="7772400" cy="285752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Подравниваем приточенную полосу и разутюжив шов, получают первый ярус полос. Далее к элементам </a:t>
            </a:r>
            <a:r>
              <a:rPr sz="2400" smtClean="0">
                <a:solidFill>
                  <a:srgbClr val="0070C0"/>
                </a:solidFill>
              </a:rPr>
              <a:t>II </a:t>
            </a:r>
            <a:r>
              <a:rPr lang="ru-RU" sz="2400" dirty="0" smtClean="0">
                <a:solidFill>
                  <a:srgbClr val="0070C0"/>
                </a:solidFill>
              </a:rPr>
              <a:t>и</a:t>
            </a:r>
            <a:r>
              <a:rPr sz="2400" smtClean="0">
                <a:solidFill>
                  <a:srgbClr val="0070C0"/>
                </a:solidFill>
              </a:rPr>
              <a:t> III </a:t>
            </a:r>
            <a:r>
              <a:rPr lang="ru-RU" sz="2400" dirty="0" smtClean="0">
                <a:solidFill>
                  <a:srgbClr val="0070C0"/>
                </a:solidFill>
              </a:rPr>
              <a:t>аналогичным образом притачивают элемент </a:t>
            </a:r>
            <a:r>
              <a:rPr sz="2400" smtClean="0">
                <a:solidFill>
                  <a:srgbClr val="0070C0"/>
                </a:solidFill>
              </a:rPr>
              <a:t>IV</a:t>
            </a:r>
            <a:r>
              <a:rPr lang="ru-RU" sz="2400" dirty="0" smtClean="0">
                <a:solidFill>
                  <a:srgbClr val="0070C0"/>
                </a:solidFill>
              </a:rPr>
              <a:t>, подравнивают его, а шов разутюживают. Затем к элементам </a:t>
            </a:r>
            <a:r>
              <a:rPr sz="2400" smtClean="0">
                <a:solidFill>
                  <a:srgbClr val="0070C0"/>
                </a:solidFill>
              </a:rPr>
              <a:t>III </a:t>
            </a:r>
            <a:r>
              <a:rPr lang="ru-RU" sz="2400" dirty="0" smtClean="0">
                <a:solidFill>
                  <a:srgbClr val="0070C0"/>
                </a:solidFill>
              </a:rPr>
              <a:t>и</a:t>
            </a:r>
            <a:r>
              <a:rPr sz="2400" smtClean="0">
                <a:solidFill>
                  <a:srgbClr val="0070C0"/>
                </a:solidFill>
              </a:rPr>
              <a:t> IV</a:t>
            </a:r>
            <a:r>
              <a:rPr lang="ru-RU" sz="2400" dirty="0" smtClean="0">
                <a:solidFill>
                  <a:srgbClr val="0070C0"/>
                </a:solidFill>
              </a:rPr>
              <a:t> притачивают элемент </a:t>
            </a:r>
            <a:r>
              <a:rPr sz="2400" smtClean="0">
                <a:solidFill>
                  <a:srgbClr val="0070C0"/>
                </a:solidFill>
              </a:rPr>
              <a:t>V</a:t>
            </a:r>
            <a:r>
              <a:rPr lang="ru-RU" sz="2400" dirty="0" smtClean="0">
                <a:solidFill>
                  <a:srgbClr val="0070C0"/>
                </a:solidFill>
              </a:rPr>
              <a:t>. После подравнивания полосы и </a:t>
            </a:r>
            <a:r>
              <a:rPr lang="ru-RU" sz="2400" dirty="0" err="1" smtClean="0">
                <a:solidFill>
                  <a:srgbClr val="0070C0"/>
                </a:solidFill>
              </a:rPr>
              <a:t>разутюживания</a:t>
            </a:r>
            <a:r>
              <a:rPr lang="ru-RU" sz="2400" dirty="0" smtClean="0">
                <a:solidFill>
                  <a:srgbClr val="0070C0"/>
                </a:solidFill>
              </a:rPr>
              <a:t> шва, получают второй ярус полос «Ёлочки» (рис. 4)  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3071810"/>
            <a:ext cx="7772400" cy="364333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           </a:t>
            </a:r>
            <a:r>
              <a:rPr lang="ru-RU" dirty="0" smtClean="0">
                <a:solidFill>
                  <a:schemeClr val="bg1"/>
                </a:solidFill>
              </a:rPr>
              <a:t>Рис. 4</a:t>
            </a:r>
            <a:endParaRPr lang="en-US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355575" y="3498574"/>
          <a:ext cx="2073550" cy="150206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073550"/>
              </a:tblGrid>
              <a:tr h="150206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sz="1800" dirty="0" smtClean="0"/>
                    </a:p>
                    <a:p>
                      <a:r>
                        <a:rPr lang="ru-RU" sz="1800" baseline="0" dirty="0" smtClean="0"/>
                        <a:t>               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I</a:t>
                      </a:r>
                      <a:endParaRPr lang="ru-RU" sz="24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452730" y="3500437"/>
          <a:ext cx="547898" cy="150019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47898"/>
              </a:tblGrid>
              <a:tr h="150019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sz="2000" dirty="0" smtClean="0"/>
                        <a:t> II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357422" y="4989443"/>
          <a:ext cx="2671778" cy="36838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671778"/>
              </a:tblGrid>
              <a:tr h="368384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III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628" y="3498574"/>
          <a:ext cx="406259" cy="185925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06259"/>
              </a:tblGrid>
              <a:tr h="1859252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IV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365513" y="5357191"/>
          <a:ext cx="3051313" cy="36576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051313"/>
              </a:tblGrid>
              <a:tr h="327992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V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14356"/>
            <a:ext cx="7772400" cy="1928826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Таким образом, наращивая первоначальный квадрат от яруса к ярусу по двум сторонам, выходят на нужный размер образца с элементами </a:t>
            </a:r>
            <a:r>
              <a:rPr sz="2800" smtClean="0">
                <a:solidFill>
                  <a:srgbClr val="0070C0"/>
                </a:solidFill>
              </a:rPr>
              <a:t>I </a:t>
            </a:r>
            <a:r>
              <a:rPr lang="ru-RU" sz="2800" dirty="0" smtClean="0">
                <a:solidFill>
                  <a:srgbClr val="0070C0"/>
                </a:solidFill>
              </a:rPr>
              <a:t>–</a:t>
            </a:r>
            <a:r>
              <a:rPr sz="2800" smtClean="0">
                <a:solidFill>
                  <a:srgbClr val="0070C0"/>
                </a:solidFill>
              </a:rPr>
              <a:t> VII (</a:t>
            </a:r>
            <a:r>
              <a:rPr lang="ru-RU" sz="2800" dirty="0" smtClean="0">
                <a:solidFill>
                  <a:srgbClr val="0070C0"/>
                </a:solidFill>
              </a:rPr>
              <a:t>рис. 5)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867608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               </a:t>
            </a:r>
          </a:p>
          <a:p>
            <a:r>
              <a:rPr lang="en-US" dirty="0" smtClean="0"/>
              <a:t>                                       </a:t>
            </a:r>
            <a:r>
              <a:rPr lang="ru-RU" dirty="0" smtClean="0">
                <a:solidFill>
                  <a:schemeClr val="bg1"/>
                </a:solidFill>
              </a:rPr>
              <a:t>Рис. 5</a:t>
            </a:r>
            <a:endParaRPr lang="en-US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18452" y="3379304"/>
          <a:ext cx="1520687" cy="147845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520687"/>
              </a:tblGrid>
              <a:tr h="1478456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sz="2400" dirty="0" smtClean="0"/>
                        <a:t>         </a:t>
                      </a:r>
                      <a:r>
                        <a:rPr lang="en-US" sz="2400" dirty="0" smtClean="0"/>
                        <a:t>I</a:t>
                      </a:r>
                      <a:r>
                        <a:rPr lang="ru-RU" dirty="0" smtClean="0"/>
                        <a:t>     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49078" y="3369365"/>
          <a:ext cx="407505" cy="148839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07505"/>
              </a:tblGrid>
              <a:tr h="1488395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sz="2400" dirty="0" smtClean="0"/>
                        <a:t>II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00431" y="4870174"/>
          <a:ext cx="1928826" cy="94488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928826"/>
              </a:tblGrid>
              <a:tr h="34477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          III</a:t>
                      </a:r>
                    </a:p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466522" y="3357562"/>
          <a:ext cx="407504" cy="185738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07504"/>
              </a:tblGrid>
              <a:tr h="1857388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sz="1600" dirty="0" smtClean="0"/>
                        <a:t>IV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498574" y="5237922"/>
          <a:ext cx="2405269" cy="4572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405269"/>
              </a:tblGrid>
              <a:tr h="42738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              V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883965" y="3359426"/>
          <a:ext cx="417444" cy="232575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17444"/>
              </a:tblGrid>
              <a:tr h="2325757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VI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498574" y="5655365"/>
          <a:ext cx="2832652" cy="39756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832652"/>
              </a:tblGrid>
              <a:tr h="397565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VII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71480"/>
            <a:ext cx="7772400" cy="15716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Вопросы для самопроверки: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143116"/>
            <a:ext cx="7772400" cy="400052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ru-RU" sz="2800" dirty="0" smtClean="0">
                <a:solidFill>
                  <a:srgbClr val="0070C0"/>
                </a:solidFill>
              </a:rPr>
              <a:t>Какие изделия можно выполнить из лоскутков? 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800" dirty="0" smtClean="0">
                <a:solidFill>
                  <a:srgbClr val="0070C0"/>
                </a:solidFill>
              </a:rPr>
              <a:t>Какие инструменты и материалы необходимы для выполнения работ из лоскутков?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800" dirty="0" smtClean="0">
                <a:solidFill>
                  <a:srgbClr val="0070C0"/>
                </a:solidFill>
              </a:rPr>
              <a:t> На какие зоны можно разделить рабочее место?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800" dirty="0" smtClean="0">
                <a:solidFill>
                  <a:srgbClr val="0070C0"/>
                </a:solidFill>
              </a:rPr>
              <a:t>Правило техники безопасности для ручных, машинных работ и ВТО?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7247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Уборка рабочего места.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Оценка работ учащихся.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" name="Рисунок 2" descr="1096517_w640_h640_officecleaning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2428868"/>
            <a:ext cx="3305175" cy="4238636"/>
          </a:xfrm>
          <a:prstGeom prst="rect">
            <a:avLst/>
          </a:prstGeom>
        </p:spPr>
      </p:pic>
      <p:pic>
        <p:nvPicPr>
          <p:cNvPr id="4" name="Рисунок 3" descr="255040459334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33" y="2571745"/>
            <a:ext cx="3241754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305800" cy="857256"/>
          </a:xfrm>
        </p:spPr>
        <p:txBody>
          <a:bodyPr>
            <a:normAutofit/>
          </a:bodyPr>
          <a:lstStyle/>
          <a:p>
            <a:r>
              <a:rPr lang="ru-RU" sz="4800" i="1" dirty="0" smtClean="0"/>
              <a:t>Творческие работы учащихся!</a:t>
            </a:r>
            <a:endParaRPr lang="ru-RU" sz="4800" i="1" dirty="0"/>
          </a:p>
        </p:txBody>
      </p:sp>
      <p:pic>
        <p:nvPicPr>
          <p:cNvPr id="3" name="Рисунок 2" descr="рисун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7" y="1428736"/>
            <a:ext cx="3286148" cy="2256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рисунок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500174"/>
            <a:ext cx="3511452" cy="22503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 descr="рисунок_0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1389762" y="3539404"/>
            <a:ext cx="2214578" cy="34225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рисунок_00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5143504" y="4071942"/>
            <a:ext cx="3404472" cy="23731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_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500034" y="571479"/>
            <a:ext cx="2803652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рисунок_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645396" y="426778"/>
            <a:ext cx="2130733" cy="32773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рисунок_0001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97184" y="3946164"/>
            <a:ext cx="3391781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рисунок_00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3286124"/>
            <a:ext cx="2231784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476250"/>
            <a:ext cx="7772400" cy="10001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Цели и задачи: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1125538"/>
            <a:ext cx="7480300" cy="5454650"/>
          </a:xfrm>
        </p:spPr>
        <p:txBody>
          <a:bodyPr/>
          <a:lstStyle/>
          <a:p>
            <a:pPr marL="609600" indent="-609600" algn="l">
              <a:buFont typeface="Wingdings" pitchFamily="2" charset="2"/>
              <a:buChar char="v"/>
            </a:pPr>
            <a:r>
              <a:rPr lang="ru-RU" sz="1800" smtClean="0">
                <a:solidFill>
                  <a:srgbClr val="C40000"/>
                </a:solidFill>
                <a:latin typeface="Arial" charset="0"/>
              </a:rPr>
              <a:t>Создать условия для развития творческих способностей</a:t>
            </a:r>
          </a:p>
          <a:p>
            <a:pPr marL="609600" indent="-609600" algn="l">
              <a:buFont typeface="Wingdings" pitchFamily="2" charset="2"/>
              <a:buChar char="v"/>
            </a:pPr>
            <a:endParaRPr lang="ru-RU" sz="1800" smtClean="0">
              <a:solidFill>
                <a:srgbClr val="C40000"/>
              </a:solidFill>
              <a:latin typeface="Arial" charset="0"/>
            </a:endParaRPr>
          </a:p>
          <a:p>
            <a:pPr marL="609600" indent="-609600" algn="l">
              <a:buFont typeface="Wingdings" pitchFamily="2" charset="2"/>
              <a:buChar char="v"/>
            </a:pPr>
            <a:r>
              <a:rPr lang="ru-RU" sz="1800" smtClean="0">
                <a:solidFill>
                  <a:srgbClr val="C40000"/>
                </a:solidFill>
                <a:latin typeface="Arial" charset="0"/>
              </a:rPr>
              <a:t>Содействовать получению технико-экономических знаний, а также практических умений по обработке различных материалов</a:t>
            </a:r>
          </a:p>
          <a:p>
            <a:pPr marL="609600" indent="-609600" algn="l">
              <a:buFont typeface="Wingdings" pitchFamily="2" charset="2"/>
              <a:buChar char="v"/>
            </a:pPr>
            <a:endParaRPr lang="ru-RU" sz="1800" smtClean="0">
              <a:solidFill>
                <a:srgbClr val="C40000"/>
              </a:solidFill>
              <a:latin typeface="Arial" charset="0"/>
            </a:endParaRPr>
          </a:p>
          <a:p>
            <a:pPr marL="609600" indent="-609600" algn="l">
              <a:buFont typeface="Wingdings" pitchFamily="2" charset="2"/>
              <a:buChar char="v"/>
            </a:pPr>
            <a:r>
              <a:rPr lang="ru-RU" sz="1800" smtClean="0">
                <a:solidFill>
                  <a:srgbClr val="C40000"/>
                </a:solidFill>
                <a:latin typeface="Arial" charset="0"/>
              </a:rPr>
              <a:t>Способствовать знакомству с творчеством народных умельцев, с материалами и инструментами, применяемыми в традиционных художественных ремёслах</a:t>
            </a:r>
          </a:p>
          <a:p>
            <a:pPr marL="609600" indent="-609600" algn="l">
              <a:buFont typeface="Wingdings" pitchFamily="2" charset="2"/>
              <a:buChar char="v"/>
            </a:pPr>
            <a:endParaRPr lang="ru-RU" sz="1800" smtClean="0">
              <a:solidFill>
                <a:srgbClr val="C40000"/>
              </a:solidFill>
              <a:latin typeface="Arial" charset="0"/>
            </a:endParaRPr>
          </a:p>
          <a:p>
            <a:pPr marL="609600" indent="-609600" algn="l">
              <a:buFont typeface="Wingdings" pitchFamily="2" charset="2"/>
              <a:buChar char="v"/>
            </a:pPr>
            <a:r>
              <a:rPr lang="ru-RU" sz="1800" smtClean="0">
                <a:solidFill>
                  <a:srgbClr val="C40000"/>
                </a:solidFill>
                <a:latin typeface="Arial" charset="0"/>
              </a:rPr>
              <a:t>Способствовать развитию двигательной сферы учащихся (развитие глазомера, ориентировке в пространстве, точности и тонкости различения цвета, формы) </a:t>
            </a:r>
          </a:p>
          <a:p>
            <a:pPr marL="609600" indent="-609600" algn="l">
              <a:buFont typeface="Wingdings" pitchFamily="2" charset="2"/>
              <a:buChar char="v"/>
            </a:pPr>
            <a:endParaRPr lang="ru-RU" sz="1800" smtClean="0">
              <a:solidFill>
                <a:srgbClr val="C40000"/>
              </a:solidFill>
              <a:latin typeface="Arial" charset="0"/>
            </a:endParaRPr>
          </a:p>
          <a:p>
            <a:pPr marL="609600" indent="-609600" algn="l">
              <a:buFont typeface="Wingdings" pitchFamily="2" charset="2"/>
              <a:buChar char="v"/>
            </a:pPr>
            <a:r>
              <a:rPr lang="ru-RU" sz="1800" smtClean="0">
                <a:solidFill>
                  <a:srgbClr val="C40000"/>
                </a:solidFill>
                <a:latin typeface="Arial" charset="0"/>
              </a:rPr>
              <a:t>Формировать творческий подход к ведению домашнего хозяйства.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811196"/>
          </a:xfrm>
        </p:spPr>
        <p:txBody>
          <a:bodyPr/>
          <a:lstStyle/>
          <a:p>
            <a:r>
              <a:rPr lang="ru-RU" sz="4000" dirty="0" smtClean="0">
                <a:solidFill>
                  <a:srgbClr val="009E00"/>
                </a:solidFill>
                <a:latin typeface="Arial" charset="0"/>
              </a:rPr>
              <a:t>Оборудование и материалы</a:t>
            </a: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7847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" charset="0"/>
              </a:rPr>
              <a:t>   Иглы швейные                    Булавки                            Утюг </a:t>
            </a:r>
          </a:p>
          <a:p>
            <a:pPr>
              <a:buFont typeface="Arial" charset="0"/>
              <a:buNone/>
            </a:pPr>
            <a:endParaRPr lang="ru-RU" sz="1800" dirty="0" smtClean="0">
              <a:latin typeface="Arial" charset="0"/>
            </a:endParaRPr>
          </a:p>
          <a:p>
            <a:pPr>
              <a:buFont typeface="Arial" charset="0"/>
              <a:buNone/>
            </a:pPr>
            <a:endParaRPr lang="ru-RU" sz="1800" dirty="0" smtClean="0">
              <a:latin typeface="Arial" charset="0"/>
            </a:endParaRPr>
          </a:p>
          <a:p>
            <a:pPr>
              <a:buFont typeface="Arial" charset="0"/>
              <a:buNone/>
            </a:pPr>
            <a:endParaRPr lang="ru-RU" sz="1800" dirty="0" smtClean="0">
              <a:latin typeface="Arial" charset="0"/>
            </a:endParaRPr>
          </a:p>
          <a:p>
            <a:pPr>
              <a:buFont typeface="Arial" charset="0"/>
              <a:buNone/>
            </a:pPr>
            <a:endParaRPr lang="ru-RU" sz="1800" dirty="0" smtClean="0">
              <a:latin typeface="Arial" charset="0"/>
            </a:endParaRPr>
          </a:p>
          <a:p>
            <a:pPr>
              <a:buFont typeface="Arial" charset="0"/>
              <a:buNone/>
            </a:pPr>
            <a:endParaRPr lang="ru-RU" sz="1800" dirty="0" smtClean="0">
              <a:latin typeface="Arial" charset="0"/>
            </a:endParaRPr>
          </a:p>
          <a:p>
            <a:pPr>
              <a:buFont typeface="Arial" charset="0"/>
              <a:buNone/>
            </a:pPr>
            <a:endParaRPr lang="ru-RU" sz="1800" dirty="0" smtClean="0">
              <a:latin typeface="Arial" charset="0"/>
            </a:endParaRPr>
          </a:p>
          <a:p>
            <a:pPr>
              <a:buFont typeface="Arial" charset="0"/>
              <a:buNone/>
            </a:pPr>
            <a:endParaRPr lang="ru-RU" sz="1800" dirty="0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ru-RU" sz="1800" dirty="0" smtClean="0">
                <a:latin typeface="Arial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Arial" charset="0"/>
              </a:rPr>
              <a:t>Швейная машина                                Кусочки различных тканей</a:t>
            </a:r>
          </a:p>
        </p:txBody>
      </p:sp>
      <p:pic>
        <p:nvPicPr>
          <p:cNvPr id="16388" name="Picture 4" descr="6119"/>
          <p:cNvPicPr>
            <a:picLocks noChangeAspect="1" noChangeArrowheads="1"/>
          </p:cNvPicPr>
          <p:nvPr/>
        </p:nvPicPr>
        <p:blipFill>
          <a:blip r:embed="rId3" cstate="print">
            <a:lum bright="-24000"/>
          </a:blip>
          <a:srcRect/>
          <a:stretch>
            <a:fillRect/>
          </a:stretch>
        </p:blipFill>
        <p:spPr bwMode="auto">
          <a:xfrm>
            <a:off x="755650" y="1773238"/>
            <a:ext cx="1612900" cy="18002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389" name="Picture 5" descr="bulavka_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785926"/>
            <a:ext cx="2016125" cy="184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0" name="Picture 6" descr="1321630788_1291391463_0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1643050"/>
            <a:ext cx="2808287" cy="1944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6391" name="Picture 7" descr="55615541586fb5c7d192931f445542f7_6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4500570"/>
            <a:ext cx="2497137" cy="1873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392" name="Picture 8" descr="623025_w640_h640_textile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4429132"/>
            <a:ext cx="3340100" cy="196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811196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0066FF"/>
                </a:solidFill>
                <a:latin typeface="Arial" charset="0"/>
              </a:rPr>
              <a:t>Ход занятия</a:t>
            </a: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5516563"/>
          </a:xfrm>
        </p:spPr>
        <p:txBody>
          <a:bodyPr/>
          <a:lstStyle/>
          <a:p>
            <a:pPr marL="609600" indent="-609600">
              <a:buFont typeface="Arial" charset="0"/>
              <a:buAutoNum type="arabicParenR"/>
            </a:pPr>
            <a:r>
              <a:rPr lang="ru-RU" sz="2000" dirty="0" smtClean="0">
                <a:solidFill>
                  <a:srgbClr val="0066FF"/>
                </a:solidFill>
                <a:latin typeface="Arial" charset="0"/>
              </a:rPr>
              <a:t>Организация рабочего места. </a:t>
            </a:r>
          </a:p>
          <a:p>
            <a:pPr marL="609600" indent="-609600">
              <a:buNone/>
            </a:pPr>
            <a:endParaRPr lang="ru-RU" sz="2000" dirty="0" smtClean="0">
              <a:solidFill>
                <a:srgbClr val="0066FF"/>
              </a:solidFill>
              <a:latin typeface="Arial" charset="0"/>
            </a:endParaRPr>
          </a:p>
          <a:p>
            <a:pPr marL="609600" indent="-609600">
              <a:buFont typeface="Arial" charset="0"/>
              <a:buAutoNum type="arabicParenR" startAt="2"/>
            </a:pPr>
            <a:r>
              <a:rPr lang="ru-RU" sz="2000" dirty="0" smtClean="0">
                <a:solidFill>
                  <a:srgbClr val="0066FF"/>
                </a:solidFill>
                <a:latin typeface="Arial" charset="0"/>
              </a:rPr>
              <a:t>Сообщение темы урока и познавательных сведений.</a:t>
            </a:r>
          </a:p>
          <a:p>
            <a:pPr marL="609600" indent="-609600">
              <a:buFont typeface="Arial" charset="0"/>
              <a:buAutoNum type="arabicParenR" startAt="2"/>
            </a:pPr>
            <a:endParaRPr lang="ru-RU" sz="2000" dirty="0" smtClean="0">
              <a:solidFill>
                <a:srgbClr val="0066FF"/>
              </a:solidFill>
              <a:latin typeface="Arial" charset="0"/>
            </a:endParaRPr>
          </a:p>
          <a:p>
            <a:pPr marL="609600" indent="-609600">
              <a:buFont typeface="Arial" charset="0"/>
              <a:buAutoNum type="arabicParenR" startAt="3"/>
            </a:pPr>
            <a:r>
              <a:rPr lang="ru-RU" sz="2000" dirty="0" smtClean="0">
                <a:solidFill>
                  <a:srgbClr val="0066FF"/>
                </a:solidFill>
                <a:latin typeface="Arial" charset="0"/>
              </a:rPr>
              <a:t>Подбор кусочков ткани.</a:t>
            </a:r>
          </a:p>
          <a:p>
            <a:pPr marL="609600" indent="-609600">
              <a:buFont typeface="Arial" charset="0"/>
              <a:buAutoNum type="arabicParenR" startAt="3"/>
            </a:pPr>
            <a:endParaRPr lang="ru-RU" sz="2000" dirty="0" smtClean="0">
              <a:solidFill>
                <a:srgbClr val="0066FF"/>
              </a:solidFill>
              <a:latin typeface="Arial" charset="0"/>
            </a:endParaRPr>
          </a:p>
          <a:p>
            <a:pPr marL="609600" indent="-609600">
              <a:buFont typeface="Arial" charset="0"/>
              <a:buAutoNum type="arabicParenR" startAt="4"/>
            </a:pPr>
            <a:r>
              <a:rPr lang="ru-RU" sz="2000" dirty="0" smtClean="0">
                <a:solidFill>
                  <a:srgbClr val="0066FF"/>
                </a:solidFill>
                <a:latin typeface="Arial" charset="0"/>
              </a:rPr>
              <a:t>Изготовление шаблонов (начального квадрата).</a:t>
            </a:r>
          </a:p>
          <a:p>
            <a:pPr marL="609600" indent="-609600">
              <a:buFont typeface="Arial" charset="0"/>
              <a:buAutoNum type="arabicParenR" startAt="4"/>
            </a:pPr>
            <a:endParaRPr lang="ru-RU" sz="2000" dirty="0" smtClean="0">
              <a:solidFill>
                <a:srgbClr val="0066FF"/>
              </a:solidFill>
              <a:latin typeface="Arial" charset="0"/>
            </a:endParaRPr>
          </a:p>
          <a:p>
            <a:pPr marL="609600" indent="-609600">
              <a:buFont typeface="Arial" charset="0"/>
              <a:buAutoNum type="arabicParenR" startAt="4"/>
            </a:pPr>
            <a:r>
              <a:rPr lang="ru-RU" sz="2000" dirty="0" smtClean="0">
                <a:solidFill>
                  <a:srgbClr val="0066FF"/>
                </a:solidFill>
                <a:latin typeface="Arial" charset="0"/>
              </a:rPr>
              <a:t>Заготовка квадратов и полос из ткани.</a:t>
            </a:r>
          </a:p>
          <a:p>
            <a:pPr marL="609600" indent="-609600">
              <a:buFont typeface="Arial" charset="0"/>
              <a:buAutoNum type="arabicParenR" startAt="4"/>
            </a:pPr>
            <a:endParaRPr lang="ru-RU" sz="2000" dirty="0" smtClean="0">
              <a:solidFill>
                <a:srgbClr val="0066FF"/>
              </a:solidFill>
              <a:latin typeface="Arial" charset="0"/>
            </a:endParaRPr>
          </a:p>
          <a:p>
            <a:pPr marL="609600" indent="-609600">
              <a:buFont typeface="Arial" charset="0"/>
              <a:buAutoNum type="arabicParenR" startAt="4"/>
            </a:pPr>
            <a:r>
              <a:rPr lang="ru-RU" sz="2000" dirty="0" smtClean="0">
                <a:solidFill>
                  <a:srgbClr val="0066FF"/>
                </a:solidFill>
                <a:latin typeface="Arial" charset="0"/>
              </a:rPr>
              <a:t>Изготовление лоскутного изделия (начальная стадия) – прихватки по схеме «Ёлочка» или «Паркет».</a:t>
            </a:r>
          </a:p>
          <a:p>
            <a:pPr marL="609600" indent="-609600">
              <a:buFont typeface="Arial" charset="0"/>
              <a:buAutoNum type="arabicParenR" startAt="4"/>
            </a:pPr>
            <a:r>
              <a:rPr lang="ru-RU" sz="2000" dirty="0" smtClean="0">
                <a:solidFill>
                  <a:srgbClr val="0066FF"/>
                </a:solidFill>
                <a:latin typeface="Arial" charset="0"/>
              </a:rPr>
              <a:t>Подведение итога занятия.</a:t>
            </a:r>
          </a:p>
          <a:p>
            <a:pPr marL="609600" indent="-609600">
              <a:buFont typeface="Arial" charset="0"/>
              <a:buAutoNum type="arabicParenR" startAt="4"/>
            </a:pPr>
            <a:endParaRPr lang="ru-RU" sz="2000" dirty="0" smtClean="0">
              <a:solidFill>
                <a:srgbClr val="0066FF"/>
              </a:solidFill>
              <a:latin typeface="Arial" charset="0"/>
            </a:endParaRPr>
          </a:p>
          <a:p>
            <a:pPr marL="609600" indent="-609600">
              <a:buFont typeface="Arial" charset="0"/>
              <a:buNone/>
            </a:pPr>
            <a:endParaRPr lang="ru-RU" sz="2000" dirty="0" smtClean="0">
              <a:solidFill>
                <a:srgbClr val="0066FF"/>
              </a:solidFill>
              <a:latin typeface="Arial" charset="0"/>
            </a:endParaRPr>
          </a:p>
          <a:p>
            <a:pPr marL="609600" indent="-609600"/>
            <a:endParaRPr lang="ru-RU" sz="2000" dirty="0" smtClean="0">
              <a:solidFill>
                <a:srgbClr val="0198FF"/>
              </a:solidFill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3600" smtClean="0">
                <a:solidFill>
                  <a:srgbClr val="FFFF00"/>
                </a:solidFill>
                <a:latin typeface="Arial" charset="0"/>
              </a:rPr>
              <a:t>История возникновения </a:t>
            </a:r>
          </a:p>
          <a:p>
            <a:pPr algn="ctr">
              <a:buFont typeface="Arial" charset="0"/>
              <a:buNone/>
            </a:pPr>
            <a:r>
              <a:rPr lang="ru-RU" sz="3600" smtClean="0">
                <a:solidFill>
                  <a:srgbClr val="FFFF00"/>
                </a:solidFill>
                <a:latin typeface="Arial" charset="0"/>
              </a:rPr>
              <a:t>Лоскутной техники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468313" y="188913"/>
            <a:ext cx="8229600" cy="6480175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1900" b="1" dirty="0" smtClean="0">
                <a:solidFill>
                  <a:srgbClr val="003200"/>
                </a:solidFill>
                <a:latin typeface="Arial" charset="0"/>
              </a:rPr>
              <a:t>Первые упоминания об искусстве соединения различных тканей встречаются в исторических описаниях, датированных </a:t>
            </a:r>
            <a:r>
              <a:rPr lang="en-US" sz="1900" b="1" dirty="0" smtClean="0">
                <a:solidFill>
                  <a:srgbClr val="003200"/>
                </a:solidFill>
                <a:latin typeface="Arial" charset="0"/>
              </a:rPr>
              <a:t>XI</a:t>
            </a:r>
            <a:r>
              <a:rPr lang="ru-RU" sz="1900" b="1" dirty="0" smtClean="0">
                <a:solidFill>
                  <a:srgbClr val="003200"/>
                </a:solidFill>
                <a:latin typeface="Arial" charset="0"/>
              </a:rPr>
              <a:t> веком.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1900" b="1" dirty="0" smtClean="0">
                <a:solidFill>
                  <a:srgbClr val="003200"/>
                </a:solidFill>
                <a:latin typeface="Arial" charset="0"/>
              </a:rPr>
              <a:t>Ткань - это материал недолговечный, поэтому время и место возникновения лоскутной техники весьма условны. Не исключается возможность появления лоскутного рукоделия в </a:t>
            </a:r>
            <a:r>
              <a:rPr lang="ru-RU" sz="1850" b="1" dirty="0" smtClean="0">
                <a:solidFill>
                  <a:srgbClr val="003200"/>
                </a:solidFill>
                <a:latin typeface="Arial" charset="0"/>
              </a:rPr>
              <a:t>нескольких</a:t>
            </a:r>
            <a:r>
              <a:rPr lang="ru-RU" sz="1900" b="1" dirty="0" smtClean="0">
                <a:solidFill>
                  <a:srgbClr val="003200"/>
                </a:solidFill>
                <a:latin typeface="Arial" charset="0"/>
              </a:rPr>
              <a:t> странах одновременно. Однако, принято считать, что зародилась эта техника в Англии, а затем постепенно распространилась в других местах. Изделия из лоскута стали появляться на Руси, в Европе, Америке, Австралии.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1900" b="1" dirty="0" smtClean="0">
                <a:solidFill>
                  <a:srgbClr val="003200"/>
                </a:solidFill>
                <a:latin typeface="Arial" charset="0"/>
              </a:rPr>
              <a:t>Причиной появления своеобразного лоскутного шитья явилась бедность. Именно она вынуждала женщин из остатков старой одежды делать новую, а также создавать различные изделия окружающего быта. Неслучайно повышенный интерес к технике лоскутного шитья в разных странах возник именно в периодах кризисной ситуации. Идея же геометрического подбора различных кусочков ткани берёт начало от традиционного  народного ремесла. Не исключительно, что толчком к появлению лоскутных орнаментов послужило древнее искусство создания мозаичных композиций, дошедшее до нас из глубины веков. Недаром шитьё из лоскута называют также «лоскутная мозаика». С годами отношение к такому виду рукоделия. Как к вынужденному выходу из трудных жизненных ситуаций, постепенно отошло в прошлое.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1900" b="1" dirty="0" smtClean="0">
              <a:solidFill>
                <a:srgbClr val="CC00CC"/>
              </a:solidFill>
              <a:latin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xfrm>
            <a:off x="457200" y="714355"/>
            <a:ext cx="8229600" cy="5411807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ru-RU" sz="2800" dirty="0" smtClean="0"/>
              <a:t>   </a:t>
            </a:r>
            <a:r>
              <a:rPr lang="ru-RU" sz="2800" i="1" dirty="0" smtClean="0">
                <a:solidFill>
                  <a:srgbClr val="7030A0"/>
                </a:solidFill>
              </a:rPr>
              <a:t>В настоящее время к шитью из лоскута относятся как к виду искусства. Художественные изделия из лоскута по праву заняли достойное место среди произведений декоративно – прикладного творчества во многих странах мира. Экспозиции музеев таких стран, как США, Германия, Швеция, Швейцария, Австралия, содержат целые коллекции изделий,</a:t>
            </a:r>
          </a:p>
          <a:p>
            <a:pPr>
              <a:buFont typeface="Arial" charset="0"/>
              <a:buNone/>
            </a:pPr>
            <a:r>
              <a:rPr lang="ru-RU" sz="2800" i="1" dirty="0" smtClean="0">
                <a:solidFill>
                  <a:srgbClr val="7030A0"/>
                </a:solidFill>
              </a:rPr>
              <a:t>    выполненных в стиле лоскутной техники </a:t>
            </a:r>
            <a:r>
              <a:rPr lang="en-US" sz="2800" i="1" dirty="0" smtClean="0">
                <a:solidFill>
                  <a:srgbClr val="7030A0"/>
                </a:solidFill>
              </a:rPr>
              <a:t>Patchwork</a:t>
            </a:r>
            <a:r>
              <a:rPr lang="ru-RU" sz="2800" i="1" dirty="0" smtClean="0">
                <a:solidFill>
                  <a:srgbClr val="7030A0"/>
                </a:solidFill>
              </a:rPr>
              <a:t>. Имеется такая коллекция и во Всероссийском музее декоративно-прикладного и народного искусства.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78"/>
            <a:ext cx="7772400" cy="57150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14290"/>
            <a:ext cx="8429684" cy="6286544"/>
          </a:xfrm>
        </p:spPr>
        <p:txBody>
          <a:bodyPr>
            <a:normAutofit/>
          </a:bodyPr>
          <a:lstStyle/>
          <a:p>
            <a:pPr algn="ctr"/>
            <a:r>
              <a:rPr lang="ru-RU" sz="2400" b="1" i="1" smtClean="0"/>
              <a:t>Ну Руси широкое распространение шитья из лоскута получило во второй половине прошлого столетия. Кусочки ткани, оставшиеся при раскрое, экономные хозяйки сохраняли, а потом и их кусочки в дело. Так очень скоро почти в каждом доме стали появляться радующие глаз разноцветные одеяла, наволочки на подушки, половики и другие предметы обихода, полезные в хозяйстве.</a:t>
            </a:r>
            <a:endParaRPr lang="ru-RU" sz="2400" b="1" i="1" dirty="0"/>
          </a:p>
        </p:txBody>
      </p:sp>
      <p:pic>
        <p:nvPicPr>
          <p:cNvPr id="4" name="Рисунок 3" descr="0000018413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214686"/>
            <a:ext cx="3000396" cy="3116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squint-patchwork-1cushion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3500438"/>
            <a:ext cx="3333773" cy="2500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8717104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3143248"/>
            <a:ext cx="2500298" cy="2250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643</TotalTime>
  <Words>1119</Words>
  <Application>Microsoft Office PowerPoint</Application>
  <PresentationFormat>Экран (4:3)</PresentationFormat>
  <Paragraphs>169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Лоскутная техника «Пэчворк»</vt:lpstr>
      <vt:lpstr>Конспект урока по технологии.</vt:lpstr>
      <vt:lpstr>Цели и задачи:  </vt:lpstr>
      <vt:lpstr>Оборудование и материалы</vt:lpstr>
      <vt:lpstr>Ход занятия</vt:lpstr>
      <vt:lpstr>Слайд 6</vt:lpstr>
      <vt:lpstr>Слайд 7</vt:lpstr>
      <vt:lpstr>Слайд 8</vt:lpstr>
      <vt:lpstr>Слайд 9</vt:lpstr>
      <vt:lpstr>Лоскутная техника очень проста, поэтому доступна каждому. Для этого занятия не нужны какие-то особенные материалы, а лишь лоскуты и нитки, которые можно найти в любом доме. Вооружаясь фантазией и желанием создать что-либо новое, можно почувствовать себя творцом, способным создать истинно рукотворную вещь.  Приступая к работе, необходимо составить схему рисунка и выбрать технику или метод изготовление этого изделия.</vt:lpstr>
      <vt:lpstr>Техника включает в себя несколько видов:</vt:lpstr>
      <vt:lpstr>Я хочу познакомить вас с наиболее распространённой техникой – шитьё из полос, которая, включает в себя схемы:</vt:lpstr>
      <vt:lpstr>Старинные лоскутные изделия в основном собирались вручную из различных геометрических элементов и особого предпочтения той или иной технике в те далёкие времена не оказывалось. С появлением швейных машин возникла возможность быстро собирать лоскутные изделия. Поэтому техника шитья из полос стала наиболее популярной, так как она более скоростная по сравнению с остальными разновидностями лоскутной техники. </vt:lpstr>
      <vt:lpstr>Остановимся  на схеме «Ёлочка» или «Паркет» и подробнее познакомимся с ней.</vt:lpstr>
      <vt:lpstr>Схема «Ёлочка» или «Паркет» своим названием обязана внешнему сходству с видом паркетной кладки или формой ели.</vt:lpstr>
      <vt:lpstr> Для работы необходимы заготовки из ткани, выкроенные в виде квадратов и полос. Правильно подготовленная ткань делает работу быстрой, а изделие получается аккуратно выполненным. Чтобы избежать искажения геометрического рисунка лоскутного изделия, необходимо соблюдать следующие условия: </vt:lpstr>
      <vt:lpstr>Последовательность притачивания полос по ярусам следует сохранять согласно приведённой схеме</vt:lpstr>
      <vt:lpstr>Шитьё начинается с квадрата, к одной из сторон которого притачивается полоса первого яруса</vt:lpstr>
      <vt:lpstr>Длина полосы заранее не измеряется, а после притачивания полосы излишки ткани отрезаются. Квадратную заготовку (элемент I) и полоску (Элемент II) складывают лицевыми сторонами внутрь, выравнивают по краю и скрепляют машиной строчкой. Ширина шва 0,5 – 0,7 см. После этого шов разутюживают, раскладывая срезы на обе стороны. Вторую полосу (элемент III) притачивают к следующей стороне элемента I, захватывая элемент II, т.е. прокладывая машинную строчку перпендикулярно первому шву. (рис. 3) </vt:lpstr>
      <vt:lpstr>Подравниваем приточенную полосу и разутюжив шов, получают первый ярус полос. Далее к элементам II и III аналогичным образом притачивают элемент IV, подравнивают его, а шов разутюживают. Затем к элементам III и IV притачивают элемент V. После подравнивания полосы и разутюживания шва, получают второй ярус полос «Ёлочки» (рис. 4)  </vt:lpstr>
      <vt:lpstr>Таким образом, наращивая первоначальный квадрат от яруса к ярусу по двум сторонам, выходят на нужный размер образца с элементами I – VII (рис. 5) </vt:lpstr>
      <vt:lpstr>Вопросы для самопроверки: </vt:lpstr>
      <vt:lpstr>Уборка рабочего места.  Оценка работ учащихся.</vt:lpstr>
      <vt:lpstr>Творческие работы учащихся!</vt:lpstr>
      <vt:lpstr>Слайд 25</vt:lpstr>
    </vt:vector>
  </TitlesOfParts>
  <Company>СКО школа-интернат 3-4 вида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Лоскутная техника «Пэчворк»</dc:title>
  <dc:creator>Ученик</dc:creator>
  <cp:lastModifiedBy>107</cp:lastModifiedBy>
  <cp:revision>42</cp:revision>
  <dcterms:created xsi:type="dcterms:W3CDTF">2012-05-19T06:14:17Z</dcterms:created>
  <dcterms:modified xsi:type="dcterms:W3CDTF">2021-02-16T08:59:30Z</dcterms:modified>
</cp:coreProperties>
</file>