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8" r:id="rId2"/>
    <p:sldId id="277" r:id="rId3"/>
    <p:sldId id="280" r:id="rId4"/>
    <p:sldId id="289" r:id="rId5"/>
    <p:sldId id="283" r:id="rId6"/>
    <p:sldId id="313" r:id="rId7"/>
    <p:sldId id="285" r:id="rId8"/>
    <p:sldId id="286" r:id="rId9"/>
    <p:sldId id="272" r:id="rId10"/>
    <p:sldId id="308" r:id="rId11"/>
    <p:sldId id="291" r:id="rId12"/>
    <p:sldId id="288" r:id="rId13"/>
    <p:sldId id="287" r:id="rId14"/>
    <p:sldId id="314" r:id="rId15"/>
    <p:sldId id="315" r:id="rId16"/>
    <p:sldId id="261" r:id="rId17"/>
    <p:sldId id="290" r:id="rId18"/>
    <p:sldId id="309" r:id="rId19"/>
    <p:sldId id="310" r:id="rId20"/>
    <p:sldId id="267" r:id="rId21"/>
    <p:sldId id="268" r:id="rId22"/>
    <p:sldId id="270" r:id="rId23"/>
    <p:sldId id="271" r:id="rId24"/>
    <p:sldId id="293" r:id="rId25"/>
    <p:sldId id="292" r:id="rId26"/>
    <p:sldId id="307" r:id="rId27"/>
    <p:sldId id="306" r:id="rId28"/>
    <p:sldId id="303" r:id="rId29"/>
    <p:sldId id="304" r:id="rId30"/>
    <p:sldId id="305" r:id="rId31"/>
    <p:sldId id="294" r:id="rId32"/>
    <p:sldId id="295" r:id="rId33"/>
    <p:sldId id="297" r:id="rId34"/>
    <p:sldId id="316" r:id="rId35"/>
    <p:sldId id="31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9" autoAdjust="0"/>
    <p:restoredTop sz="94660"/>
  </p:normalViewPr>
  <p:slideViewPr>
    <p:cSldViewPr>
      <p:cViewPr varScale="1">
        <p:scale>
          <a:sx n="97" d="100"/>
          <a:sy n="97" d="100"/>
        </p:scale>
        <p:origin x="-2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71EC0-AA10-4D29-8BDF-E82B395F78DD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C6BE4-B3BB-47A9-BE9C-959D6C0863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301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A6D55-85A0-433E-8712-795223649EB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1834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4416-2B2B-4BEB-BA03-5F4385DE88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B40ED-10E9-40D7-A00C-F748D5B443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4416-2B2B-4BEB-BA03-5F4385DE88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B40ED-10E9-40D7-A00C-F748D5B443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4416-2B2B-4BEB-BA03-5F4385DE88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B40ED-10E9-40D7-A00C-F748D5B443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4416-2B2B-4BEB-BA03-5F4385DE88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B40ED-10E9-40D7-A00C-F748D5B443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4416-2B2B-4BEB-BA03-5F4385DE88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B40ED-10E9-40D7-A00C-F748D5B443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4416-2B2B-4BEB-BA03-5F4385DE88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B40ED-10E9-40D7-A00C-F748D5B443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4416-2B2B-4BEB-BA03-5F4385DE88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B40ED-10E9-40D7-A00C-F748D5B443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4416-2B2B-4BEB-BA03-5F4385DE88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B40ED-10E9-40D7-A00C-F748D5B443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4416-2B2B-4BEB-BA03-5F4385DE88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B40ED-10E9-40D7-A00C-F748D5B443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4416-2B2B-4BEB-BA03-5F4385DE88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B40ED-10E9-40D7-A00C-F748D5B443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4416-2B2B-4BEB-BA03-5F4385DE88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B40ED-10E9-40D7-A00C-F748D5B443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B4416-2B2B-4BEB-BA03-5F4385DE88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B40ED-10E9-40D7-A00C-F748D5B443D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hyperlink" Target="http://ratnikjournal.narod.ru/200801/ogon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76543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1" r="173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600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4567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00" r="450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071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656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79992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Отдельные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рода   войск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</a:t>
            </a:r>
          </a:p>
          <a:p>
            <a:r>
              <a:rPr lang="ru-RU" dirty="0"/>
              <a:t> </a:t>
            </a:r>
            <a:endParaRPr lang="ru-RU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959"/>
          <a:stretch/>
        </p:blipFill>
        <p:spPr bwMode="auto">
          <a:xfrm>
            <a:off x="4684708" y="2713645"/>
            <a:ext cx="4351788" cy="296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62" t="4961" r="16164" b="4961"/>
          <a:stretch/>
        </p:blipFill>
        <p:spPr bwMode="auto">
          <a:xfrm>
            <a:off x="4684707" y="4725144"/>
            <a:ext cx="939493" cy="93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4" y="4022029"/>
            <a:ext cx="4451506" cy="269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076" y="4022029"/>
            <a:ext cx="911687" cy="91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0" y="940375"/>
            <a:ext cx="3974734" cy="293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52735"/>
            <a:ext cx="936104" cy="92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67944" y="1052736"/>
            <a:ext cx="5076055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 Войска </a:t>
            </a:r>
            <a:r>
              <a:rPr lang="ru-RU" b="1" dirty="0"/>
              <a:t>воздушно-космической обороны</a:t>
            </a:r>
          </a:p>
          <a:p>
            <a:r>
              <a:rPr lang="ru-RU" b="1" dirty="0"/>
              <a:t> Ракетные войска стратегического назначения </a:t>
            </a:r>
          </a:p>
          <a:p>
            <a:r>
              <a:rPr lang="ru-RU" b="1" dirty="0"/>
              <a:t> Воздушно-десантные войска</a:t>
            </a:r>
          </a:p>
        </p:txBody>
      </p:sp>
    </p:spTree>
    <p:extLst>
      <p:ext uri="{BB962C8B-B14F-4D97-AF65-F5344CB8AC3E}">
        <p14:creationId xmlns="" xmlns:p14="http://schemas.microsoft.com/office/powerpoint/2010/main" val="2699792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1" y="3968577"/>
            <a:ext cx="4404563" cy="281682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25" y="2202447"/>
            <a:ext cx="4548187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91440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Состав   Вооружённых   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Сил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Российской   Федерации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570" y="5882001"/>
            <a:ext cx="933071" cy="91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171817"/>
            <a:ext cx="843922" cy="112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09" y="803431"/>
            <a:ext cx="4579902" cy="300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9872" y="2524668"/>
            <a:ext cx="1027769" cy="111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65969" y="814176"/>
            <a:ext cx="352839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  Сухопутные </a:t>
            </a:r>
            <a:r>
              <a:rPr lang="ru-RU" b="1" dirty="0"/>
              <a:t>войска </a:t>
            </a:r>
          </a:p>
          <a:p>
            <a:r>
              <a:rPr lang="ru-RU" b="1" dirty="0"/>
              <a:t> </a:t>
            </a:r>
            <a:r>
              <a:rPr lang="ru-RU" b="1" dirty="0" smtClean="0"/>
              <a:t> Военно-воздушные </a:t>
            </a:r>
            <a:r>
              <a:rPr lang="ru-RU" b="1" dirty="0"/>
              <a:t>силы</a:t>
            </a:r>
          </a:p>
          <a:p>
            <a:r>
              <a:rPr lang="ru-RU" b="1" dirty="0"/>
              <a:t> </a:t>
            </a:r>
            <a:r>
              <a:rPr lang="ru-RU" b="1" dirty="0" smtClean="0"/>
              <a:t> Военно-морской </a:t>
            </a:r>
            <a:r>
              <a:rPr lang="ru-RU" b="1" dirty="0"/>
              <a:t>флот</a:t>
            </a:r>
          </a:p>
        </p:txBody>
      </p:sp>
    </p:spTree>
    <p:extLst>
      <p:ext uri="{BB962C8B-B14F-4D97-AF65-F5344CB8AC3E}">
        <p14:creationId xmlns="" xmlns:p14="http://schemas.microsoft.com/office/powerpoint/2010/main" val="2165548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0860890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534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3704" b="370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4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9073009" cy="674136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Картинка 30 из 278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521202"/>
            <a:ext cx="4023433" cy="2349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4" descr="image_2344.jpg"/>
          <p:cNvPicPr>
            <a:picLocks noChangeAspect="1"/>
          </p:cNvPicPr>
          <p:nvPr/>
        </p:nvPicPr>
        <p:blipFill>
          <a:blip r:embed="rId4" cstate="print"/>
          <a:srcRect l="35229"/>
          <a:stretch>
            <a:fillRect/>
          </a:stretch>
        </p:blipFill>
        <p:spPr bwMode="auto">
          <a:xfrm>
            <a:off x="0" y="3429000"/>
            <a:ext cx="2771800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rozamira.ucoz.ru/_pu/14/3661112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0"/>
            <a:ext cx="2915816" cy="2947597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6" name="Picture 2" descr="http://privetkavkaz.ru/uploads/images/00/00/01/2015/04/18/c93da1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0" y="1"/>
            <a:ext cx="3275856" cy="3429000"/>
          </a:xfrm>
          <a:prstGeom prst="rect">
            <a:avLst/>
          </a:prstGeom>
          <a:noFill/>
        </p:spPr>
      </p:pic>
      <p:sp>
        <p:nvSpPr>
          <p:cNvPr id="7" name="Горизонтальный свиток 6"/>
          <p:cNvSpPr/>
          <p:nvPr/>
        </p:nvSpPr>
        <p:spPr>
          <a:xfrm>
            <a:off x="2627784" y="2636912"/>
            <a:ext cx="6516216" cy="2304256"/>
          </a:xfrm>
          <a:prstGeom prst="horizontalScroll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prstClr val="black"/>
                </a:solidFill>
                <a:cs typeface="FreesiaUPC" pitchFamily="34" charset="-34"/>
              </a:rPr>
              <a:t>И сей день в трудную годину богатыри земли русской, некогда окаменевшие, просыпаются один за другим по зову своей пламенной души и встают на защиту своей Родины. И солдаты Великой Отечественной войны, и былинные герои -  все они боролись с недругом, защищали малых и слабых, освобождали родную землю.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FreesiaUPC" pitchFamily="34" charset="-34"/>
              </a:rPr>
              <a:t>.</a:t>
            </a:r>
          </a:p>
        </p:txBody>
      </p:sp>
      <p:pic>
        <p:nvPicPr>
          <p:cNvPr id="8" name="Picture 10" descr="Жуков памятник1"/>
          <p:cNvPicPr>
            <a:picLocks noChangeAspect="1" noChangeArrowheads="1"/>
          </p:cNvPicPr>
          <p:nvPr/>
        </p:nvPicPr>
        <p:blipFill>
          <a:blip r:embed="rId7" cstate="print"/>
          <a:srcRect l="6088" t="5090" r="6082" b="7182"/>
          <a:stretch>
            <a:fillRect/>
          </a:stretch>
        </p:blipFill>
        <p:spPr bwMode="auto">
          <a:xfrm>
            <a:off x="6551712" y="4553744"/>
            <a:ext cx="2592288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1"/>
            <a:ext cx="2843808" cy="291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80688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09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525" b="6525"/>
          <a:stretch>
            <a:fillRect/>
          </a:stretch>
        </p:blipFill>
        <p:spPr>
          <a:xfrm>
            <a:off x="0" y="10095"/>
            <a:ext cx="9097148" cy="6587257"/>
          </a:xfrm>
        </p:spPr>
      </p:pic>
    </p:spTree>
    <p:extLst>
      <p:ext uri="{BB962C8B-B14F-4D97-AF65-F5344CB8AC3E}">
        <p14:creationId xmlns="" xmlns:p14="http://schemas.microsoft.com/office/powerpoint/2010/main" val="2928421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67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324" b="8324"/>
          <a:stretch>
            <a:fillRect/>
          </a:stretch>
        </p:blipFill>
        <p:spPr>
          <a:xfrm>
            <a:off x="29805" y="0"/>
            <a:ext cx="9009384" cy="6597352"/>
          </a:xfrm>
        </p:spPr>
      </p:pic>
    </p:spTree>
    <p:extLst>
      <p:ext uri="{BB962C8B-B14F-4D97-AF65-F5344CB8AC3E}">
        <p14:creationId xmlns="" xmlns:p14="http://schemas.microsoft.com/office/powerpoint/2010/main" val="2979963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10" descr="Елена Доведова Князь Владимир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3" y="0"/>
            <a:ext cx="9126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3568" y="404664"/>
            <a:ext cx="51125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prstClr val="black"/>
                </a:solidFill>
                <a:latin typeface="Palatino Linotype" pitchFamily="18" charset="0"/>
                <a:cs typeface="Times New Roman" pitchFamily="18" charset="0"/>
              </a:rPr>
              <a:t>Всё может родная земля: накормить своим хлебом, напоить  из своих родников, удивить своей красотой. Вот только защитить себя она не может.</a:t>
            </a:r>
          </a:p>
          <a:p>
            <a:pPr algn="just"/>
            <a:r>
              <a:rPr lang="ru-RU" sz="2000" b="1" dirty="0" smtClean="0">
                <a:solidFill>
                  <a:prstClr val="black"/>
                </a:solidFill>
                <a:latin typeface="Palatino Linotype" pitchFamily="18" charset="0"/>
                <a:cs typeface="Times New Roman" pitchFamily="18" charset="0"/>
              </a:rPr>
              <a:t>В разное время поднимались на Русь иноземные полчища. Но смело выходили на бой наши предки. Память народа веками хранит имена отважных воинов и полководцев.</a:t>
            </a:r>
            <a:endParaRPr lang="ru-RU" sz="2000" b="1" dirty="0">
              <a:solidFill>
                <a:prstClr val="black"/>
              </a:solidFill>
              <a:latin typeface="Palatino Linotyp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44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555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5000" r="2500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999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00" r="1250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7777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7333" r="733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65656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455564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4773" cy="68580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-09876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187" b="9187"/>
          <a:stretch>
            <a:fillRect/>
          </a:stretch>
        </p:blipFill>
        <p:spPr>
          <a:xfrm>
            <a:off x="-1" y="28759"/>
            <a:ext cx="9063211" cy="6712609"/>
          </a:xfrm>
        </p:spPr>
      </p:pic>
    </p:spTree>
    <p:extLst>
      <p:ext uri="{BB962C8B-B14F-4D97-AF65-F5344CB8AC3E}">
        <p14:creationId xmlns="" xmlns:p14="http://schemas.microsoft.com/office/powerpoint/2010/main" val="767158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-098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542" b="8542"/>
          <a:stretch>
            <a:fillRect/>
          </a:stretch>
        </p:blipFill>
        <p:spPr>
          <a:xfrm>
            <a:off x="22013" y="13079"/>
            <a:ext cx="9091722" cy="6844921"/>
          </a:xfrm>
        </p:spPr>
      </p:pic>
    </p:spTree>
    <p:extLst>
      <p:ext uri="{BB962C8B-B14F-4D97-AF65-F5344CB8AC3E}">
        <p14:creationId xmlns="" xmlns:p14="http://schemas.microsoft.com/office/powerpoint/2010/main" val="1304772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-0987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82" t="8464" b="-171"/>
          <a:stretch/>
        </p:blipFill>
        <p:spPr>
          <a:xfrm>
            <a:off x="21280" y="11976"/>
            <a:ext cx="9088009" cy="6846024"/>
          </a:xfrm>
        </p:spPr>
      </p:pic>
    </p:spTree>
    <p:extLst>
      <p:ext uri="{BB962C8B-B14F-4D97-AF65-F5344CB8AC3E}">
        <p14:creationId xmlns="" xmlns:p14="http://schemas.microsoft.com/office/powerpoint/2010/main" val="3475782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56780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24" t="9779" r="7239" b="14137"/>
          <a:stretch/>
        </p:blipFill>
        <p:spPr>
          <a:xfrm>
            <a:off x="5242" y="0"/>
            <a:ext cx="9136911" cy="6858000"/>
          </a:xfrm>
        </p:spPr>
      </p:pic>
    </p:spTree>
    <p:extLst>
      <p:ext uri="{BB962C8B-B14F-4D97-AF65-F5344CB8AC3E}">
        <p14:creationId xmlns="" xmlns:p14="http://schemas.microsoft.com/office/powerpoint/2010/main" val="1251273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25641"/>
          <a:stretch>
            <a:fillRect/>
          </a:stretch>
        </p:blipFill>
        <p:spPr bwMode="auto">
          <a:xfrm>
            <a:off x="0" y="1"/>
            <a:ext cx="1379460" cy="150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73077"/>
          <a:stretch>
            <a:fillRect/>
          </a:stretch>
        </p:blipFill>
        <p:spPr bwMode="auto">
          <a:xfrm>
            <a:off x="1357290" y="0"/>
            <a:ext cx="7786710" cy="150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Игорь\Desktop\380px-Die_drei_Bogatyr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1734" y="1500174"/>
            <a:ext cx="5924818" cy="428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4" descr="Рыженко Павел 1970 Победа Пересвета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1500174"/>
            <a:ext cx="3214679" cy="2400763"/>
          </a:xfrm>
          <a:prstGeom prst="rect">
            <a:avLst/>
          </a:prstGeom>
          <a:ln w="762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 t="17990" r="12708"/>
          <a:stretch>
            <a:fillRect/>
          </a:stretch>
        </p:blipFill>
        <p:spPr bwMode="auto">
          <a:xfrm>
            <a:off x="0" y="3786190"/>
            <a:ext cx="3205584" cy="2000264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5786454"/>
            <a:ext cx="9144000" cy="1077218"/>
          </a:xfrm>
          <a:prstGeom prst="rect">
            <a:avLst/>
          </a:prstGeom>
          <a:solidFill>
            <a:srgbClr val="3366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</a:rPr>
              <a:t>Лучше  пасть,  достойно  смерть  приемля,</a:t>
            </a:r>
          </a:p>
          <a:p>
            <a:pPr algn="ctr"/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</a:rPr>
              <a:t>Чем  с  позором  жизнь  свою  сберечь.</a:t>
            </a:r>
          </a:p>
          <a:p>
            <a:pPr algn="ctr"/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</a:rPr>
              <a:t>Чтобы  защищать  родную  землю,</a:t>
            </a:r>
          </a:p>
          <a:p>
            <a:pPr algn="ctr"/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</a:rPr>
              <a:t>Мы  готовы  в  землю  эту  лечь.</a:t>
            </a:r>
            <a:endParaRPr lang="ru-RU" sz="16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375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34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0" y="0"/>
            <a:ext cx="9115504" cy="6858000"/>
          </a:xfrm>
        </p:spPr>
      </p:pic>
    </p:spTree>
    <p:extLst>
      <p:ext uri="{BB962C8B-B14F-4D97-AF65-F5344CB8AC3E}">
        <p14:creationId xmlns="" xmlns:p14="http://schemas.microsoft.com/office/powerpoint/2010/main" val="4210965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343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8941" r="1358" b="14691"/>
          <a:stretch>
            <a:fillRect/>
          </a:stretch>
        </p:blipFill>
        <p:spPr>
          <a:xfrm>
            <a:off x="107504" y="116631"/>
            <a:ext cx="8784976" cy="6689775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53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463" r="-116" b="726"/>
          <a:stretch>
            <a:fillRect/>
          </a:stretch>
        </p:blipFill>
        <p:spPr>
          <a:xfrm>
            <a:off x="0" y="-1"/>
            <a:ext cx="9144000" cy="679472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-098765678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78" t="7871" r="6313" b="2886"/>
          <a:stretch/>
        </p:blipFill>
        <p:spPr>
          <a:xfrm>
            <a:off x="23466" y="12072"/>
            <a:ext cx="9070675" cy="6845928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90649" cy="6858000"/>
          </a:xfrm>
        </p:spPr>
      </p:pic>
      <p:sp>
        <p:nvSpPr>
          <p:cNvPr id="7" name="TextBox 6"/>
          <p:cNvSpPr txBox="1"/>
          <p:nvPr/>
        </p:nvSpPr>
        <p:spPr>
          <a:xfrm>
            <a:off x="2699792" y="260648"/>
            <a:ext cx="368697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АРМИИ </a:t>
            </a:r>
          </a:p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РОССИЙСКОЙ!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444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00" r="12500"/>
          <a:stretch>
            <a:fillRect/>
          </a:stretch>
        </p:blipFill>
        <p:spPr>
          <a:xfrm>
            <a:off x="179512" y="0"/>
            <a:ext cx="8784976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4219872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32525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podkat.ru/uploads/posts/2011-03/1301161503_-21.jpg"/>
          <p:cNvPicPr/>
          <p:nvPr/>
        </p:nvPicPr>
        <p:blipFill>
          <a:blip r:embed="rId2" cstate="print">
            <a:lum bright="30000" contrast="30000"/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03848" y="764704"/>
            <a:ext cx="5940152" cy="1200329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История России богата знаменательными событиями. Во все века героизм, мужество воинов России, мощь и слава русского оружия были неотъемлемой частью величия Российского государства. 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6158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2852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6600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660033"/>
                  </a:solidFill>
                  <a:prstDash val="solid"/>
                </a:ln>
                <a:solidFill>
                  <a:srgbClr val="660033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С  1923 </a:t>
            </a:r>
            <a:r>
              <a:rPr lang="ru-RU" sz="1400" b="1" cap="all" dirty="0" smtClean="0">
                <a:ln w="9000" cmpd="sng">
                  <a:solidFill>
                    <a:srgbClr val="660033"/>
                  </a:solidFill>
                  <a:prstDash val="solid"/>
                </a:ln>
                <a:solidFill>
                  <a:srgbClr val="660033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г.</a:t>
            </a:r>
            <a:r>
              <a:rPr lang="ru-RU" sz="2400" b="1" cap="all" dirty="0" smtClean="0">
                <a:ln w="9000" cmpd="sng">
                  <a:solidFill>
                    <a:srgbClr val="660033"/>
                  </a:solidFill>
                  <a:prstDash val="solid"/>
                </a:ln>
                <a:solidFill>
                  <a:srgbClr val="660033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 - 23 февраля  </a:t>
            </a:r>
            <a:r>
              <a:rPr lang="ru-RU" sz="2400" b="1" cap="all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–  </a:t>
            </a:r>
            <a:r>
              <a:rPr lang="ru-RU" sz="2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День Красной Армии. </a:t>
            </a:r>
          </a:p>
        </p:txBody>
      </p:sp>
      <p:pic>
        <p:nvPicPr>
          <p:cNvPr id="5" name="Picture 6" descr="http://mtdata.ru/u28/photo77C4/20295821637-0/big.jpeg#20295821637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643438" y="3571876"/>
            <a:ext cx="4373213" cy="314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http://dg52.mycdn.me/image?t=0&amp;bid=770878303136&amp;id=770878303136&amp;plc=WEB&amp;tkn=cpFL7TFJ7zzV6yFP8BobvU6Lej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071942"/>
            <a:ext cx="4325939" cy="2627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Молодые командиры РККА, 1923 г., Петрогра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714356"/>
            <a:ext cx="3714744" cy="2604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71472" y="3357562"/>
            <a:ext cx="3429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Молодые командиры РККА, 1923г.,  Петроград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11" name="Picture 8" descr="http://dic.academic.ru/pictures/wiki/files/82/Red_army_soldiers,_end_of_1920s-beginning_of_1930s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4643438" y="687776"/>
            <a:ext cx="4365458" cy="274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6093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9198097" cy="630932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http://www.savok.name/uploads/vov/183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943450" y="1061810"/>
            <a:ext cx="3088926" cy="2530947"/>
          </a:xfrm>
          <a:prstGeom prst="rect">
            <a:avLst/>
          </a:prstGeom>
          <a:ln w="38100" cap="sq">
            <a:solidFill>
              <a:srgbClr val="6600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132945" y="-1"/>
            <a:ext cx="6986764" cy="769441"/>
          </a:xfrm>
          <a:prstGeom prst="rect">
            <a:avLst/>
          </a:prstGeom>
          <a:solidFill>
            <a:srgbClr val="C00000"/>
          </a:solidFill>
          <a:ln>
            <a:solidFill>
              <a:srgbClr val="6600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noFill/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С  1946 </a:t>
            </a:r>
            <a:r>
              <a:rPr lang="ru-RU" sz="1600" b="1" cap="all" dirty="0" smtClean="0">
                <a:ln w="9000" cmpd="sng">
                  <a:noFill/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г.</a:t>
            </a:r>
            <a:r>
              <a:rPr lang="ru-RU" sz="2000" b="1" cap="all" dirty="0" smtClean="0">
                <a:ln w="9000" cmpd="sng">
                  <a:noFill/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 - </a:t>
            </a:r>
            <a:r>
              <a:rPr lang="ru-RU" sz="2400" b="1" cap="all" dirty="0" smtClean="0">
                <a:ln w="9000" cmpd="sng">
                  <a:noFill/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23 февраля </a:t>
            </a:r>
            <a:r>
              <a:rPr lang="ru-RU" sz="2000" b="1" cap="all" dirty="0" smtClean="0">
                <a:ln w="9000" cmpd="sng">
                  <a:noFill/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-  День  Советской  Армии  и  </a:t>
            </a:r>
            <a:r>
              <a:rPr lang="ru-RU" sz="2000" b="1" cap="all" dirty="0" err="1" smtClean="0">
                <a:ln w="9000" cmpd="sng">
                  <a:noFill/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Военно</a:t>
            </a:r>
            <a:r>
              <a:rPr lang="ru-RU" sz="2000" b="1" cap="all" dirty="0" smtClean="0">
                <a:ln w="9000" cmpd="sng">
                  <a:noFill/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 - Морского  Флота.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06107" y="792774"/>
            <a:ext cx="3786214" cy="584775"/>
          </a:xfrm>
          <a:prstGeom prst="rect">
            <a:avLst/>
          </a:prstGeom>
          <a:solidFill>
            <a:srgbClr val="660033"/>
          </a:solidFill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prstClr val="white"/>
                </a:solidFill>
              </a:rPr>
              <a:t>От красных тачанок до красных ракет</a:t>
            </a:r>
          </a:p>
          <a:p>
            <a:r>
              <a:rPr lang="ru-RU" sz="1600" b="1" i="1" dirty="0" smtClean="0">
                <a:solidFill>
                  <a:prstClr val="white"/>
                </a:solidFill>
              </a:rPr>
              <a:t>Свой путь отмечала ты славой побед! </a:t>
            </a:r>
            <a:endParaRPr lang="ru-RU" sz="800" dirty="0" smtClean="0">
              <a:solidFill>
                <a:prstClr val="white"/>
              </a:solidFill>
            </a:endParaRPr>
          </a:p>
        </p:txBody>
      </p:sp>
      <p:pic>
        <p:nvPicPr>
          <p:cNvPr id="18" name="Picture 8" descr="http://www.mgobb.ru/sites/default/files/1304928827_parad.pobedy.1945.iptvrip.www_.riper_.am_.avi_000347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7236" y="4228168"/>
            <a:ext cx="2990828" cy="2490069"/>
          </a:xfrm>
          <a:prstGeom prst="rect">
            <a:avLst/>
          </a:prstGeom>
          <a:ln w="38100" cap="sq">
            <a:solidFill>
              <a:srgbClr val="6600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30" name="Picture 14" descr="http://www.pravkuban.ru/uploads/posts/2012-06/1340541558_13-parad-1945-07.jpg"/>
          <p:cNvPicPr>
            <a:picLocks noChangeAspect="1" noChangeArrowheads="1"/>
          </p:cNvPicPr>
          <p:nvPr/>
        </p:nvPicPr>
        <p:blipFill>
          <a:blip r:embed="rId4" cstate="print"/>
          <a:srcRect b="4999"/>
          <a:stretch>
            <a:fillRect/>
          </a:stretch>
        </p:blipFill>
        <p:spPr bwMode="auto">
          <a:xfrm>
            <a:off x="5148064" y="3864728"/>
            <a:ext cx="3884312" cy="2850396"/>
          </a:xfrm>
          <a:prstGeom prst="rect">
            <a:avLst/>
          </a:prstGeom>
          <a:ln w="38100" cap="sq">
            <a:solidFill>
              <a:srgbClr val="6600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2" descr="http://matritsauspeha.ru/23fevr/images/0_49ed4_bb3bc704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5643578"/>
            <a:ext cx="1618816" cy="1071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8" descr="http://www.pravkuban.ru/uploads/posts/2012-06/1340541536_01-parad-1945-03a.jpg"/>
          <p:cNvPicPr>
            <a:picLocks noChangeAspect="1" noChangeArrowheads="1"/>
          </p:cNvPicPr>
          <p:nvPr/>
        </p:nvPicPr>
        <p:blipFill rotWithShape="1">
          <a:blip r:embed="rId6" cstate="print"/>
          <a:srcRect l="21569" t="15798" b="10012"/>
          <a:stretch/>
        </p:blipFill>
        <p:spPr bwMode="auto">
          <a:xfrm>
            <a:off x="2184039" y="1441349"/>
            <a:ext cx="3630350" cy="2749611"/>
          </a:xfrm>
          <a:prstGeom prst="rect">
            <a:avLst/>
          </a:prstGeom>
          <a:ln w="38100" cap="sq">
            <a:solidFill>
              <a:srgbClr val="6600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21572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“Но от тайги до британских морей: Красная Армия всех сильней,” – так пели в советской песне. Во времена Второй Мировой Красная Армия стала Советской и вместе с ВМФ, Войсками гражданской обороны, пограничными и внутренними войсками формировала Вооруженные Силы СССР.</a:t>
            </a:r>
          </a:p>
        </p:txBody>
      </p:sp>
    </p:spTree>
    <p:extLst>
      <p:ext uri="{BB962C8B-B14F-4D97-AF65-F5344CB8AC3E}">
        <p14:creationId xmlns="" xmlns:p14="http://schemas.microsoft.com/office/powerpoint/2010/main" val="1350577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225"/>
            <a:ext cx="91299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 1995 года - 23 февраля – </a:t>
            </a:r>
            <a:r>
              <a:rPr lang="ru-RU" sz="24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  защитника </a:t>
            </a:r>
            <a:r>
              <a:rPr lang="ru-RU" sz="2400" b="1" cap="all" dirty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Отечества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912"/>
          <a:stretch/>
        </p:blipFill>
        <p:spPr bwMode="auto">
          <a:xfrm>
            <a:off x="4864980" y="4114800"/>
            <a:ext cx="4199911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7411" y="3283803"/>
            <a:ext cx="89274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</a:rPr>
              <a:t>Вооруженные Силы </a:t>
            </a:r>
            <a:r>
              <a:rPr lang="ru-RU" sz="2000" b="1" dirty="0" smtClean="0">
                <a:solidFill>
                  <a:prstClr val="white"/>
                </a:solidFill>
              </a:rPr>
              <a:t> РФ состоят </a:t>
            </a:r>
            <a:r>
              <a:rPr lang="ru-RU" sz="2000" b="1" dirty="0">
                <a:solidFill>
                  <a:prstClr val="white"/>
                </a:solidFill>
              </a:rPr>
              <a:t>из трёх видов Вооруженных Сил, трёх родов войск и войск, не входящих в виды Вооруженных Сил и рода войск</a:t>
            </a:r>
            <a:r>
              <a:rPr lang="ru-RU" sz="2000" b="1" dirty="0" smtClean="0">
                <a:solidFill>
                  <a:prstClr val="white"/>
                </a:solidFill>
              </a:rPr>
              <a:t>.</a:t>
            </a:r>
          </a:p>
          <a:p>
            <a:endParaRPr lang="ru-RU" sz="800" b="1" dirty="0" smtClean="0">
              <a:solidFill>
                <a:prstClr val="black"/>
              </a:solidFill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06" y="880448"/>
            <a:ext cx="2569294" cy="1740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49222"/>
            <a:ext cx="2310934" cy="177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2507" y="2655586"/>
            <a:ext cx="2569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white"/>
                </a:solidFill>
              </a:rPr>
              <a:t>Эмблема ВС России </a:t>
            </a: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172" y="928474"/>
            <a:ext cx="2540284" cy="169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24128" y="2620938"/>
            <a:ext cx="3440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white"/>
                </a:solidFill>
              </a:rPr>
              <a:t>Флаг Министерства обороны России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6" y="4114800"/>
            <a:ext cx="4687844" cy="274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2667622"/>
            <a:ext cx="2310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Знамя ВС России</a:t>
            </a:r>
          </a:p>
        </p:txBody>
      </p:sp>
    </p:spTree>
    <p:extLst>
      <p:ext uri="{BB962C8B-B14F-4D97-AF65-F5344CB8AC3E}">
        <p14:creationId xmlns="" xmlns:p14="http://schemas.microsoft.com/office/powerpoint/2010/main" val="271717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9899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337</Words>
  <Application>Microsoft Office PowerPoint</Application>
  <PresentationFormat>Экран (4:3)</PresentationFormat>
  <Paragraphs>32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114</cp:revision>
  <dcterms:created xsi:type="dcterms:W3CDTF">2021-02-14T12:51:26Z</dcterms:created>
  <dcterms:modified xsi:type="dcterms:W3CDTF">2021-02-17T15:21:18Z</dcterms:modified>
</cp:coreProperties>
</file>