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2" r:id="rId2"/>
    <p:sldId id="272" r:id="rId3"/>
    <p:sldId id="274" r:id="rId4"/>
    <p:sldId id="271" r:id="rId5"/>
    <p:sldId id="266" r:id="rId6"/>
    <p:sldId id="268" r:id="rId7"/>
    <p:sldId id="275" r:id="rId8"/>
    <p:sldId id="276" r:id="rId9"/>
    <p:sldId id="277" r:id="rId10"/>
    <p:sldId id="279" r:id="rId11"/>
    <p:sldId id="278" r:id="rId12"/>
    <p:sldId id="280" r:id="rId13"/>
    <p:sldId id="282" r:id="rId14"/>
    <p:sldId id="283" r:id="rId15"/>
    <p:sldId id="284" r:id="rId16"/>
    <p:sldId id="286" r:id="rId17"/>
    <p:sldId id="287" r:id="rId18"/>
    <p:sldId id="289" r:id="rId19"/>
    <p:sldId id="290" r:id="rId20"/>
    <p:sldId id="29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vertBarState="maximized">
    <p:restoredLeft sz="34589" autoAdjust="0"/>
    <p:restoredTop sz="86377" autoAdjust="0"/>
  </p:normalViewPr>
  <p:slideViewPr>
    <p:cSldViewPr>
      <p:cViewPr varScale="1">
        <p:scale>
          <a:sx n="78" d="100"/>
          <a:sy n="78" d="100"/>
        </p:scale>
        <p:origin x="-1134" y="-102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144" y="1595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A95FCC-742A-40CC-8306-D3C4FD8C7CA0}" type="datetimeFigureOut">
              <a:rPr lang="ru-RU" smtClean="0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5895C-325E-4357-9BA2-583D444471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E6CE4A-8BA4-46E7-9A99-9B57F6E1CD0D}" type="datetimeFigureOut">
              <a:rPr lang="ru-RU" smtClean="0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995ED6-421C-48ED-940D-FB6A23BA65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46D83B-5A2A-465C-8AC4-1D6F413BF21C}" type="datetimeFigureOut">
              <a:rPr lang="ru-RU" smtClean="0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3915B-AAC0-4D04-B795-73CF6F6721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E1E7EB-6E76-4377-96A4-0CD78FB10189}" type="datetimeFigureOut">
              <a:rPr lang="ru-RU" smtClean="0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F234C7-2C66-4C4D-8A0E-D140555921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168C44-19B2-405A-870B-668799FB86A9}" type="datetimeFigureOut">
              <a:rPr lang="ru-RU" smtClean="0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0D57CA2F-DA4A-42AB-A482-7C15047BB6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766244-8B4A-4486-B58E-C708CD9052EC}" type="datetimeFigureOut">
              <a:rPr lang="ru-RU" smtClean="0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B6C64-F4CA-41FA-BCBD-B923686954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746D09-06F9-41F7-8AA9-7FCB5097867E}" type="datetimeFigureOut">
              <a:rPr lang="ru-RU" smtClean="0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0B2374-6C8A-4354-8AFC-B383FD74AF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069BE5-5613-4A78-BC17-BE2ABC563A44}" type="datetimeFigureOut">
              <a:rPr lang="ru-RU" smtClean="0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DFD74-67EC-4F50-AC84-2D3DB97945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7FEB2F-813E-408B-BEE0-A3845E931566}" type="datetimeFigureOut">
              <a:rPr lang="ru-RU" smtClean="0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A2947-C236-4558-8132-4B397D998A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26DC3F-FDA0-4E42-B297-A99E0FEB6E11}" type="datetimeFigureOut">
              <a:rPr lang="ru-RU" smtClean="0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5E3AE-8CFA-4FBF-9BDE-EA6074CA42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33BC15-6AC5-4DEB-BCCB-7CE2EE9A87DD}" type="datetimeFigureOut">
              <a:rPr lang="ru-RU" smtClean="0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5A88-5451-40D2-9714-5DB2B952A6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75B4D1A-7DBF-459F-949A-7095AAD5AB13}" type="datetimeFigureOut">
              <a:rPr lang="ru-RU" smtClean="0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0A17A39-20D4-4194-AAC1-48361F7EF5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899592" y="1772816"/>
            <a:ext cx="8136904" cy="1828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/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</a:b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/>
            </a:r>
            <a:b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/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</a:b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/>
            </a:r>
            <a:b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/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</a:b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/>
            </a:r>
            <a:b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Применение проектной методики на уроках английского языка в обучении детей с ОВЗ</a:t>
            </a:r>
            <a:endParaRPr lang="ru-RU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547813" y="4149725"/>
            <a:ext cx="7416800" cy="17526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                      Фокина Светлана Викторовна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                 учитель английского </a:t>
            </a:r>
            <a:r>
              <a:rPr lang="ru-RU" smtClean="0"/>
              <a:t>языка     высшей категории</a:t>
            </a:r>
            <a:endParaRPr lang="ru-RU" dirty="0" smtClean="0"/>
          </a:p>
        </p:txBody>
      </p:sp>
    </p:spTree>
    <p:custDataLst>
      <p:tags r:id="rId1"/>
    </p:custDataLst>
  </p:cSld>
  <p:clrMapOvr>
    <a:masterClrMapping/>
  </p:clrMapOvr>
  <p:transition spd="slow" advTm="1625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5386610"/>
          </a:xfrm>
        </p:spPr>
        <p:txBody>
          <a:bodyPr>
            <a:noAutofit/>
          </a:bodyPr>
          <a:lstStyle/>
          <a:p>
            <a:pPr lvl="0" algn="l"/>
            <a:r>
              <a:rPr lang="ru-RU" sz="2400" dirty="0">
                <a:solidFill>
                  <a:srgbClr val="FF0000"/>
                </a:solidFill>
                <a:effectLst/>
              </a:rPr>
              <a:t>Третий этап. Оформление проекта.</a:t>
            </a:r>
            <a:br>
              <a:rPr lang="ru-RU" sz="2400" dirty="0">
                <a:solidFill>
                  <a:srgbClr val="FF0000"/>
                </a:solidFill>
                <a:effectLst/>
              </a:rPr>
            </a:br>
            <a:r>
              <a:rPr lang="ru-RU" sz="2400" u="sng" dirty="0" smtClean="0">
                <a:solidFill>
                  <a:srgbClr val="FF0000"/>
                </a:solidFill>
                <a:effectLst/>
              </a:rPr>
              <a:t>На </a:t>
            </a:r>
            <a:r>
              <a:rPr lang="ru-RU" sz="2400" u="sng" dirty="0">
                <a:solidFill>
                  <a:srgbClr val="FF0000"/>
                </a:solidFill>
                <a:effectLst/>
              </a:rPr>
              <a:t>этом этапе происходило формирование таких универсальных учебных действий как: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</a:rPr>
              <a:t>- Познавательные </a:t>
            </a:r>
            <a:r>
              <a:rPr lang="ru-RU" sz="2400" dirty="0">
                <a:solidFill>
                  <a:srgbClr val="002060"/>
                </a:solidFill>
                <a:effectLst/>
              </a:rPr>
              <a:t>УУД - рефлексия способов и условий действия, контроль и оценка процесса и результатов деятельности.</a:t>
            </a:r>
            <a:br>
              <a:rPr lang="ru-RU" sz="2400" dirty="0">
                <a:solidFill>
                  <a:srgbClr val="002060"/>
                </a:solidFill>
                <a:effectLst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</a:rPr>
              <a:t>- Регулятивные </a:t>
            </a:r>
            <a:r>
              <a:rPr lang="ru-RU" sz="2400" dirty="0">
                <a:solidFill>
                  <a:srgbClr val="002060"/>
                </a:solidFill>
                <a:effectLst/>
              </a:rPr>
              <a:t>УУД - умение принимать и сохранять цель работы, прогнозировать свою деятельность.</a:t>
            </a:r>
            <a:br>
              <a:rPr lang="ru-RU" sz="2400" dirty="0">
                <a:solidFill>
                  <a:srgbClr val="002060"/>
                </a:solidFill>
                <a:effectLst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</a:rPr>
              <a:t>- Коммуникативные </a:t>
            </a:r>
            <a:r>
              <a:rPr lang="ru-RU" sz="2400" dirty="0">
                <a:solidFill>
                  <a:srgbClr val="002060"/>
                </a:solidFill>
                <a:effectLst/>
              </a:rPr>
              <a:t>УУД - критично относиться к своему мнению, уметь взглянуть на ситуацию с иной позиции и договариваться с людьми иных позиций</a:t>
            </a:r>
            <a:r>
              <a:rPr lang="ru-RU" sz="2400" dirty="0" smtClean="0">
                <a:solidFill>
                  <a:srgbClr val="002060"/>
                </a:solidFill>
                <a:effectLst/>
              </a:rPr>
              <a:t>.</a:t>
            </a:r>
            <a:br>
              <a:rPr lang="ru-RU" sz="2400" dirty="0" smtClean="0">
                <a:solidFill>
                  <a:srgbClr val="002060"/>
                </a:solidFill>
                <a:effectLst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</a:rPr>
              <a:t>- Личностные </a:t>
            </a:r>
            <a:r>
              <a:rPr lang="ru-RU" sz="2400" dirty="0">
                <a:solidFill>
                  <a:srgbClr val="002060"/>
                </a:solidFill>
                <a:effectLst/>
              </a:rPr>
              <a:t>УУД – освоение личностного смысла работы над </a:t>
            </a:r>
            <a:r>
              <a:rPr lang="ru-RU" sz="2400" dirty="0" smtClean="0">
                <a:solidFill>
                  <a:srgbClr val="002060"/>
                </a:solidFill>
                <a:effectLst/>
              </a:rPr>
              <a:t>проектом.</a:t>
            </a:r>
            <a:r>
              <a:rPr lang="ru-RU" sz="2400" dirty="0">
                <a:effectLst/>
              </a:rPr>
              <a:t> </a:t>
            </a:r>
            <a:br>
              <a:rPr lang="ru-RU" sz="2400" dirty="0">
                <a:effectLst/>
              </a:rPr>
            </a:br>
            <a:r>
              <a:rPr lang="ru-RU" sz="2400" dirty="0">
                <a:solidFill>
                  <a:srgbClr val="002060"/>
                </a:solidFill>
                <a:effectLst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</a:rPr>
            </a:br>
            <a:endParaRPr lang="ru-RU" sz="2400" dirty="0">
              <a:solidFill>
                <a:srgbClr val="002060"/>
              </a:solidFill>
              <a:effectLst/>
              <a:latin typeface="Calibri" pitchFamily="34" charset="0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906463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1354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538661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>
                <a:solidFill>
                  <a:srgbClr val="FF0000"/>
                </a:solidFill>
                <a:effectLst/>
              </a:rPr>
              <a:t>Четвертый этап. Защита и оценка проекта</a:t>
            </a:r>
            <a:r>
              <a:rPr lang="ru-RU" sz="2000" dirty="0" smtClean="0">
                <a:solidFill>
                  <a:srgbClr val="FF0000"/>
                </a:solidFill>
                <a:effectLst/>
              </a:rPr>
              <a:t>.</a:t>
            </a:r>
            <a:br>
              <a:rPr lang="ru-RU" sz="2000" dirty="0" smtClean="0">
                <a:solidFill>
                  <a:srgbClr val="FF0000"/>
                </a:solidFill>
                <a:effectLst/>
              </a:rPr>
            </a:br>
            <a:r>
              <a:rPr lang="ru-RU" sz="2000" dirty="0">
                <a:solidFill>
                  <a:srgbClr val="FF0000"/>
                </a:solidFill>
                <a:effectLst/>
              </a:rPr>
              <a:t>На этом этапе происходило формирование следующих универсальных учебных действий:</a:t>
            </a:r>
            <a:br>
              <a:rPr lang="ru-RU" sz="2000" dirty="0">
                <a:solidFill>
                  <a:srgbClr val="FF0000"/>
                </a:solidFill>
                <a:effectLst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</a:rPr>
              <a:t>- Познавательные </a:t>
            </a:r>
            <a:r>
              <a:rPr lang="ru-RU" sz="2000" dirty="0">
                <a:solidFill>
                  <a:srgbClr val="002060"/>
                </a:solidFill>
                <a:effectLst/>
              </a:rPr>
              <a:t>УУД- умение строить логическое рассуждение, делать выводы, строить свое высказывание в соответствии с поставленной коммуникативной задачей, а также в соответствии с нормами языка.</a:t>
            </a:r>
            <a:br>
              <a:rPr lang="ru-RU" sz="2000" dirty="0">
                <a:solidFill>
                  <a:srgbClr val="002060"/>
                </a:solidFill>
                <a:effectLst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</a:rPr>
              <a:t>- Регулятивные </a:t>
            </a:r>
            <a:r>
              <a:rPr lang="ru-RU" sz="2000" dirty="0">
                <a:solidFill>
                  <a:srgbClr val="002060"/>
                </a:solidFill>
                <a:effectLst/>
              </a:rPr>
              <a:t>УУД – умение оценивать правильность выполнения учебной задачи, собственные возможности ее решения, оценка (выделение и осознание) учащимся того, что уже усвоено и что еще подлежит усвоению, </a:t>
            </a:r>
            <a:r>
              <a:rPr lang="ru-RU" sz="2000" dirty="0" err="1">
                <a:solidFill>
                  <a:srgbClr val="002060"/>
                </a:solidFill>
                <a:effectLst/>
              </a:rPr>
              <a:t>самооценивание</a:t>
            </a:r>
            <a:r>
              <a:rPr lang="ru-RU" sz="2000" dirty="0">
                <a:solidFill>
                  <a:srgbClr val="002060"/>
                </a:solidFill>
                <a:effectLst/>
              </a:rPr>
              <a:t> качества и уровня усвоения материала.</a:t>
            </a:r>
            <a:br>
              <a:rPr lang="ru-RU" sz="2000" dirty="0">
                <a:solidFill>
                  <a:srgbClr val="002060"/>
                </a:solidFill>
                <a:effectLst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</a:rPr>
              <a:t>- Коммуникативные </a:t>
            </a:r>
            <a:r>
              <a:rPr lang="ru-RU" sz="2000" dirty="0">
                <a:solidFill>
                  <a:srgbClr val="002060"/>
                </a:solidFill>
                <a:effectLst/>
              </a:rPr>
              <a:t>УУД- умение вступать в диалог, задавать вопросы, вести дискуссию, отстаивать свою точку зрения, находить компромисс.</a:t>
            </a:r>
            <a:br>
              <a:rPr lang="ru-RU" sz="2000" dirty="0">
                <a:solidFill>
                  <a:srgbClr val="002060"/>
                </a:solidFill>
                <a:effectLst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</a:rPr>
              <a:t>- Личностные </a:t>
            </a:r>
            <a:r>
              <a:rPr lang="ru-RU" sz="2000" dirty="0">
                <a:solidFill>
                  <a:srgbClr val="002060"/>
                </a:solidFill>
                <a:effectLst/>
              </a:rPr>
              <a:t>УУД - способность выразить себя через свой проект, Умение уверенно держаться во время выступления, формирование эстетических чувств.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endParaRPr lang="ru-RU" sz="3600" b="0" dirty="0">
              <a:solidFill>
                <a:srgbClr val="FF0000"/>
              </a:solidFill>
              <a:effectLst/>
              <a:latin typeface="Calibri" pitchFamily="34" charset="0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8" y="4129088"/>
            <a:ext cx="90805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 advTm="1218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740352" cy="553062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>
                <a:solidFill>
                  <a:srgbClr val="FF0000"/>
                </a:solidFill>
                <a:effectLst/>
              </a:rPr>
              <a:t>III Заключение</a:t>
            </a:r>
            <a:r>
              <a:rPr lang="ru-RU" sz="2700" dirty="0">
                <a:effectLst/>
              </a:rPr>
              <a:t/>
            </a:r>
            <a:br>
              <a:rPr lang="ru-RU" sz="2700" dirty="0">
                <a:effectLst/>
              </a:rPr>
            </a:br>
            <a:r>
              <a:rPr lang="ru-RU" sz="2700" dirty="0">
                <a:solidFill>
                  <a:srgbClr val="002060"/>
                </a:solidFill>
                <a:effectLst/>
              </a:rPr>
              <a:t>Подводя итог, могу сказать, что применение метода проектов на уроках английского языка способствует вовлечению учащихся в предметно-регулятивную, предметно-познавательную и предметно-коммуникативную деятельность , тем самым способствуя формированию коммуникативной компетенции, повышая интерес учащихся к учению в целом и к изучению иностранного языка в частности путем развития внутренней мотивации при помощи переноса центра процесса обучения с учителя на ученика. А позитивная мотивация – это ключ к успешному обучению.</a:t>
            </a:r>
            <a:r>
              <a:rPr lang="ru-RU" sz="3600" dirty="0">
                <a:solidFill>
                  <a:srgbClr val="002060"/>
                </a:solidFill>
                <a:effectLst/>
              </a:rPr>
              <a:t/>
            </a:r>
            <a:br>
              <a:rPr lang="ru-RU" sz="3600" dirty="0">
                <a:solidFill>
                  <a:srgbClr val="002060"/>
                </a:solidFill>
                <a:effectLst/>
              </a:rPr>
            </a:br>
            <a:endParaRPr lang="ru-RU" sz="3600" b="0" dirty="0">
              <a:solidFill>
                <a:srgbClr val="002060"/>
              </a:solidFill>
              <a:effectLst/>
              <a:latin typeface="Calibri" pitchFamily="34" charset="0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8438"/>
            <a:ext cx="90805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 advTm="1631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итель\Desktop\SAM_4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8000"/>
            <a:ext cx="9000000" cy="675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4056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Учитель\Desktop\IMG_0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00" y="108000"/>
            <a:ext cx="9000000" cy="675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9797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Учитель\Desktop\SAM_3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00" y="0"/>
            <a:ext cx="9000000" cy="675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477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Учитель\Desktop\DSC038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867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Учитель\Desktop\DSC038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365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Учитель\Desktop\SAM_3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525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Учитель\Desktop\SAM_34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1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632848" cy="538661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>
                <a:solidFill>
                  <a:srgbClr val="FF0000"/>
                </a:solidFill>
                <a:effectLst/>
                <a:latin typeface="+mn-lt"/>
              </a:rPr>
              <a:t>Метод проектов </a:t>
            </a:r>
            <a:r>
              <a:rPr lang="ru-RU" sz="3100" dirty="0">
                <a:solidFill>
                  <a:srgbClr val="002060"/>
                </a:solidFill>
                <a:effectLst/>
                <a:latin typeface="+mn-lt"/>
              </a:rPr>
              <a:t>– один из интерактивных методов обучения, способствующий формированию активной, самостоятельной и инициативной позиции учащегося в учении, развивающий </a:t>
            </a:r>
            <a:r>
              <a:rPr lang="ru-RU" sz="3100" dirty="0" err="1">
                <a:solidFill>
                  <a:srgbClr val="002060"/>
                </a:solidFill>
                <a:effectLst/>
                <a:latin typeface="+mn-lt"/>
              </a:rPr>
              <a:t>общеучебные</a:t>
            </a:r>
            <a:r>
              <a:rPr lang="ru-RU" sz="3100" dirty="0">
                <a:solidFill>
                  <a:srgbClr val="002060"/>
                </a:solidFill>
                <a:effectLst/>
                <a:latin typeface="+mn-lt"/>
              </a:rPr>
              <a:t> (</a:t>
            </a:r>
            <a:r>
              <a:rPr lang="ru-RU" sz="3100" dirty="0" err="1">
                <a:solidFill>
                  <a:srgbClr val="002060"/>
                </a:solidFill>
                <a:effectLst/>
                <a:latin typeface="+mn-lt"/>
              </a:rPr>
              <a:t>метапредметные</a:t>
            </a:r>
            <a:r>
              <a:rPr lang="ru-RU" sz="3100" dirty="0">
                <a:solidFill>
                  <a:srgbClr val="002060"/>
                </a:solidFill>
                <a:effectLst/>
                <a:latin typeface="+mn-lt"/>
              </a:rPr>
              <a:t>) умения и навыки: исследовательские, рефлексивные, </a:t>
            </a:r>
            <a:r>
              <a:rPr lang="ru-RU" sz="3100" dirty="0" err="1">
                <a:solidFill>
                  <a:srgbClr val="002060"/>
                </a:solidFill>
                <a:effectLst/>
                <a:latin typeface="+mn-lt"/>
              </a:rPr>
              <a:t>самооценочные</a:t>
            </a:r>
            <a:r>
              <a:rPr lang="ru-RU" sz="3100" dirty="0">
                <a:solidFill>
                  <a:srgbClr val="002060"/>
                </a:solidFill>
                <a:effectLst/>
                <a:latin typeface="+mn-lt"/>
              </a:rPr>
              <a:t>, непосредственно связанные с опытом их применения в практической деятельности, направленной на развитие познавательного интереса учащихся. </a:t>
            </a:r>
            <a:r>
              <a:rPr lang="ru-RU" sz="3600" dirty="0">
                <a:solidFill>
                  <a:srgbClr val="002060"/>
                </a:solidFill>
                <a:effectLst/>
              </a:rPr>
              <a:t/>
            </a:r>
            <a:br>
              <a:rPr lang="ru-RU" sz="3600" dirty="0">
                <a:solidFill>
                  <a:srgbClr val="002060"/>
                </a:solidFill>
                <a:effectLst/>
              </a:rPr>
            </a:br>
            <a:endParaRPr lang="ru-RU" sz="3600" b="0" dirty="0">
              <a:solidFill>
                <a:srgbClr val="002060"/>
              </a:solidFill>
              <a:effectLst/>
              <a:latin typeface="Calibri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08050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 advTm="591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Учитель\Desktop\Фокина С.В. и Степанова В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144000" cy="513921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2464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0"/>
            <a:ext cx="7416824" cy="6021288"/>
          </a:xfrm>
        </p:spPr>
        <p:txBody>
          <a:bodyPr>
            <a:noAutofit/>
          </a:bodyPr>
          <a:lstStyle/>
          <a:p>
            <a:pPr lvl="0" algn="l"/>
            <a:r>
              <a:rPr lang="ru-RU" sz="2800" dirty="0">
                <a:solidFill>
                  <a:srgbClr val="FF0000"/>
                </a:solidFill>
                <a:effectLst/>
              </a:rPr>
              <a:t/>
            </a:r>
            <a:br>
              <a:rPr lang="ru-RU" sz="2800" dirty="0">
                <a:solidFill>
                  <a:srgbClr val="FF0000"/>
                </a:solidFill>
                <a:effectLst/>
              </a:rPr>
            </a:br>
            <a:r>
              <a:rPr lang="ru-RU" sz="2800" u="sng" dirty="0">
                <a:solidFill>
                  <a:srgbClr val="FF0000"/>
                </a:solidFill>
                <a:effectLst/>
                <a:latin typeface="+mn-lt"/>
              </a:rPr>
              <a:t>Достижение поставленной цели планирую через реализацию следующих задач:</a:t>
            </a:r>
            <a:r>
              <a:rPr lang="ru-RU" sz="2800" dirty="0">
                <a:effectLst/>
                <a:latin typeface="+mn-lt"/>
              </a:rPr>
              <a:t/>
            </a:r>
            <a:br>
              <a:rPr lang="ru-RU" sz="2800" dirty="0">
                <a:effectLst/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  <a:latin typeface="+mn-lt"/>
              </a:rPr>
              <a:t>- использовать </a:t>
            </a:r>
            <a:r>
              <a:rPr lang="ru-RU" sz="2800" dirty="0">
                <a:solidFill>
                  <a:srgbClr val="002060"/>
                </a:solidFill>
                <a:effectLst/>
                <a:latin typeface="+mn-lt"/>
              </a:rPr>
              <a:t>метод проектов в учебном процессе с целью формирования коммуникативной компетенции;</a:t>
            </a:r>
            <a:r>
              <a:rPr lang="ru-RU" sz="2800" dirty="0">
                <a:effectLst/>
                <a:latin typeface="+mn-lt"/>
              </a:rPr>
              <a:t/>
            </a:r>
            <a:br>
              <a:rPr lang="ru-RU" sz="2800" dirty="0">
                <a:effectLst/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  <a:latin typeface="+mn-lt"/>
              </a:rPr>
              <a:t>- вовлечь </a:t>
            </a:r>
            <a:r>
              <a:rPr lang="ru-RU" sz="2800" dirty="0">
                <a:solidFill>
                  <a:srgbClr val="002060"/>
                </a:solidFill>
                <a:effectLst/>
                <a:latin typeface="+mn-lt"/>
              </a:rPr>
              <a:t>учащихся в предметно-регулятивную, предметно-познавательную и предметно-коммуникативную деятельность;</a:t>
            </a:r>
            <a:br>
              <a:rPr lang="ru-RU" sz="28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  <a:latin typeface="+mn-lt"/>
              </a:rPr>
              <a:t>- направить </a:t>
            </a:r>
            <a:r>
              <a:rPr lang="ru-RU" sz="2800" dirty="0">
                <a:solidFill>
                  <a:srgbClr val="002060"/>
                </a:solidFill>
                <a:effectLst/>
                <a:latin typeface="+mn-lt"/>
              </a:rPr>
              <a:t>усилия на создание условий для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+mn-lt"/>
              </a:rPr>
              <a:t>формирования </a:t>
            </a:r>
            <a:r>
              <a:rPr lang="ru-RU" sz="2800" dirty="0">
                <a:solidFill>
                  <a:srgbClr val="002060"/>
                </a:solidFill>
                <a:effectLst/>
                <a:latin typeface="+mn-lt"/>
              </a:rPr>
              <a:t>положительной мотивации учению в целом и к изучению иностранного языка в частности.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600" b="0" dirty="0"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" y="5370513"/>
            <a:ext cx="90805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 advTm="10031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538661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>
                <a:solidFill>
                  <a:srgbClr val="FF0000"/>
                </a:solidFill>
                <a:effectLst/>
              </a:rPr>
              <a:t>Формирование УУД средствами проектной методики</a:t>
            </a:r>
            <a:r>
              <a:rPr lang="ru-RU" sz="3100" dirty="0">
                <a:effectLst/>
              </a:rPr>
              <a:t/>
            </a:r>
            <a:br>
              <a:rPr lang="ru-RU" sz="3100" dirty="0">
                <a:effectLst/>
              </a:rPr>
            </a:br>
            <a:r>
              <a:rPr lang="ru-RU" sz="3100" dirty="0">
                <a:solidFill>
                  <a:srgbClr val="002060"/>
                </a:solidFill>
                <a:effectLst/>
              </a:rPr>
              <a:t>В составе видов универсальных учебных действий, соответствующих ключевым целям общего образования, можно выделить четыре блока:</a:t>
            </a:r>
            <a:br>
              <a:rPr lang="ru-RU" sz="3100" dirty="0">
                <a:solidFill>
                  <a:srgbClr val="002060"/>
                </a:solidFill>
                <a:effectLst/>
              </a:rPr>
            </a:br>
            <a:r>
              <a:rPr lang="ru-RU" sz="3100" dirty="0" smtClean="0">
                <a:solidFill>
                  <a:srgbClr val="002060"/>
                </a:solidFill>
                <a:effectLst/>
              </a:rPr>
              <a:t>- личностный</a:t>
            </a:r>
            <a:r>
              <a:rPr lang="ru-RU" sz="3100" dirty="0">
                <a:solidFill>
                  <a:srgbClr val="002060"/>
                </a:solidFill>
                <a:effectLst/>
              </a:rPr>
              <a:t>;</a:t>
            </a:r>
            <a:br>
              <a:rPr lang="ru-RU" sz="3100" dirty="0">
                <a:solidFill>
                  <a:srgbClr val="002060"/>
                </a:solidFill>
                <a:effectLst/>
              </a:rPr>
            </a:br>
            <a:r>
              <a:rPr lang="ru-RU" sz="3100" dirty="0" smtClean="0">
                <a:solidFill>
                  <a:srgbClr val="002060"/>
                </a:solidFill>
                <a:effectLst/>
              </a:rPr>
              <a:t>- регулятивный </a:t>
            </a:r>
            <a:r>
              <a:rPr lang="ru-RU" sz="3100" dirty="0">
                <a:solidFill>
                  <a:srgbClr val="002060"/>
                </a:solidFill>
                <a:effectLst/>
              </a:rPr>
              <a:t>(включающий также действия </a:t>
            </a:r>
            <a:r>
              <a:rPr lang="ru-RU" sz="3100" dirty="0" err="1">
                <a:solidFill>
                  <a:srgbClr val="002060"/>
                </a:solidFill>
                <a:effectLst/>
              </a:rPr>
              <a:t>саморегуляции</a:t>
            </a:r>
            <a:r>
              <a:rPr lang="ru-RU" sz="3100" dirty="0">
                <a:solidFill>
                  <a:srgbClr val="002060"/>
                </a:solidFill>
                <a:effectLst/>
              </a:rPr>
              <a:t>);</a:t>
            </a:r>
            <a:br>
              <a:rPr lang="ru-RU" sz="3100" dirty="0">
                <a:solidFill>
                  <a:srgbClr val="002060"/>
                </a:solidFill>
                <a:effectLst/>
              </a:rPr>
            </a:br>
            <a:r>
              <a:rPr lang="ru-RU" sz="3100" dirty="0" smtClean="0">
                <a:solidFill>
                  <a:srgbClr val="002060"/>
                </a:solidFill>
                <a:effectLst/>
              </a:rPr>
              <a:t>- познавательный</a:t>
            </a:r>
            <a:r>
              <a:rPr lang="ru-RU" sz="3100" dirty="0">
                <a:solidFill>
                  <a:srgbClr val="002060"/>
                </a:solidFill>
                <a:effectLst/>
              </a:rPr>
              <a:t>;</a:t>
            </a:r>
            <a:br>
              <a:rPr lang="ru-RU" sz="3100" dirty="0">
                <a:solidFill>
                  <a:srgbClr val="002060"/>
                </a:solidFill>
                <a:effectLst/>
              </a:rPr>
            </a:br>
            <a:r>
              <a:rPr lang="ru-RU" sz="3100" dirty="0" smtClean="0">
                <a:solidFill>
                  <a:srgbClr val="002060"/>
                </a:solidFill>
                <a:effectLst/>
              </a:rPr>
              <a:t>- коммуникативный.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endParaRPr lang="ru-RU" sz="3600" b="0" dirty="0"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5950" y="115888"/>
            <a:ext cx="90805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 advTm="1993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5386610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2700" u="sng" dirty="0">
                <a:solidFill>
                  <a:srgbClr val="FF0000"/>
                </a:solidFill>
                <a:effectLst/>
              </a:rPr>
              <a:t>Усовершенствование методической работы по формированию УУД в соответствии требованиям ФГОС ООО заключается в следующем</a:t>
            </a:r>
            <a:r>
              <a:rPr lang="ru-RU" sz="2700" u="sng" dirty="0" smtClean="0">
                <a:solidFill>
                  <a:srgbClr val="FF0000"/>
                </a:solidFill>
                <a:effectLst/>
              </a:rPr>
              <a:t>:</a:t>
            </a:r>
            <a:br>
              <a:rPr lang="ru-RU" sz="2700" u="sng" dirty="0" smtClean="0">
                <a:solidFill>
                  <a:srgbClr val="FF0000"/>
                </a:solidFill>
                <a:effectLst/>
              </a:rPr>
            </a:br>
            <a:r>
              <a:rPr lang="ru-RU" sz="2700" dirty="0" smtClean="0">
                <a:solidFill>
                  <a:srgbClr val="002060"/>
                </a:solidFill>
                <a:effectLst/>
              </a:rPr>
              <a:t>- включение </a:t>
            </a:r>
            <a:r>
              <a:rPr lang="ru-RU" sz="2700" dirty="0">
                <a:solidFill>
                  <a:srgbClr val="002060"/>
                </a:solidFill>
                <a:effectLst/>
              </a:rPr>
              <a:t>учащихся в проектную деятельность, типичную для их возрастных </a:t>
            </a:r>
            <a:r>
              <a:rPr lang="ru-RU" sz="2700" dirty="0" smtClean="0">
                <a:solidFill>
                  <a:srgbClr val="002060"/>
                </a:solidFill>
                <a:effectLst/>
              </a:rPr>
              <a:t>особенностей и </a:t>
            </a:r>
            <a:r>
              <a:rPr lang="ru-RU" sz="2700" smtClean="0">
                <a:solidFill>
                  <a:srgbClr val="002060"/>
                </a:solidFill>
                <a:effectLst/>
              </a:rPr>
              <a:t>особенностей здоровья </a:t>
            </a:r>
            <a:r>
              <a:rPr lang="ru-RU" sz="2700" dirty="0">
                <a:solidFill>
                  <a:srgbClr val="002060"/>
                </a:solidFill>
                <a:effectLst/>
              </a:rPr>
              <a:t>(на среднем этапе это творческие и информационно-исследовательские проекты);</a:t>
            </a:r>
            <a:br>
              <a:rPr lang="ru-RU" sz="2700" dirty="0">
                <a:solidFill>
                  <a:srgbClr val="002060"/>
                </a:solidFill>
                <a:effectLst/>
              </a:rPr>
            </a:br>
            <a:r>
              <a:rPr lang="ru-RU" sz="2700" dirty="0" smtClean="0">
                <a:solidFill>
                  <a:srgbClr val="002060"/>
                </a:solidFill>
                <a:effectLst/>
              </a:rPr>
              <a:t>- разработка </a:t>
            </a:r>
            <a:r>
              <a:rPr lang="ru-RU" sz="2700" dirty="0">
                <a:solidFill>
                  <a:srgbClr val="002060"/>
                </a:solidFill>
                <a:effectLst/>
              </a:rPr>
              <a:t>критериев с целью создания условий для формирования УУД через развитие коммуникативной активности учащихся.</a:t>
            </a:r>
            <a:r>
              <a:rPr lang="ru-RU" sz="2700" dirty="0">
                <a:effectLst/>
              </a:rPr>
              <a:t/>
            </a:r>
            <a:br>
              <a:rPr lang="ru-RU" sz="2700" dirty="0">
                <a:effectLst/>
              </a:rPr>
            </a:b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endParaRPr lang="ru-RU" sz="2400" b="0" dirty="0"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0805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 advTm="1046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538661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u="sng" dirty="0">
                <a:solidFill>
                  <a:srgbClr val="FF0000"/>
                </a:solidFill>
                <a:effectLst/>
              </a:rPr>
              <a:t>Критерии при работе над проектом:</a:t>
            </a:r>
            <a:r>
              <a:rPr lang="ru-RU" sz="2700" dirty="0">
                <a:effectLst/>
              </a:rPr>
              <a:t/>
            </a:r>
            <a:br>
              <a:rPr lang="ru-RU" sz="2700" dirty="0">
                <a:effectLst/>
              </a:rPr>
            </a:br>
            <a:r>
              <a:rPr lang="ru-RU" sz="2700" dirty="0">
                <a:solidFill>
                  <a:srgbClr val="002060"/>
                </a:solidFill>
                <a:effectLst/>
              </a:rPr>
              <a:t>Ученик выбирает проблему и содержание проекта, работает в индивидуальном темпе, что обеспечивает выход каждого ученика на свой уровень развития.</a:t>
            </a:r>
            <a:br>
              <a:rPr lang="ru-RU" sz="2700" dirty="0">
                <a:solidFill>
                  <a:srgbClr val="002060"/>
                </a:solidFill>
                <a:effectLst/>
              </a:rPr>
            </a:br>
            <a:r>
              <a:rPr lang="ru-RU" sz="2700" dirty="0">
                <a:solidFill>
                  <a:srgbClr val="002060"/>
                </a:solidFill>
                <a:effectLst/>
              </a:rPr>
              <a:t>Принцип уважения и толерантности к чужой точке зрения и результатам чужого труда.</a:t>
            </a:r>
            <a:br>
              <a:rPr lang="ru-RU" sz="2700" dirty="0">
                <a:solidFill>
                  <a:srgbClr val="002060"/>
                </a:solidFill>
                <a:effectLst/>
              </a:rPr>
            </a:br>
            <a:r>
              <a:rPr lang="ru-RU" sz="2700" dirty="0">
                <a:solidFill>
                  <a:srgbClr val="002060"/>
                </a:solidFill>
                <a:effectLst/>
              </a:rPr>
              <a:t>Комплексный подход в разработке учебных проектов способствует комплексному формированию и развитию УУД во взаимосвязи всех видов речевой деятельности, развитию психических и физиологических функций ученика.</a:t>
            </a:r>
            <a:r>
              <a:rPr lang="ru-RU" sz="3600" dirty="0">
                <a:solidFill>
                  <a:srgbClr val="002060"/>
                </a:solidFill>
                <a:effectLst/>
              </a:rPr>
              <a:t/>
            </a:r>
            <a:br>
              <a:rPr lang="ru-RU" sz="3600" dirty="0">
                <a:solidFill>
                  <a:srgbClr val="002060"/>
                </a:solidFill>
                <a:effectLst/>
              </a:rPr>
            </a:br>
            <a:endParaRPr lang="ru-RU" sz="3600" b="0" dirty="0">
              <a:solidFill>
                <a:srgbClr val="002060"/>
              </a:solidFill>
              <a:effectLst/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051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5386610"/>
          </a:xfrm>
        </p:spPr>
        <p:txBody>
          <a:bodyPr/>
          <a:lstStyle/>
          <a:p>
            <a:pPr algn="l"/>
            <a:r>
              <a:rPr lang="ru-RU" sz="3600" dirty="0">
                <a:solidFill>
                  <a:srgbClr val="FF0000"/>
                </a:solidFill>
                <a:effectLst/>
              </a:rPr>
              <a:t>Первый этап. Определение темы и конечного результата, распределение ролей в группе.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>
                <a:solidFill>
                  <a:srgbClr val="002060"/>
                </a:solidFill>
                <a:effectLst/>
              </a:rPr>
              <a:t>Начальный этап работы над проектом – введение и обсуждение </a:t>
            </a:r>
            <a:r>
              <a:rPr lang="ru-RU" sz="3600" dirty="0" smtClean="0">
                <a:solidFill>
                  <a:srgbClr val="002060"/>
                </a:solidFill>
                <a:effectLst/>
              </a:rPr>
              <a:t>темы.</a:t>
            </a:r>
            <a:endParaRPr lang="ru-RU" sz="3600" b="0" dirty="0">
              <a:solidFill>
                <a:srgbClr val="002060"/>
              </a:solidFill>
              <a:effectLst/>
              <a:latin typeface="Calibri" pitchFamily="34" charset="0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00663"/>
            <a:ext cx="90805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 advTm="786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283152" cy="565561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u="sng" dirty="0">
                <a:solidFill>
                  <a:srgbClr val="FF0000"/>
                </a:solidFill>
                <a:effectLst/>
              </a:rPr>
              <a:t>На этом этапе происходило формирование таких универсальных учебных действий как:</a:t>
            </a:r>
            <a:r>
              <a:rPr lang="ru-RU" sz="2700" dirty="0">
                <a:effectLst/>
              </a:rPr>
              <a:t/>
            </a:r>
            <a:br>
              <a:rPr lang="ru-RU" sz="2700" dirty="0">
                <a:effectLst/>
              </a:rPr>
            </a:br>
            <a:r>
              <a:rPr lang="ru-RU" sz="2700" dirty="0" smtClean="0">
                <a:solidFill>
                  <a:srgbClr val="002060"/>
                </a:solidFill>
                <a:effectLst/>
              </a:rPr>
              <a:t>- Познавательные </a:t>
            </a:r>
            <a:r>
              <a:rPr lang="ru-RU" sz="2700" dirty="0">
                <a:solidFill>
                  <a:srgbClr val="002060"/>
                </a:solidFill>
                <a:effectLst/>
              </a:rPr>
              <a:t>УУД – понимание актуальности выбранной темы, формулирование проблемы, самостоятельный поиск способов решения проблемы.</a:t>
            </a:r>
            <a:br>
              <a:rPr lang="ru-RU" sz="2700" dirty="0">
                <a:solidFill>
                  <a:srgbClr val="002060"/>
                </a:solidFill>
                <a:effectLst/>
              </a:rPr>
            </a:br>
            <a:r>
              <a:rPr lang="ru-RU" sz="2700" dirty="0" smtClean="0">
                <a:solidFill>
                  <a:srgbClr val="002060"/>
                </a:solidFill>
                <a:effectLst/>
              </a:rPr>
              <a:t>- Коммуникативные </a:t>
            </a:r>
            <a:r>
              <a:rPr lang="ru-RU" sz="2700" dirty="0">
                <a:solidFill>
                  <a:srgbClr val="002060"/>
                </a:solidFill>
                <a:effectLst/>
              </a:rPr>
              <a:t>УУД – умение вести диалог, высказывать свои мысли, слушать мнение других.</a:t>
            </a:r>
            <a:br>
              <a:rPr lang="ru-RU" sz="2700" dirty="0">
                <a:solidFill>
                  <a:srgbClr val="002060"/>
                </a:solidFill>
                <a:effectLst/>
              </a:rPr>
            </a:br>
            <a:r>
              <a:rPr lang="ru-RU" sz="2700" dirty="0" smtClean="0">
                <a:solidFill>
                  <a:srgbClr val="002060"/>
                </a:solidFill>
                <a:effectLst/>
              </a:rPr>
              <a:t>- Регулятивные </a:t>
            </a:r>
            <a:r>
              <a:rPr lang="ru-RU" sz="2700" dirty="0">
                <a:solidFill>
                  <a:srgbClr val="002060"/>
                </a:solidFill>
                <a:effectLst/>
              </a:rPr>
              <a:t>УУД – определять и формулировать цель своей деятельности.</a:t>
            </a:r>
            <a:br>
              <a:rPr lang="ru-RU" sz="2700" dirty="0">
                <a:solidFill>
                  <a:srgbClr val="002060"/>
                </a:solidFill>
                <a:effectLst/>
              </a:rPr>
            </a:br>
            <a:r>
              <a:rPr lang="ru-RU" sz="2700" dirty="0" smtClean="0">
                <a:solidFill>
                  <a:srgbClr val="002060"/>
                </a:solidFill>
                <a:effectLst/>
              </a:rPr>
              <a:t>- Личностные </a:t>
            </a:r>
            <a:r>
              <a:rPr lang="ru-RU" sz="2700" dirty="0">
                <a:solidFill>
                  <a:srgbClr val="002060"/>
                </a:solidFill>
                <a:effectLst/>
              </a:rPr>
              <a:t>УУД – развитие познавательных интересов, установка на общественно - полезную деятельность.</a:t>
            </a:r>
            <a:r>
              <a:rPr lang="ru-RU" sz="4400" dirty="0">
                <a:solidFill>
                  <a:srgbClr val="002060"/>
                </a:solidFill>
                <a:effectLst/>
              </a:rPr>
              <a:t/>
            </a:r>
            <a:br>
              <a:rPr lang="ru-RU" sz="4400" dirty="0">
                <a:solidFill>
                  <a:srgbClr val="002060"/>
                </a:solidFill>
                <a:effectLst/>
              </a:rPr>
            </a:br>
            <a:endParaRPr lang="ru-RU" sz="4400" b="0" dirty="0">
              <a:solidFill>
                <a:srgbClr val="002060"/>
              </a:solidFill>
              <a:effectLst/>
              <a:latin typeface="Calibri" pitchFamily="34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316538"/>
            <a:ext cx="90805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11357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488832" cy="6427104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>
                <a:solidFill>
                  <a:srgbClr val="FF0000"/>
                </a:solidFill>
                <a:effectLst/>
              </a:rPr>
              <a:t>Второй этап. Выполнение проекта.</a:t>
            </a:r>
            <a:br>
              <a:rPr lang="ru-RU" sz="1800" dirty="0">
                <a:solidFill>
                  <a:srgbClr val="FF0000"/>
                </a:solidFill>
                <a:effectLst/>
              </a:rPr>
            </a:br>
            <a:r>
              <a:rPr lang="ru-RU" sz="1800" u="sng" dirty="0">
                <a:solidFill>
                  <a:srgbClr val="FF0000"/>
                </a:solidFill>
                <a:effectLst/>
              </a:rPr>
              <a:t>На этом этапе происходило формирование таких универсальных учебных действий как:</a:t>
            </a:r>
            <a:r>
              <a:rPr lang="ru-RU" sz="1800" dirty="0">
                <a:solidFill>
                  <a:srgbClr val="FF0000"/>
                </a:solidFill>
                <a:effectLst/>
              </a:rPr>
              <a:t/>
            </a:r>
            <a:br>
              <a:rPr lang="ru-RU" sz="1800" dirty="0">
                <a:solidFill>
                  <a:srgbClr val="FF0000"/>
                </a:solidFill>
                <a:effectLst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</a:rPr>
              <a:t>- Познавательные </a:t>
            </a:r>
            <a:r>
              <a:rPr lang="ru-RU" sz="1800" dirty="0">
                <a:solidFill>
                  <a:srgbClr val="002060"/>
                </a:solidFill>
                <a:effectLst/>
              </a:rPr>
              <a:t>УУД - умение определять последовательность промежуточных целей, составлять план и планировать последовательность действий, поиск и выделение необходимой информации, применение методов информационного поиска, в том числе с помощью компьютерных средств, умение структурировать полученную информацию: анализировать, сравнивать, группировать, делать выводы, умение строить речевое высказывание в устной и письменной форме, смысловое чтение.</a:t>
            </a:r>
            <a:br>
              <a:rPr lang="ru-RU" sz="1800" dirty="0">
                <a:solidFill>
                  <a:srgbClr val="002060"/>
                </a:solidFill>
                <a:effectLst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</a:rPr>
              <a:t>- Коммуникативные </a:t>
            </a:r>
            <a:r>
              <a:rPr lang="ru-RU" sz="1800" dirty="0">
                <a:solidFill>
                  <a:srgbClr val="002060"/>
                </a:solidFill>
                <a:effectLst/>
              </a:rPr>
              <a:t>УУД – адекватное использование речевых средств для дискуссии и аргументации своей позиции, планирование учебного сотрудничества с учителем и сверстниками – определение целей, функций участников, способов взаимодействия, умение сотрудничать в совместном решении проблемы (задачи).</a:t>
            </a:r>
            <a:br>
              <a:rPr lang="ru-RU" sz="1800" dirty="0">
                <a:solidFill>
                  <a:srgbClr val="002060"/>
                </a:solidFill>
                <a:effectLst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</a:rPr>
              <a:t>- Регулятивные </a:t>
            </a:r>
            <a:r>
              <a:rPr lang="ru-RU" sz="1800" dirty="0">
                <a:solidFill>
                  <a:srgbClr val="002060"/>
                </a:solidFill>
                <a:effectLst/>
              </a:rPr>
              <a:t>УУД – составлять план и планировать последовательность действий, принимать и сохранять цель работы, прогнозировать свою деятельность, производить коррекцию – внесение необходимых дополнений и корректив в план и способ действия в случае расхождения ожидаемого результата действия и его реального продукта.</a:t>
            </a:r>
            <a:br>
              <a:rPr lang="ru-RU" sz="1800" dirty="0">
                <a:solidFill>
                  <a:srgbClr val="002060"/>
                </a:solidFill>
                <a:effectLst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</a:rPr>
              <a:t>- Личностные </a:t>
            </a:r>
            <a:r>
              <a:rPr lang="ru-RU" sz="1800" dirty="0">
                <a:solidFill>
                  <a:srgbClr val="002060"/>
                </a:solidFill>
                <a:effectLst/>
              </a:rPr>
              <a:t>УУД – формирование мотивационной основы, умение делать выбор.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endParaRPr lang="ru-RU" sz="3600" b="0" dirty="0"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4508500"/>
            <a:ext cx="14398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100638"/>
            <a:ext cx="125253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19344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</TotalTime>
  <Words>136</Words>
  <Application>Microsoft Office PowerPoint</Application>
  <PresentationFormat>Экран (4:3)</PresentationFormat>
  <Paragraphs>14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      Применение проектной методики на уроках английского языка в обучении детей с ОВЗ</vt:lpstr>
      <vt:lpstr>Метод проектов – один из интерактивных методов обучения, способствующий формированию активной, самостоятельной и инициативной позиции учащегося в учении, развивающий общеучебные (метапредметные) умения и навыки: исследовательские, рефлексивные, самооценочные, непосредственно связанные с опытом их применения в практической деятельности, направленной на развитие познавательного интереса учащихся.  </vt:lpstr>
      <vt:lpstr> Достижение поставленной цели планирую через реализацию следующих задач: - использовать метод проектов в учебном процессе с целью формирования коммуникативной компетенции; - вовлечь учащихся в предметно-регулятивную, предметно-познавательную и предметно-коммуникативную деятельность; - направить усилия на создание условий для формирования положительной мотивации учению в целом и к изучению иностранного языка в частности. </vt:lpstr>
      <vt:lpstr>Формирование УУД средствами проектной методики В составе видов универсальных учебных действий, соответствующих ключевым целям общего образования, можно выделить четыре блока: - личностный; - регулятивный (включающий также действия саморегуляции); - познавательный; - коммуникативный. </vt:lpstr>
      <vt:lpstr>Усовершенствование методической работы по формированию УУД в соответствии требованиям ФГОС ООО заключается в следующем: - включение учащихся в проектную деятельность, типичную для их возрастных особенностей и особенностей здоровья (на среднем этапе это творческие и информационно-исследовательские проекты); - разработка критериев с целью создания условий для формирования УУД через развитие коммуникативной активности учащихся.  </vt:lpstr>
      <vt:lpstr>Критерии при работе над проектом: Ученик выбирает проблему и содержание проекта, работает в индивидуальном темпе, что обеспечивает выход каждого ученика на свой уровень развития. Принцип уважения и толерантности к чужой точке зрения и результатам чужого труда. Комплексный подход в разработке учебных проектов способствует комплексному формированию и развитию УУД во взаимосвязи всех видов речевой деятельности, развитию психических и физиологических функций ученика. </vt:lpstr>
      <vt:lpstr>Первый этап. Определение темы и конечного результата, распределение ролей в группе. Начальный этап работы над проектом – введение и обсуждение темы.</vt:lpstr>
      <vt:lpstr>На этом этапе происходило формирование таких универсальных учебных действий как: - Познавательные УУД – понимание актуальности выбранной темы, формулирование проблемы, самостоятельный поиск способов решения проблемы. - Коммуникативные УУД – умение вести диалог, высказывать свои мысли, слушать мнение других. - Регулятивные УУД – определять и формулировать цель своей деятельности. - Личностные УУД – развитие познавательных интересов, установка на общественно - полезную деятельность. </vt:lpstr>
      <vt:lpstr>Второй этап. Выполнение проекта. На этом этапе происходило формирование таких универсальных учебных действий как: - Познавательные УУД - умение определять последовательность промежуточных целей, составлять план и планировать последовательность действий, поиск и выделение необходимой информации, применение методов информационного поиска, в том числе с помощью компьютерных средств, умение структурировать полученную информацию: анализировать, сравнивать, группировать, делать выводы, умение строить речевое высказывание в устной и письменной форме, смысловое чтение. - Коммуникативные УУД – адекватное использование речевых средств для дискуссии и аргументации своей позиции, планирование учебного сотрудничества с учителем и сверстниками – определение целей, функций участников, способов взаимодействия, умение сотрудничать в совместном решении проблемы (задачи). - Регулятивные УУД – составлять план и планировать последовательность действий, принимать и сохранять цель работы, прогнозировать свою деятельность, производить коррекцию – внесение необходимых дополнений и корректив в план и способ действия в случае расхождения ожидаемого результата действия и его реального продукта. - Личностные УУД – формирование мотивационной основы, умение делать выбор. </vt:lpstr>
      <vt:lpstr>Третий этап. Оформление проекта. На этом этапе происходило формирование таких универсальных учебных действий как: - Познавательные УУД - рефлексия способов и условий действия, контроль и оценка процесса и результатов деятельности. - Регулятивные УУД - умение принимать и сохранять цель работы, прогнозировать свою деятельность. - Коммуникативные УУД - критично относиться к своему мнению, уметь взглянуть на ситуацию с иной позиции и договариваться с людьми иных позиций. - Личностные УУД – освоение личностного смысла работы над проектом.   </vt:lpstr>
      <vt:lpstr>Четвертый этап. Защита и оценка проекта. На этом этапе происходило формирование следующих универсальных учебных действий: - Познавательные УУД- умение строить логическое рассуждение, делать выводы, строить свое высказывание в соответствии с поставленной коммуникативной задачей, а также в соответствии с нормами языка. - Регулятивные УУД – умение оценивать правильность выполнения учебной задачи, собственные возможности ее решения, оценка (выделение и осознание) учащимся того, что уже усвоено и что еще подлежит усвоению, самооценивание качества и уровня усвоения материала. - Коммуникативные УУД- умение вступать в диалог, задавать вопросы, вести дискуссию, отстаивать свою точку зрения, находить компромисс. - Личностные УУД - способность выразить себя через свой проект, Умение уверенно держаться во время выступления, формирование эстетических чувств. </vt:lpstr>
      <vt:lpstr>III Заключение Подводя итог, могу сказать, что применение метода проектов на уроках английского языка способствует вовлечению учащихся в предметно-регулятивную, предметно-познавательную и предметно-коммуникативную деятельность , тем самым способствуя формированию коммуникативной компетенции, повышая интерес учащихся к учению в целом и к изучению иностранного языка в частности путем развития внутренней мотивации при помощи переноса центра процесса обучения с учителя на ученика. А позитивная мотивация – это ключ к успешному обучению.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учащихся на уроках английского языка как средство реализации ФГОС</dc:title>
  <dc:creator>User;Кузнецова Е.Б.</dc:creator>
  <cp:lastModifiedBy>Учитель</cp:lastModifiedBy>
  <cp:revision>49</cp:revision>
  <dcterms:created xsi:type="dcterms:W3CDTF">2014-04-18T13:30:28Z</dcterms:created>
  <dcterms:modified xsi:type="dcterms:W3CDTF">2020-12-14T07:14:58Z</dcterms:modified>
</cp:coreProperties>
</file>