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21" d="100"/>
          <a:sy n="21" d="100"/>
        </p:scale>
        <p:origin x="-1880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B343A1-253F-204E-B1CC-7F02AA5B3E00}" type="datetimeFigureOut">
              <a:rPr lang="ru-RU" smtClean="0"/>
              <a:pPr/>
              <a:t>29.04.21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BBA87D-EA21-BB4E-B554-4E76157F0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E564A90-1480-834A-B6BF-0C9FBFE39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AF468-D2D9-4E4F-9CCB-32034E4F7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BB98855-7C74-574D-BD64-E4F2553FB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4" y="-186399"/>
            <a:ext cx="12465807" cy="704439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B7C6B6D-7C76-F04E-82C1-C154EA862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399"/>
            <a:ext cx="12523377" cy="70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0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Памятник-обелиск Петру </a:t>
            </a:r>
            <a:r>
              <a:rPr b="1"/>
              <a:t>I</a:t>
            </a:r>
            <a:endParaRPr lang="ru-RU" b="1" dirty="0"/>
          </a:p>
        </p:txBody>
      </p:sp>
      <p:pic>
        <p:nvPicPr>
          <p:cNvPr id="6" name="Содержимое 5" descr="82142.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24" y="1500174"/>
            <a:ext cx="7286659" cy="47863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071546"/>
            <a:ext cx="10972800" cy="5024454"/>
          </a:xfrm>
        </p:spPr>
        <p:txBody>
          <a:bodyPr/>
          <a:lstStyle/>
          <a:p>
            <a:r>
              <a:rPr lang="ru-RU" dirty="0"/>
              <a:t>Таким образом, мы выяснили, что в Липецке в XIX в. проживало несколько известных купеческих династий</a:t>
            </a:r>
          </a:p>
          <a:p>
            <a:r>
              <a:rPr lang="ru-RU" dirty="0"/>
              <a:t>Представители этих купеческих родов смогли проявить себя не только в торговле, но и в организации различных производств, в развитии культуры, в различных благотворительных акциях.</a:t>
            </a:r>
          </a:p>
          <a:p>
            <a:r>
              <a:rPr lang="ru-RU" dirty="0"/>
              <a:t>Уверена, что деятельность липецкого купечества XVIII-XIX вв., их вклад в экономическое, социальное и культурное развитие нашего города заслуживает самой высокой оценки современных </a:t>
            </a:r>
            <a:r>
              <a:rPr lang="ru-RU" dirty="0" err="1"/>
              <a:t>липчан</a:t>
            </a:r>
            <a:r>
              <a:rPr lang="ru-RU" dirty="0"/>
              <a:t> и память о них должна быть сохранена на многие годы.  </a:t>
            </a:r>
          </a:p>
          <a:p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50" y="428604"/>
            <a:ext cx="10972800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984A1-D98C-8A40-9B15-4A3DAA9C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36" y="714356"/>
            <a:ext cx="11472866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/>
              <a:t>    Цель проекта: </a:t>
            </a:r>
            <a:r>
              <a:rPr lang="ru-RU" sz="2800" dirty="0"/>
              <a:t>изучение основных направлений деятельности наиболее известных династий липецких купцов.</a:t>
            </a:r>
          </a:p>
          <a:p>
            <a:r>
              <a:rPr lang="ru-RU" sz="2800" b="1" dirty="0"/>
              <a:t>Задачи проекта</a:t>
            </a:r>
            <a:r>
              <a:rPr lang="ru-RU" sz="2800" dirty="0"/>
              <a:t>: </a:t>
            </a:r>
          </a:p>
          <a:p>
            <a:r>
              <a:rPr lang="ru-RU" sz="2800" dirty="0"/>
              <a:t>1. Собрать и оформить материал по </a:t>
            </a:r>
            <a:r>
              <a:rPr lang="ru-RU" sz="2800"/>
              <a:t>истории купечества</a:t>
            </a:r>
            <a:endParaRPr lang="ru-RU" sz="2800" dirty="0"/>
          </a:p>
          <a:p>
            <a:r>
              <a:rPr lang="ru-RU" sz="2800"/>
              <a:t>2 </a:t>
            </a:r>
            <a:r>
              <a:rPr lang="ru-RU" sz="2800" dirty="0"/>
              <a:t>Изучить династии Липецкого купечества в XIX </a:t>
            </a:r>
            <a:r>
              <a:rPr lang="ru-RU" sz="2800"/>
              <a:t>веке.</a:t>
            </a:r>
          </a:p>
          <a:p>
            <a:r>
              <a:rPr lang="ru-RU" sz="2800"/>
              <a:t>3. Понять, какой вклад внесло купечество в развитие Липецка, его благоустройство</a:t>
            </a:r>
            <a:endParaRPr lang="ru-RU" sz="2800" dirty="0"/>
          </a:p>
          <a:p>
            <a:pPr>
              <a:buNone/>
            </a:pPr>
            <a:r>
              <a:rPr lang="ru-RU" sz="2800" b="1" dirty="0"/>
              <a:t>    Предмет исследования: </a:t>
            </a:r>
            <a:r>
              <a:rPr lang="ru-RU" sz="2800" dirty="0"/>
              <a:t>роль липецкого купечества в экономическом, социальном и культурном развитии города Липецка.</a:t>
            </a:r>
          </a:p>
          <a:p>
            <a:pPr>
              <a:buNone/>
            </a:pPr>
            <a:r>
              <a:rPr lang="ru-RU" sz="2800" b="1" dirty="0"/>
              <a:t>     Объект исследования: </a:t>
            </a:r>
            <a:r>
              <a:rPr lang="ru-RU" sz="2800" dirty="0"/>
              <a:t>известные липецкие купцы XIX века.</a:t>
            </a:r>
          </a:p>
          <a:p>
            <a:pPr>
              <a:buNone/>
            </a:pPr>
            <a:r>
              <a:rPr lang="ru-RU" sz="2800" b="1" dirty="0"/>
              <a:t>     Актуальность исследования: а</a:t>
            </a:r>
            <a:r>
              <a:rPr lang="ru-RU" sz="2800" dirty="0"/>
              <a:t>ктуально узнать зарождение предпринимательства в нашем крае.</a:t>
            </a:r>
          </a:p>
          <a:p>
            <a:pPr>
              <a:buNone/>
            </a:pPr>
            <a:r>
              <a:rPr lang="ru-RU" sz="2800" b="1" dirty="0"/>
              <a:t>     Гипотеза:</a:t>
            </a:r>
            <a:r>
              <a:rPr lang="ru-RU" sz="2800" dirty="0"/>
              <a:t> Липецкие купцы XIX века были широко известны по всей России.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267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2985"/>
            <a:ext cx="10972800" cy="4983184"/>
          </a:xfrm>
        </p:spPr>
        <p:txBody>
          <a:bodyPr>
            <a:normAutofit/>
          </a:bodyPr>
          <a:lstStyle/>
          <a:p>
            <a:r>
              <a:rPr lang="ru-RU" sz="2800" dirty="0"/>
              <a:t>Процесс зарождения купечества в Древнерусском государстве начался в </a:t>
            </a:r>
            <a:r>
              <a:rPr lang="ru-RU" sz="2800"/>
              <a:t>IX-X веке в </a:t>
            </a:r>
            <a:r>
              <a:rPr lang="ru-RU" sz="2800" dirty="0"/>
              <a:t>военно-дружинной среде</a:t>
            </a:r>
          </a:p>
          <a:p>
            <a:r>
              <a:rPr lang="ru-RU" sz="2800"/>
              <a:t>С 1724 года «купцами» официально именовались посадские люди</a:t>
            </a:r>
            <a:endParaRPr lang="ru-RU" sz="2800" dirty="0"/>
          </a:p>
          <a:p>
            <a:r>
              <a:rPr lang="ru-RU" sz="2800" dirty="0"/>
              <a:t> Как сословие купечество законодательно оформлено при Екатерине </a:t>
            </a:r>
            <a:r>
              <a:rPr lang="en-US" sz="2800" dirty="0"/>
              <a:t>II</a:t>
            </a:r>
            <a:endParaRPr lang="ru-RU" sz="2800" dirty="0"/>
          </a:p>
          <a:p>
            <a:r>
              <a:rPr lang="ru-RU" sz="2800" dirty="0"/>
              <a:t>Купечество наделялось и рядом повинностей, основной из которых была необходимость платить гильдейскую подать (процент с объявленного капитала) и нести городскую</a:t>
            </a:r>
            <a:r>
              <a:rPr lang="ru-RU" sz="2800"/>
              <a:t> службу.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купечества на Руси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F47732-8317-204D-BBBB-2D1FFD63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70" y="1305120"/>
            <a:ext cx="10972800" cy="4525963"/>
          </a:xfrm>
        </p:spPr>
        <p:txBody>
          <a:bodyPr>
            <a:normAutofit/>
          </a:bodyPr>
          <a:lstStyle/>
          <a:p>
            <a:r>
              <a:rPr lang="ru-RU" sz="2800"/>
              <a:t>Глава Липецка, почетный гражданин города</a:t>
            </a:r>
          </a:p>
          <a:p>
            <a:r>
              <a:rPr lang="ru-RU" sz="2800"/>
              <a:t>Клюев активно занимался благотворительностью,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>
                <a:effectLst/>
                <a:ea typeface="Times New Roman" panose="02020603050405020304" pitchFamily="18" charset="0"/>
              </a:rPr>
              <a:t>ри нём открылись первая поликлиника, первый кинотеатр, реальное училище, музей, городская библиотека, городское попечительство о бедных. </a:t>
            </a:r>
            <a:endParaRPr lang="ru-RU" sz="2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625C3-BCC0-9942-A0FD-24E989D7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Митрофан Алексеевич Клюев (1848-1924)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44461F6-2C86-4E40-8DE8-FFB08623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21" y="3578806"/>
            <a:ext cx="2285271" cy="311223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224AB1E-02E5-234D-85FE-BB2E6AC9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58" y="3568101"/>
            <a:ext cx="2333113" cy="31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4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5DE8EE1-4852-1740-BF79-0B7A082A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Деревянный дом, «состоящей близ Дмитриевской церкви со всем дворовым и хоромным строением, с садом, огородом и со всею под тем строением землею ценою за восемьсот рублей», был куплен им 5 июля 1800 года у купца Ивана Яковлева Расторгуева. В настоящее время там открылся музей</a:t>
            </a:r>
            <a:endParaRPr lang="ru-RU" sz="20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BE9EAEF-5CB8-9545-8E50-633B3069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Дмитрий Иванович Болховитинов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7B727DE-5A5D-2045-9CBD-BC9D6FA56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53" y="2697572"/>
            <a:ext cx="6386093" cy="37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0435A8-67F3-7D48-8E7D-1507CCF5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Алексея Петровича даже называют основателем русской сахарной промышленности – в 50-ые годы 19 века им были открыты свеклосахарные заводы под Борисоглебском и в Новой Деревне.</a:t>
            </a:r>
            <a:endParaRPr lang="ru-RU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средства Алексея Петровича Хренникова на Новобазарной площади Липецка (сегодня стадион «Металлург»), была построена церковь Святой Троицы, признанная в свое время самой красивой и величественной во всей Тамбовской губернии.</a:t>
            </a:r>
            <a:endParaRPr lang="ru-RU" sz="2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A389D-021E-C342-AF2C-D8231D54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Алексей Петрович Хренников </a:t>
            </a:r>
          </a:p>
        </p:txBody>
      </p:sp>
    </p:spTree>
    <p:extLst>
      <p:ext uri="{BB962C8B-B14F-4D97-AF65-F5344CB8AC3E}">
        <p14:creationId xmlns:p14="http://schemas.microsoft.com/office/powerpoint/2010/main" val="14360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725C478-F46C-0045-8B95-5796F3597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2" y="1500174"/>
            <a:ext cx="5408750" cy="4572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92EB34-75FA-0944-9BF4-EF51F663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214290"/>
            <a:ext cx="10972800" cy="1219200"/>
          </a:xfrm>
        </p:spPr>
        <p:txBody>
          <a:bodyPr anchor="ctr">
            <a:normAutofit/>
          </a:bodyPr>
          <a:lstStyle/>
          <a:p>
            <a:r>
              <a:rPr lang="ru-RU" sz="3200" b="1" dirty="0"/>
              <a:t>Памятник А.П. Хренникову         Церковь Святой Троицы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CC46C5E-97FF-714B-9CC2-7CCD7ED4C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54" y="1571612"/>
            <a:ext cx="2963463" cy="43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3AB5FB-B68D-D14C-AD30-1B0E0998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4423"/>
            <a:ext cx="10972800" cy="4357717"/>
          </a:xfrm>
        </p:spPr>
        <p:txBody>
          <a:bodyPr/>
          <a:lstStyle/>
          <a:p>
            <a:r>
              <a:rPr lang="ru-RU" dirty="0"/>
              <a:t>В первой половине XIX века состоял в 3-й гильдии и торговал рогатым скотом.</a:t>
            </a:r>
          </a:p>
          <a:p>
            <a:r>
              <a:rPr lang="ru-RU"/>
              <a:t>Самым </a:t>
            </a:r>
            <a:r>
              <a:rPr lang="ru-RU" dirty="0"/>
              <a:t>успешным в роду был его внук, Михаил Евгеньевич Расторгуев, владевший в конце XIX века большими площадями земли в Липецком уезде, известковым и кирпичным заводами возле села Грязи.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88CAF8-D203-CB43-B152-6BA96E7C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>
            <a:normAutofit/>
          </a:bodyPr>
          <a:lstStyle/>
          <a:p>
            <a:r>
              <a:rPr lang="ru-RU" b="1" dirty="0"/>
              <a:t>Григорий Ефимович Расторгуев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48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Купец первой гильдии, петербуржец, державший в Липецке монополию виноторговли. </a:t>
            </a:r>
          </a:p>
          <a:p>
            <a:r>
              <a:rPr lang="ru-RU" dirty="0"/>
              <a:t>По рассказам современников, </a:t>
            </a:r>
            <a:r>
              <a:rPr lang="ru-RU" dirty="0" err="1"/>
              <a:t>Небучинов</a:t>
            </a:r>
            <a:r>
              <a:rPr lang="ru-RU" dirty="0"/>
              <a:t> излечился от тяжелой болезни с помощью Липецких минеральных вод</a:t>
            </a:r>
          </a:p>
          <a:p>
            <a:r>
              <a:rPr lang="ru-RU" dirty="0"/>
              <a:t>По его инициативе был воздвигнут памятник Петру </a:t>
            </a:r>
            <a:r>
              <a:rPr lang="en-US" dirty="0"/>
              <a:t>I</a:t>
            </a:r>
            <a:r>
              <a:rPr lang="ru-RU" dirty="0"/>
              <a:t>. Обелиск в форме сильно вытянутой треугольной пирамиды символизирует взлёт России во всех областях производства и науки Петровского периода.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Павел Михайлович </a:t>
            </a:r>
            <a:r>
              <a:rPr lang="ru-RU" b="1" dirty="0" err="1"/>
              <a:t>Небучинов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</TotalTime>
  <Words>477</Words>
  <Application>Microsoft Macintosh PowerPoint</Application>
  <PresentationFormat>Другой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История купечества на Руси</vt:lpstr>
      <vt:lpstr>Митрофан Алексеевич Клюев (1848-1924)</vt:lpstr>
      <vt:lpstr>Дмитрий Иванович Болховитинов </vt:lpstr>
      <vt:lpstr>Алексей Петрович Хренников </vt:lpstr>
      <vt:lpstr>Памятник А.П. Хренникову         Церковь Святой Троицы</vt:lpstr>
      <vt:lpstr>Григорий Ефимович Расторгуев</vt:lpstr>
      <vt:lpstr>Павел Михайлович Небучинов</vt:lpstr>
      <vt:lpstr>Памятник-обелиск Петру I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Бровкина</dc:creator>
  <cp:lastModifiedBy>учитель</cp:lastModifiedBy>
  <cp:revision>26</cp:revision>
  <dcterms:created xsi:type="dcterms:W3CDTF">2021-03-28T03:13:22Z</dcterms:created>
  <dcterms:modified xsi:type="dcterms:W3CDTF">2021-04-29T05:46:40Z</dcterms:modified>
</cp:coreProperties>
</file>