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4" r:id="rId6"/>
    <p:sldId id="277" r:id="rId7"/>
    <p:sldId id="278" r:id="rId8"/>
    <p:sldId id="275" r:id="rId9"/>
    <p:sldId id="276" r:id="rId10"/>
    <p:sldId id="279" r:id="rId11"/>
    <p:sldId id="272" r:id="rId12"/>
    <p:sldId id="273" r:id="rId13"/>
    <p:sldId id="280" r:id="rId14"/>
    <p:sldId id="287" r:id="rId15"/>
    <p:sldId id="259" r:id="rId16"/>
    <p:sldId id="281" r:id="rId17"/>
    <p:sldId id="282" r:id="rId18"/>
    <p:sldId id="283" r:id="rId19"/>
    <p:sldId id="284" r:id="rId20"/>
    <p:sldId id="285" r:id="rId21"/>
    <p:sldId id="286" r:id="rId22"/>
    <p:sldId id="288" r:id="rId23"/>
    <p:sldId id="28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9" d="100"/>
          <a:sy n="119"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63FFE8-53A1-439C-A500-067D70F60EC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BA6FD99-7448-4BA2-B120-EFB772A5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263236-8458-412E-AF22-20AD811F6CD2}"/>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46E4FCA8-0208-44D2-9D30-9E78933479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9B77AF-2F11-4DA2-9023-173322AE06D1}"/>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178012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83412-4180-4ECC-9444-DE8E324FBE9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2077E8D-EF42-496E-B5AE-81C3AF82EBF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5FCDAB-5F2A-4475-9185-258538D9D99A}"/>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7F428E9B-DA85-4790-8DA6-2F9490E094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E9F8BB2-F897-46D5-A4D6-ACE751006666}"/>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23438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DEAB009-FF24-4537-92B2-EC22D22058F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ECB7C2F-5109-49D1-AEFF-855FD86272E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6F6598-79B5-425B-B34A-9E3F675192E6}"/>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78DB30F2-4C02-4F3C-B72B-8E30201BA3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BE50C3-F88D-42DE-A055-78E4113C1035}"/>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29388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4ECBD-93DD-4D29-8AE0-3DA21CB062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308AAC-07B8-434B-B86F-E40CF756D4E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F2A04C-845D-4786-B2D4-E66A9D6B5025}"/>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47E27C25-BEF7-4AB1-9378-EAB7191A2B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A9119D-1D32-446B-A656-07D592D9EC2C}"/>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27869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CC692-F9B7-4D91-BF33-1A188541F9C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DB5D5AC-2EF7-45F4-911E-556F175C5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00C12F-1451-4B77-B2AE-4AADC967DDF5}"/>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C8FD2961-8EF2-460F-B4EF-CE09B57EA5A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14196E-E7A6-4EF4-B859-EF950E56758A}"/>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184127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414F32-4E37-45C9-B175-1653BB6F011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350A1B7-C3F5-4D54-8709-C24910BDF7F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ADE00D8-3538-4AC7-9E03-7461530937F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BBEC7A6-EFA2-4103-AB1A-2112EFDBD9AE}"/>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6" name="Нижний колонтитул 5">
            <a:extLst>
              <a:ext uri="{FF2B5EF4-FFF2-40B4-BE49-F238E27FC236}">
                <a16:creationId xmlns:a16="http://schemas.microsoft.com/office/drawing/2014/main" id="{1AF0AC4A-B051-40E4-9262-D1B349D23F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B23977-5CA5-4AF9-8C2C-2BA56D68BE42}"/>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76685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EF25B-CEFF-49C2-9D4D-0384E613349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03B9A02-F5A7-4DFB-BA4F-45E4871F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C5F39E4-2857-431B-8F90-C57B790194C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4E6A4FD-5F26-4AF5-86EF-591587AFA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BF70957-54EF-49E6-9668-285C704F4FB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ED45875-5A8E-4FA1-A097-EE7131907986}"/>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8" name="Нижний колонтитул 7">
            <a:extLst>
              <a:ext uri="{FF2B5EF4-FFF2-40B4-BE49-F238E27FC236}">
                <a16:creationId xmlns:a16="http://schemas.microsoft.com/office/drawing/2014/main" id="{DD6A5E03-25DD-4831-8989-0702B7E730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430E590-327D-49FA-B31E-C9FF528284C1}"/>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16913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A28A1-7C08-48B1-998F-7881A98A5B6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08BC6E8-6D4C-40BF-BEF9-AEB46BDC97AE}"/>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4" name="Нижний колонтитул 3">
            <a:extLst>
              <a:ext uri="{FF2B5EF4-FFF2-40B4-BE49-F238E27FC236}">
                <a16:creationId xmlns:a16="http://schemas.microsoft.com/office/drawing/2014/main" id="{CFF2EF1A-DF03-4F23-A607-D0A627B07AC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11D4A4E-3040-49C8-AF23-EA317E78E742}"/>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27372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6B02E5F-E389-4CC8-A868-01ECC0FA5585}"/>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3" name="Нижний колонтитул 2">
            <a:extLst>
              <a:ext uri="{FF2B5EF4-FFF2-40B4-BE49-F238E27FC236}">
                <a16:creationId xmlns:a16="http://schemas.microsoft.com/office/drawing/2014/main" id="{2684422F-DA75-4B7D-8B01-0C4653481ED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5DF3B92-8FA7-4576-9FD9-08111E9B5E72}"/>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61916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EDD9A7-6201-4610-AEF8-7B24C196E4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58F2334-666E-4F6D-B6FF-C84F1B9C92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4DBA577-9C63-4251-BA67-C1B44A8E8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75574EC-EDC8-4CB0-A4C0-67848582AD6D}"/>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6" name="Нижний колонтитул 5">
            <a:extLst>
              <a:ext uri="{FF2B5EF4-FFF2-40B4-BE49-F238E27FC236}">
                <a16:creationId xmlns:a16="http://schemas.microsoft.com/office/drawing/2014/main" id="{B010EEA3-258C-4C3D-9BC8-D958503AA4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9A29E8A-E146-4A8B-B1AB-CC5015C02D9D}"/>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153498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FD21A9-ACBE-4BD8-8F57-9B283179EB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184C59B-4C62-4C0A-A429-EF5817B36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9DA8A16-A880-4D67-8589-C8B98337C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A7DA17-681B-4495-88C9-2EFFBEF8D1F7}"/>
              </a:ext>
            </a:extLst>
          </p:cNvPr>
          <p:cNvSpPr>
            <a:spLocks noGrp="1"/>
          </p:cNvSpPr>
          <p:nvPr>
            <p:ph type="dt" sz="half" idx="10"/>
          </p:nvPr>
        </p:nvSpPr>
        <p:spPr/>
        <p:txBody>
          <a:bodyPr/>
          <a:lstStyle/>
          <a:p>
            <a:fld id="{1382F432-20B9-43D6-8739-E1E2A7597167}" type="datetimeFigureOut">
              <a:rPr lang="ru-RU" smtClean="0"/>
              <a:t>19.04.2021</a:t>
            </a:fld>
            <a:endParaRPr lang="ru-RU"/>
          </a:p>
        </p:txBody>
      </p:sp>
      <p:sp>
        <p:nvSpPr>
          <p:cNvPr id="6" name="Нижний колонтитул 5">
            <a:extLst>
              <a:ext uri="{FF2B5EF4-FFF2-40B4-BE49-F238E27FC236}">
                <a16:creationId xmlns:a16="http://schemas.microsoft.com/office/drawing/2014/main" id="{134F8C02-A4F5-4587-96B2-2CB3737557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3D6E60B-DFE6-4871-ABDD-753E6000D579}"/>
              </a:ext>
            </a:extLst>
          </p:cNvPr>
          <p:cNvSpPr>
            <a:spLocks noGrp="1"/>
          </p:cNvSpPr>
          <p:nvPr>
            <p:ph type="sldNum" sz="quarter" idx="12"/>
          </p:nvPr>
        </p:nvSpPr>
        <p:spPr/>
        <p:txBody>
          <a:bodyPr/>
          <a:lstStyle/>
          <a:p>
            <a:fld id="{CBAF6590-EA8C-40A3-B390-E6D2673A104D}" type="slidenum">
              <a:rPr lang="ru-RU" smtClean="0"/>
              <a:t>‹#›</a:t>
            </a:fld>
            <a:endParaRPr lang="ru-RU"/>
          </a:p>
        </p:txBody>
      </p:sp>
    </p:spTree>
    <p:extLst>
      <p:ext uri="{BB962C8B-B14F-4D97-AF65-F5344CB8AC3E}">
        <p14:creationId xmlns:p14="http://schemas.microsoft.com/office/powerpoint/2010/main" val="140560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9CA9D1-C841-4122-AA4E-C24764C43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6344854-914E-4495-BEC2-CA50015EE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AE397A-89F4-488E-B706-BA3ACCEAE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2F432-20B9-43D6-8739-E1E2A7597167}" type="datetimeFigureOut">
              <a:rPr lang="ru-RU" smtClean="0"/>
              <a:t>19.04.2021</a:t>
            </a:fld>
            <a:endParaRPr lang="ru-RU"/>
          </a:p>
        </p:txBody>
      </p:sp>
      <p:sp>
        <p:nvSpPr>
          <p:cNvPr id="5" name="Нижний колонтитул 4">
            <a:extLst>
              <a:ext uri="{FF2B5EF4-FFF2-40B4-BE49-F238E27FC236}">
                <a16:creationId xmlns:a16="http://schemas.microsoft.com/office/drawing/2014/main" id="{CD1D3A50-B847-441C-8EB5-86899258E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5A9477C-8703-46C2-9B31-E9BD220E6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F6590-EA8C-40A3-B390-E6D2673A104D}" type="slidenum">
              <a:rPr lang="ru-RU" smtClean="0"/>
              <a:t>‹#›</a:t>
            </a:fld>
            <a:endParaRPr lang="ru-RU"/>
          </a:p>
        </p:txBody>
      </p:sp>
    </p:spTree>
    <p:extLst>
      <p:ext uri="{BB962C8B-B14F-4D97-AF65-F5344CB8AC3E}">
        <p14:creationId xmlns:p14="http://schemas.microsoft.com/office/powerpoint/2010/main" val="137342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44A45B-C24D-4601-9E3D-BE561EB5E821}"/>
              </a:ext>
            </a:extLst>
          </p:cNvPr>
          <p:cNvSpPr>
            <a:spLocks noGrp="1"/>
          </p:cNvSpPr>
          <p:nvPr>
            <p:ph type="ctrTitle"/>
          </p:nvPr>
        </p:nvSpPr>
        <p:spPr>
          <a:xfrm>
            <a:off x="1524000" y="185351"/>
            <a:ext cx="9144000" cy="3730184"/>
          </a:xfrm>
        </p:spPr>
        <p:txBody>
          <a:bodyPr>
            <a:normAutofit fontScale="90000"/>
          </a:bodyPr>
          <a:lstStyle/>
          <a:p>
            <a:r>
              <a:rPr lang="ru-RU" dirty="0"/>
              <a:t>Савков Савелий Владимирович Самовыдвиженец на пост главы города Липецк.</a:t>
            </a:r>
            <a:br>
              <a:rPr lang="ru-RU" dirty="0"/>
            </a:br>
            <a:endParaRPr lang="ru-RU" dirty="0"/>
          </a:p>
        </p:txBody>
      </p:sp>
      <p:sp>
        <p:nvSpPr>
          <p:cNvPr id="3" name="Подзаголовок 2">
            <a:extLst>
              <a:ext uri="{FF2B5EF4-FFF2-40B4-BE49-F238E27FC236}">
                <a16:creationId xmlns:a16="http://schemas.microsoft.com/office/drawing/2014/main" id="{C7EC24C8-2139-470B-937E-661A0676C073}"/>
              </a:ext>
            </a:extLst>
          </p:cNvPr>
          <p:cNvSpPr>
            <a:spLocks noGrp="1"/>
          </p:cNvSpPr>
          <p:nvPr>
            <p:ph type="subTitle" idx="1"/>
          </p:nvPr>
        </p:nvSpPr>
        <p:spPr>
          <a:xfrm>
            <a:off x="3804165" y="6166043"/>
            <a:ext cx="9144000" cy="1655762"/>
          </a:xfrm>
        </p:spPr>
        <p:txBody>
          <a:bodyPr/>
          <a:lstStyle/>
          <a:p>
            <a:pPr lvl="8"/>
            <a:r>
              <a:rPr lang="ru-RU" dirty="0"/>
              <a:t>Выполнила:</a:t>
            </a:r>
          </a:p>
          <a:p>
            <a:pPr lvl="8"/>
            <a:r>
              <a:rPr lang="ru-RU" dirty="0"/>
              <a:t>г А.А. Федюнина</a:t>
            </a:r>
          </a:p>
        </p:txBody>
      </p:sp>
      <p:pic>
        <p:nvPicPr>
          <p:cNvPr id="4" name="Рисунок 3">
            <a:extLst>
              <a:ext uri="{FF2B5EF4-FFF2-40B4-BE49-F238E27FC236}">
                <a16:creationId xmlns:a16="http://schemas.microsoft.com/office/drawing/2014/main" id="{8BE91FD9-193D-4EF8-BB9B-1481D29529C7}"/>
              </a:ext>
            </a:extLst>
          </p:cNvPr>
          <p:cNvPicPr>
            <a:picLocks noChangeAspect="1"/>
          </p:cNvPicPr>
          <p:nvPr/>
        </p:nvPicPr>
        <p:blipFill rotWithShape="1">
          <a:blip r:embed="rId2"/>
          <a:srcRect l="1469" t="2859" r="1595" b="12645"/>
          <a:stretch/>
        </p:blipFill>
        <p:spPr>
          <a:xfrm>
            <a:off x="4411979" y="2994660"/>
            <a:ext cx="2868931" cy="3360420"/>
          </a:xfrm>
          <a:prstGeom prst="rect">
            <a:avLst/>
          </a:prstGeom>
        </p:spPr>
      </p:pic>
      <p:sp>
        <p:nvSpPr>
          <p:cNvPr id="5" name="Прямоугольник 4">
            <a:extLst>
              <a:ext uri="{FF2B5EF4-FFF2-40B4-BE49-F238E27FC236}">
                <a16:creationId xmlns:a16="http://schemas.microsoft.com/office/drawing/2014/main" id="{2D64BA77-B5AB-4A91-A8C4-44AE99AB2CE9}"/>
              </a:ext>
            </a:extLst>
          </p:cNvPr>
          <p:cNvSpPr/>
          <p:nvPr/>
        </p:nvSpPr>
        <p:spPr>
          <a:xfrm>
            <a:off x="5520072" y="6488668"/>
            <a:ext cx="833049" cy="369332"/>
          </a:xfrm>
          <a:prstGeom prst="rect">
            <a:avLst/>
          </a:prstGeom>
        </p:spPr>
        <p:txBody>
          <a:bodyPr wrap="none">
            <a:spAutoFit/>
          </a:bodyPr>
          <a:lstStyle/>
          <a:p>
            <a:r>
              <a:rPr lang="ru-RU" dirty="0"/>
              <a:t>2021 г.</a:t>
            </a:r>
          </a:p>
        </p:txBody>
      </p:sp>
    </p:spTree>
    <p:extLst>
      <p:ext uri="{BB962C8B-B14F-4D97-AF65-F5344CB8AC3E}">
        <p14:creationId xmlns:p14="http://schemas.microsoft.com/office/powerpoint/2010/main" val="125047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F48409A-E3EB-4567-9B4A-5F00E63E5C48}"/>
              </a:ext>
            </a:extLst>
          </p:cNvPr>
          <p:cNvSpPr>
            <a:spLocks noGrp="1"/>
          </p:cNvSpPr>
          <p:nvPr>
            <p:ph idx="1"/>
          </p:nvPr>
        </p:nvSpPr>
        <p:spPr>
          <a:xfrm>
            <a:off x="426720" y="563880"/>
            <a:ext cx="11430000" cy="5974080"/>
          </a:xfrm>
        </p:spPr>
        <p:txBody>
          <a:bodyPr>
            <a:normAutofit fontScale="55000" lnSpcReduction="20000"/>
          </a:bodyPr>
          <a:lstStyle/>
          <a:p>
            <a:pPr marL="0" indent="0">
              <a:buNone/>
            </a:pPr>
            <a:r>
              <a:rPr lang="ru-RU" sz="4400" dirty="0"/>
              <a:t>8) совместно с городским Советом осуществляет мероприятия, направленные на установление межмуниципального сотрудничества;</a:t>
            </a:r>
          </a:p>
          <a:p>
            <a:pPr marL="0" indent="0">
              <a:buNone/>
            </a:pPr>
            <a:r>
              <a:rPr lang="ru-RU" sz="4400" dirty="0"/>
              <a:t>9) представляет администрацию города в отношениях со всеми юридическими и физическими лицами; в пределах своей компетенции заключает договоры;</a:t>
            </a:r>
          </a:p>
          <a:p>
            <a:pPr marL="0" indent="0">
              <a:buNone/>
            </a:pPr>
            <a:r>
              <a:rPr lang="ru-RU" sz="4400" dirty="0"/>
              <a:t>10) в соответствии с правовыми актами, принятыми городским Советом, обеспечивает исполнение администрацией города полномочий по владению, пользованию и распоряжению муниципальным имуществом города Липецка;</a:t>
            </a:r>
          </a:p>
          <a:p>
            <a:pPr marL="0" indent="0">
              <a:buNone/>
            </a:pPr>
            <a:r>
              <a:rPr lang="ru-RU" sz="4400" dirty="0"/>
              <a:t>11) осуществляет руководство гражданской обороной на территории муниципального образования, осуществляет мероприятия по защите населения в чрезвычайных ситуациях;</a:t>
            </a:r>
          </a:p>
          <a:p>
            <a:pPr marL="0" indent="0">
              <a:buNone/>
            </a:pPr>
            <a:r>
              <a:rPr lang="ru-RU" sz="4400" dirty="0"/>
              <a:t>12) принимает меры по организации охраны общественного порядка на территории города муниципальной полицией;</a:t>
            </a:r>
          </a:p>
          <a:p>
            <a:pPr marL="0" indent="0">
              <a:buNone/>
            </a:pPr>
            <a:r>
              <a:rPr lang="ru-RU" sz="4400" dirty="0"/>
              <a:t>13) представляет интересы города Липецка и администрации города в судах;</a:t>
            </a:r>
          </a:p>
          <a:p>
            <a:pPr marL="0" indent="0">
              <a:buNone/>
            </a:pPr>
            <a:r>
              <a:rPr lang="ru-RU" sz="4400" dirty="0"/>
              <a:t>14) предъявляет иски в защиту интересов города и администрации города;</a:t>
            </a:r>
          </a:p>
          <a:p>
            <a:pPr marL="0" indent="0">
              <a:buNone/>
            </a:pPr>
            <a:r>
              <a:rPr lang="ru-RU" sz="4400" dirty="0"/>
              <a:t>15) представляет населению и городскому Совету ежегодные отчеты о деятельности администрации города, в том числе о решении вопросов, поставленных городским Советом;</a:t>
            </a:r>
          </a:p>
          <a:p>
            <a:pPr marL="0" indent="0">
              <a:buNone/>
            </a:pPr>
            <a:r>
              <a:rPr lang="ru-RU" sz="4400" dirty="0"/>
              <a:t>16) осуществляет иные полномочия в соответствии с действующим законодательством и решениями городского Совета</a:t>
            </a:r>
            <a:r>
              <a:rPr lang="ru-RU" dirty="0"/>
              <a:t>.</a:t>
            </a:r>
          </a:p>
          <a:p>
            <a:pPr marL="0" indent="0">
              <a:buNone/>
            </a:pPr>
            <a:endParaRPr lang="ru-RU" dirty="0"/>
          </a:p>
        </p:txBody>
      </p:sp>
    </p:spTree>
    <p:extLst>
      <p:ext uri="{BB962C8B-B14F-4D97-AF65-F5344CB8AC3E}">
        <p14:creationId xmlns:p14="http://schemas.microsoft.com/office/powerpoint/2010/main" val="317251506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22FA30-6C51-4900-860A-4F2F7B9C03FB}"/>
              </a:ext>
            </a:extLst>
          </p:cNvPr>
          <p:cNvSpPr>
            <a:spLocks noGrp="1"/>
          </p:cNvSpPr>
          <p:nvPr>
            <p:ph type="title"/>
          </p:nvPr>
        </p:nvSpPr>
        <p:spPr>
          <a:xfrm>
            <a:off x="3462528" y="18255"/>
            <a:ext cx="10515600" cy="1325563"/>
          </a:xfrm>
        </p:spPr>
        <p:txBody>
          <a:bodyPr/>
          <a:lstStyle/>
          <a:p>
            <a:r>
              <a:rPr lang="ru-RU" dirty="0"/>
              <a:t>Бюджет (на 2021г.)</a:t>
            </a:r>
          </a:p>
        </p:txBody>
      </p:sp>
      <p:sp>
        <p:nvSpPr>
          <p:cNvPr id="3" name="Объект 2">
            <a:extLst>
              <a:ext uri="{FF2B5EF4-FFF2-40B4-BE49-F238E27FC236}">
                <a16:creationId xmlns:a16="http://schemas.microsoft.com/office/drawing/2014/main" id="{377405CC-2064-4564-99EC-30CF7F18B1D2}"/>
              </a:ext>
            </a:extLst>
          </p:cNvPr>
          <p:cNvSpPr>
            <a:spLocks noGrp="1"/>
          </p:cNvSpPr>
          <p:nvPr>
            <p:ph idx="1"/>
          </p:nvPr>
        </p:nvSpPr>
        <p:spPr>
          <a:xfrm>
            <a:off x="2542032" y="2074089"/>
            <a:ext cx="16209264" cy="6679883"/>
          </a:xfrm>
        </p:spPr>
        <p:txBody>
          <a:bodyPr numCol="2">
            <a:normAutofit/>
          </a:bodyPr>
          <a:lstStyle/>
          <a:p>
            <a:pPr marL="0" indent="0">
              <a:buNone/>
            </a:pPr>
            <a:r>
              <a:rPr lang="ru-RU" sz="4000" dirty="0"/>
              <a:t>Общий доход-11,8 млрд. рублей.</a:t>
            </a:r>
          </a:p>
          <a:p>
            <a:pPr marL="0" indent="0">
              <a:buNone/>
            </a:pPr>
            <a:r>
              <a:rPr lang="ru-RU" sz="4000" dirty="0"/>
              <a:t>Расходы- 12 млрд. рублей</a:t>
            </a:r>
          </a:p>
          <a:p>
            <a:pPr marL="0" indent="0">
              <a:buNone/>
            </a:pPr>
            <a:r>
              <a:rPr lang="ru-RU" sz="4000" dirty="0"/>
              <a:t>Дефицит- 184 мил. Рублей</a:t>
            </a:r>
          </a:p>
          <a:p>
            <a:pPr marL="0" indent="0">
              <a:buNone/>
            </a:pPr>
            <a:endParaRPr lang="ru-RU" sz="1400" dirty="0"/>
          </a:p>
        </p:txBody>
      </p:sp>
      <p:sp>
        <p:nvSpPr>
          <p:cNvPr id="4" name="TextBox 3">
            <a:extLst>
              <a:ext uri="{FF2B5EF4-FFF2-40B4-BE49-F238E27FC236}">
                <a16:creationId xmlns:a16="http://schemas.microsoft.com/office/drawing/2014/main" id="{973BF5AF-2B6E-44F7-B3F1-DAA84B6095F9}"/>
              </a:ext>
            </a:extLst>
          </p:cNvPr>
          <p:cNvSpPr txBox="1"/>
          <p:nvPr/>
        </p:nvSpPr>
        <p:spPr>
          <a:xfrm>
            <a:off x="-665988" y="1097717"/>
            <a:ext cx="12121896" cy="5324535"/>
          </a:xfrm>
          <a:prstGeom prst="rect">
            <a:avLst/>
          </a:prstGeom>
          <a:noFill/>
        </p:spPr>
        <p:txBody>
          <a:bodyPr wrap="square" numCol="1" rtlCol="0">
            <a:spAutoFit/>
          </a:bodyPr>
          <a:lstStyle/>
          <a:p>
            <a:pPr lvl="1" algn="ctr"/>
            <a:r>
              <a:rPr lang="ru-RU" sz="2000" dirty="0"/>
              <a:t>Школы, детские сады- 6,3 млрд р</a:t>
            </a:r>
          </a:p>
          <a:p>
            <a:pPr lvl="1" algn="ctr"/>
            <a:r>
              <a:rPr lang="ru-RU" sz="2000" dirty="0"/>
              <a:t>ЖКХ-1,2 млрд р</a:t>
            </a:r>
          </a:p>
          <a:p>
            <a:pPr lvl="1" algn="ctr"/>
            <a:r>
              <a:rPr lang="ru-RU" sz="2000" dirty="0"/>
              <a:t>Переселение из ветхого жилья-404 млн р</a:t>
            </a:r>
          </a:p>
          <a:p>
            <a:pPr lvl="1" algn="ctr"/>
            <a:r>
              <a:rPr lang="ru-RU" sz="2000" dirty="0"/>
              <a:t>Охрана </a:t>
            </a:r>
            <a:r>
              <a:rPr lang="ru-RU" sz="2000" dirty="0" err="1"/>
              <a:t>окр.среды</a:t>
            </a:r>
            <a:r>
              <a:rPr lang="ru-RU" sz="2000" dirty="0"/>
              <a:t>- почти 76 млн р</a:t>
            </a:r>
          </a:p>
          <a:p>
            <a:pPr lvl="1" algn="ctr"/>
            <a:r>
              <a:rPr lang="ru-RU" sz="2000" dirty="0"/>
              <a:t>Культура-435 млн р</a:t>
            </a:r>
          </a:p>
          <a:p>
            <a:pPr lvl="1" algn="ctr"/>
            <a:r>
              <a:rPr lang="ru-RU" sz="2000" dirty="0"/>
              <a:t>Соц. Политика-476 млн р</a:t>
            </a:r>
          </a:p>
          <a:p>
            <a:pPr lvl="1" algn="ctr"/>
            <a:r>
              <a:rPr lang="ru-RU" sz="2000" dirty="0"/>
              <a:t>Физкультура и спорт- 535, 4 млн р</a:t>
            </a:r>
          </a:p>
          <a:p>
            <a:pPr lvl="1" algn="ctr"/>
            <a:r>
              <a:rPr lang="ru-RU" sz="2000" dirty="0"/>
              <a:t>Развитие транспорта- 1, 7 млрд р</a:t>
            </a:r>
          </a:p>
          <a:p>
            <a:pPr lvl="1" algn="ctr"/>
            <a:r>
              <a:rPr lang="ru-RU" sz="2000" dirty="0"/>
              <a:t>Благоустройство города- 200 млн р</a:t>
            </a:r>
          </a:p>
          <a:p>
            <a:pPr lvl="1" algn="ctr"/>
            <a:r>
              <a:rPr lang="ru-RU" sz="2000" dirty="0"/>
              <a:t> Реконструкция дороги 50 лет НЛМК- 650 млн р</a:t>
            </a:r>
          </a:p>
          <a:p>
            <a:pPr lvl="1" algn="ctr"/>
            <a:r>
              <a:rPr lang="ru-RU" sz="2000" dirty="0"/>
              <a:t>Инфраструктура </a:t>
            </a:r>
            <a:r>
              <a:rPr lang="ru-RU" sz="2000" dirty="0" err="1"/>
              <a:t>микр</a:t>
            </a:r>
            <a:r>
              <a:rPr lang="ru-RU" sz="2000" dirty="0"/>
              <a:t>. Елец- 607 млн р.</a:t>
            </a:r>
          </a:p>
          <a:p>
            <a:pPr lvl="1" algn="ctr"/>
            <a:r>
              <a:rPr lang="ru-RU" sz="2000" dirty="0"/>
              <a:t>Строительство детсада в 32-33 микр.-79 млн р</a:t>
            </a:r>
          </a:p>
          <a:p>
            <a:pPr lvl="1" algn="ctr"/>
            <a:r>
              <a:rPr lang="ru-RU" sz="2000" dirty="0"/>
              <a:t>Строительство школы- 88, 3 млн р.</a:t>
            </a:r>
          </a:p>
          <a:p>
            <a:pPr lvl="1" algn="ctr"/>
            <a:r>
              <a:rPr lang="ru-RU" sz="2000" dirty="0"/>
              <a:t>Окончания строительства ФОК- 45, 4 млн р.</a:t>
            </a:r>
          </a:p>
          <a:p>
            <a:pPr lvl="1" algn="ctr"/>
            <a:r>
              <a:rPr lang="ru-RU" sz="2000" dirty="0"/>
              <a:t>Строительство сети водоснабжения- 2, 5 млн р.</a:t>
            </a:r>
          </a:p>
          <a:p>
            <a:pPr lvl="1" algn="ctr"/>
            <a:r>
              <a:rPr lang="ru-RU" sz="2000" dirty="0"/>
              <a:t>Строительство сети электроснабжения- 17, 5 млн р</a:t>
            </a:r>
          </a:p>
          <a:p>
            <a:pPr lvl="1" algn="ctr"/>
            <a:r>
              <a:rPr lang="ru-RU" sz="2000" dirty="0"/>
              <a:t>Строительство сети теплоснабжения- 51, 2 млн р</a:t>
            </a:r>
          </a:p>
        </p:txBody>
      </p:sp>
      <p:sp>
        <p:nvSpPr>
          <p:cNvPr id="5" name="TextBox 4">
            <a:extLst>
              <a:ext uri="{FF2B5EF4-FFF2-40B4-BE49-F238E27FC236}">
                <a16:creationId xmlns:a16="http://schemas.microsoft.com/office/drawing/2014/main" id="{7BA51109-419B-4E6E-934B-2D1E5FBE1F69}"/>
              </a:ext>
            </a:extLst>
          </p:cNvPr>
          <p:cNvSpPr txBox="1"/>
          <p:nvPr/>
        </p:nvSpPr>
        <p:spPr>
          <a:xfrm>
            <a:off x="4660392" y="5200987"/>
            <a:ext cx="11576304" cy="461665"/>
          </a:xfrm>
          <a:prstGeom prst="rect">
            <a:avLst/>
          </a:prstGeom>
          <a:noFill/>
        </p:spPr>
        <p:txBody>
          <a:bodyPr wrap="square" rtlCol="0">
            <a:spAutoFit/>
          </a:bodyPr>
          <a:lstStyle/>
          <a:p>
            <a:r>
              <a:rPr lang="ru-RU" sz="2400" dirty="0"/>
              <a:t>                             </a:t>
            </a:r>
            <a:endParaRPr lang="ru-RU" dirty="0"/>
          </a:p>
        </p:txBody>
      </p:sp>
    </p:spTree>
    <p:extLst>
      <p:ext uri="{BB962C8B-B14F-4D97-AF65-F5344CB8AC3E}">
        <p14:creationId xmlns:p14="http://schemas.microsoft.com/office/powerpoint/2010/main" val="1580161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1" end="1"/>
                                            </p:txEl>
                                          </p:spTgt>
                                        </p:tgtEl>
                                      </p:cBhvr>
                                    </p:animEffect>
                                    <p:anim calcmode="lin" valueType="num">
                                      <p:cBhvr>
                                        <p:cTn id="1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p:tgtEl>
                                          <p:spTgt spid="3">
                                            <p:txEl>
                                              <p:pRg st="1" end="1"/>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3">
                                            <p:txEl>
                                              <p:pRg st="2" end="2"/>
                                            </p:txEl>
                                          </p:spTgt>
                                        </p:tgtEl>
                                      </p:cBhvr>
                                    </p:animEffect>
                                    <p:anim calcmode="lin" valueType="num">
                                      <p:cBhvr>
                                        <p:cTn id="2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p:tgtEl>
                                          <p:spTgt spid="3">
                                            <p:txEl>
                                              <p:pRg st="2" end="2"/>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D6708E-0BF8-44B3-BA34-E37EDE41E751}"/>
              </a:ext>
            </a:extLst>
          </p:cNvPr>
          <p:cNvSpPr>
            <a:spLocks noGrp="1"/>
          </p:cNvSpPr>
          <p:nvPr>
            <p:ph type="title"/>
          </p:nvPr>
        </p:nvSpPr>
        <p:spPr>
          <a:xfrm>
            <a:off x="148389" y="351371"/>
            <a:ext cx="10515600" cy="1325563"/>
          </a:xfrm>
        </p:spPr>
        <p:txBody>
          <a:bodyPr/>
          <a:lstStyle/>
          <a:p>
            <a:r>
              <a:rPr lang="ru-RU" dirty="0"/>
              <a:t>                                    Доходы</a:t>
            </a:r>
            <a:br>
              <a:rPr lang="ru-RU" dirty="0"/>
            </a:br>
            <a:endParaRPr lang="ru-RU" dirty="0"/>
          </a:p>
        </p:txBody>
      </p:sp>
      <p:sp>
        <p:nvSpPr>
          <p:cNvPr id="3" name="Объект 2">
            <a:extLst>
              <a:ext uri="{FF2B5EF4-FFF2-40B4-BE49-F238E27FC236}">
                <a16:creationId xmlns:a16="http://schemas.microsoft.com/office/drawing/2014/main" id="{73285E39-0233-4369-B025-9A0E7D3F431D}"/>
              </a:ext>
            </a:extLst>
          </p:cNvPr>
          <p:cNvSpPr>
            <a:spLocks noGrp="1"/>
          </p:cNvSpPr>
          <p:nvPr>
            <p:ph idx="1"/>
          </p:nvPr>
        </p:nvSpPr>
        <p:spPr>
          <a:xfrm>
            <a:off x="838200" y="1861419"/>
            <a:ext cx="10515600" cy="4351338"/>
          </a:xfrm>
        </p:spPr>
        <p:txBody>
          <a:bodyPr/>
          <a:lstStyle/>
          <a:p>
            <a:pPr marL="0" indent="0">
              <a:buNone/>
            </a:pPr>
            <a:r>
              <a:rPr lang="ru-RU" dirty="0"/>
              <a:t>Налоговые поступления 5,1 млрд р</a:t>
            </a:r>
          </a:p>
          <a:p>
            <a:pPr marL="0" indent="0">
              <a:buNone/>
            </a:pPr>
            <a:r>
              <a:rPr lang="ru-RU" dirty="0"/>
              <a:t>Безвозмездные поступления- 6,6 млрд р</a:t>
            </a:r>
          </a:p>
          <a:p>
            <a:pPr lvl="0"/>
            <a:r>
              <a:rPr lang="ru-RU" dirty="0"/>
              <a:t>Дотации- 88, 3 млн р </a:t>
            </a:r>
          </a:p>
          <a:p>
            <a:pPr lvl="0"/>
            <a:r>
              <a:rPr lang="ru-RU" dirty="0"/>
              <a:t>Субсидии-1,5 млрд. р</a:t>
            </a:r>
          </a:p>
          <a:p>
            <a:pPr lvl="0"/>
            <a:r>
              <a:rPr lang="ru-RU" dirty="0"/>
              <a:t>Субвенции- 4,6 млрд. р</a:t>
            </a:r>
          </a:p>
          <a:p>
            <a:pPr lvl="0"/>
            <a:r>
              <a:rPr lang="ru-RU" dirty="0"/>
              <a:t>Иные межбюджетные трансферы- 395 млн. р</a:t>
            </a:r>
          </a:p>
          <a:p>
            <a:pPr marL="0" indent="0">
              <a:buNone/>
            </a:pPr>
            <a:endParaRPr lang="ru-RU" dirty="0"/>
          </a:p>
          <a:p>
            <a:endParaRPr lang="ru-RU" dirty="0"/>
          </a:p>
        </p:txBody>
      </p:sp>
    </p:spTree>
    <p:extLst>
      <p:ext uri="{BB962C8B-B14F-4D97-AF65-F5344CB8AC3E}">
        <p14:creationId xmlns:p14="http://schemas.microsoft.com/office/powerpoint/2010/main" val="32265494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DDD4E-1812-4527-96F7-37A7A5FD620D}"/>
              </a:ext>
            </a:extLst>
          </p:cNvPr>
          <p:cNvSpPr>
            <a:spLocks noGrp="1"/>
          </p:cNvSpPr>
          <p:nvPr>
            <p:ph type="title"/>
          </p:nvPr>
        </p:nvSpPr>
        <p:spPr>
          <a:xfrm>
            <a:off x="1303421" y="308978"/>
            <a:ext cx="10515600" cy="1325563"/>
          </a:xfrm>
        </p:spPr>
        <p:txBody>
          <a:bodyPr/>
          <a:lstStyle/>
          <a:p>
            <a:r>
              <a:rPr lang="ru-RU" dirty="0"/>
              <a:t>      Решение проблемы с экономикой</a:t>
            </a:r>
          </a:p>
        </p:txBody>
      </p:sp>
      <p:sp>
        <p:nvSpPr>
          <p:cNvPr id="3" name="Объект 2">
            <a:extLst>
              <a:ext uri="{FF2B5EF4-FFF2-40B4-BE49-F238E27FC236}">
                <a16:creationId xmlns:a16="http://schemas.microsoft.com/office/drawing/2014/main" id="{2C7A1297-51C8-46D3-AD77-91499971C3D9}"/>
              </a:ext>
            </a:extLst>
          </p:cNvPr>
          <p:cNvSpPr>
            <a:spLocks noGrp="1"/>
          </p:cNvSpPr>
          <p:nvPr>
            <p:ph idx="1"/>
          </p:nvPr>
        </p:nvSpPr>
        <p:spPr/>
        <p:txBody>
          <a:bodyPr/>
          <a:lstStyle/>
          <a:p>
            <a:pPr marL="0" indent="0">
              <a:buNone/>
            </a:pPr>
            <a:r>
              <a:rPr lang="ru-RU" dirty="0"/>
              <a:t>1.Покупка акций крупных компаний.</a:t>
            </a:r>
          </a:p>
          <a:p>
            <a:pPr marL="0" indent="0">
              <a:buNone/>
            </a:pPr>
            <a:r>
              <a:rPr lang="ru-RU" dirty="0"/>
              <a:t>2.Активное участие в гос. национальных проектах.</a:t>
            </a:r>
          </a:p>
          <a:p>
            <a:pPr marL="0" indent="0">
              <a:buNone/>
            </a:pPr>
            <a:r>
              <a:rPr lang="ru-RU" dirty="0"/>
              <a:t>3.Запросы на увеличение дотаций, субсидий, субвенций и иных межбюджетных трансферов от государства.</a:t>
            </a:r>
          </a:p>
          <a:p>
            <a:pPr marL="0" indent="0">
              <a:buNone/>
            </a:pPr>
            <a:r>
              <a:rPr lang="ru-RU" dirty="0"/>
              <a:t>4.Введение дополнительных налогов на алкоголь и табак.</a:t>
            </a:r>
          </a:p>
          <a:p>
            <a:pPr marL="0" indent="0">
              <a:buNone/>
            </a:pPr>
            <a:r>
              <a:rPr lang="ru-RU" dirty="0"/>
              <a:t>5.усиление контроля за средствами.</a:t>
            </a:r>
          </a:p>
          <a:p>
            <a:pPr marL="0" indent="0">
              <a:buNone/>
            </a:pPr>
            <a:r>
              <a:rPr lang="ru-RU" dirty="0"/>
              <a:t>6.Привлечение инвесторов.</a:t>
            </a:r>
          </a:p>
          <a:p>
            <a:pPr marL="0" indent="0">
              <a:buNone/>
            </a:pPr>
            <a:r>
              <a:rPr lang="ru-RU" dirty="0"/>
              <a:t>7.Наблюдение за всеми видами собственности, выявление не зарегистрированных компаний и иных нелегальных предприятий.</a:t>
            </a:r>
          </a:p>
        </p:txBody>
      </p:sp>
    </p:spTree>
    <p:extLst>
      <p:ext uri="{BB962C8B-B14F-4D97-AF65-F5344CB8AC3E}">
        <p14:creationId xmlns:p14="http://schemas.microsoft.com/office/powerpoint/2010/main" val="26645081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4A179F-8B19-4A1C-A7A5-A7E135F0817F}"/>
              </a:ext>
            </a:extLst>
          </p:cNvPr>
          <p:cNvSpPr>
            <a:spLocks noGrp="1"/>
          </p:cNvSpPr>
          <p:nvPr>
            <p:ph type="title"/>
          </p:nvPr>
        </p:nvSpPr>
        <p:spPr>
          <a:xfrm>
            <a:off x="838200" y="381167"/>
            <a:ext cx="10515600" cy="1325563"/>
          </a:xfrm>
        </p:spPr>
        <p:txBody>
          <a:bodyPr/>
          <a:lstStyle/>
          <a:p>
            <a:r>
              <a:rPr lang="ru-RU" dirty="0"/>
              <a:t>Наш план бюджета:</a:t>
            </a:r>
            <a:br>
              <a:rPr lang="ru-RU" dirty="0"/>
            </a:br>
            <a:endParaRPr lang="ru-RU" dirty="0"/>
          </a:p>
        </p:txBody>
      </p:sp>
      <p:sp>
        <p:nvSpPr>
          <p:cNvPr id="3" name="Объект 2">
            <a:extLst>
              <a:ext uri="{FF2B5EF4-FFF2-40B4-BE49-F238E27FC236}">
                <a16:creationId xmlns:a16="http://schemas.microsoft.com/office/drawing/2014/main" id="{B15542AB-296B-4BAB-B2DB-896653E513A5}"/>
              </a:ext>
            </a:extLst>
          </p:cNvPr>
          <p:cNvSpPr>
            <a:spLocks noGrp="1"/>
          </p:cNvSpPr>
          <p:nvPr>
            <p:ph idx="1"/>
          </p:nvPr>
        </p:nvSpPr>
        <p:spPr>
          <a:xfrm>
            <a:off x="838200" y="1417320"/>
            <a:ext cx="10515600" cy="4805363"/>
          </a:xfrm>
        </p:spPr>
        <p:txBody>
          <a:bodyPr>
            <a:normAutofit fontScale="92500" lnSpcReduction="10000"/>
          </a:bodyPr>
          <a:lstStyle/>
          <a:p>
            <a:pPr marL="0" indent="0">
              <a:buNone/>
            </a:pPr>
            <a:r>
              <a:rPr lang="ru-RU" dirty="0"/>
              <a:t>Бюджет на 2022г будет примерно таким-же, как и в 2021г. Строительство многих объектов будет завершено. Расходы на около 7 миллиардов р. останутся неизменными. В нашем распоряжении будет 3,7 миллиардов р. Мы распределили этот бюджет так:</a:t>
            </a:r>
          </a:p>
          <a:p>
            <a:r>
              <a:rPr lang="ru-RU" dirty="0"/>
              <a:t>на развитие экономики и увеличение доходов—1,5 миллиардов р. </a:t>
            </a:r>
          </a:p>
          <a:p>
            <a:r>
              <a:rPr lang="ru-RU" dirty="0"/>
              <a:t>на социальную политику—480 миллионов р. </a:t>
            </a:r>
          </a:p>
          <a:p>
            <a:r>
              <a:rPr lang="ru-RU" dirty="0"/>
              <a:t>на благоустройство города—100 миллионов р. </a:t>
            </a:r>
          </a:p>
          <a:p>
            <a:r>
              <a:rPr lang="ru-RU" dirty="0"/>
              <a:t>на охрану окружающей среды 1,4 миллиардов р. </a:t>
            </a:r>
          </a:p>
          <a:p>
            <a:r>
              <a:rPr lang="ru-RU" dirty="0"/>
              <a:t>остальные 220 миллионов р. на иные мелкие затраты и на "всякий случай".</a:t>
            </a:r>
          </a:p>
          <a:p>
            <a:pPr marL="0" indent="0">
              <a:buNone/>
            </a:pPr>
            <a:r>
              <a:rPr lang="ru-RU" dirty="0"/>
              <a:t> К окончанию срока правления (2026г.) мы планируем увеличение бюджета на около 6 миллиардов р.</a:t>
            </a:r>
          </a:p>
        </p:txBody>
      </p:sp>
    </p:spTree>
    <p:extLst>
      <p:ext uri="{BB962C8B-B14F-4D97-AF65-F5344CB8AC3E}">
        <p14:creationId xmlns:p14="http://schemas.microsoft.com/office/powerpoint/2010/main" val="375371702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3F15A-DB80-4F92-9EE8-5F03DE9EDDBC}"/>
              </a:ext>
            </a:extLst>
          </p:cNvPr>
          <p:cNvSpPr>
            <a:spLocks noGrp="1"/>
          </p:cNvSpPr>
          <p:nvPr>
            <p:ph type="title"/>
          </p:nvPr>
        </p:nvSpPr>
        <p:spPr/>
        <p:txBody>
          <a:bodyPr/>
          <a:lstStyle/>
          <a:p>
            <a:r>
              <a:rPr lang="ru-RU" dirty="0"/>
              <a:t>Список направлений</a:t>
            </a:r>
          </a:p>
        </p:txBody>
      </p:sp>
      <p:sp>
        <p:nvSpPr>
          <p:cNvPr id="3" name="Объект 2">
            <a:extLst>
              <a:ext uri="{FF2B5EF4-FFF2-40B4-BE49-F238E27FC236}">
                <a16:creationId xmlns:a16="http://schemas.microsoft.com/office/drawing/2014/main" id="{E0ECB5C1-B9E2-4E76-B45C-56D3F3A1C62C}"/>
              </a:ext>
            </a:extLst>
          </p:cNvPr>
          <p:cNvSpPr>
            <a:spLocks noGrp="1"/>
          </p:cNvSpPr>
          <p:nvPr>
            <p:ph idx="1"/>
          </p:nvPr>
        </p:nvSpPr>
        <p:spPr>
          <a:xfrm>
            <a:off x="838200" y="2050214"/>
            <a:ext cx="10515600" cy="4351338"/>
          </a:xfrm>
        </p:spPr>
        <p:txBody>
          <a:bodyPr>
            <a:normAutofit/>
          </a:bodyPr>
          <a:lstStyle/>
          <a:p>
            <a:r>
              <a:rPr lang="ru-RU" dirty="0"/>
              <a:t>Связь с общественностью</a:t>
            </a:r>
          </a:p>
          <a:p>
            <a:r>
              <a:rPr lang="ru-RU" dirty="0"/>
              <a:t>Социальная</a:t>
            </a:r>
          </a:p>
          <a:p>
            <a:r>
              <a:rPr lang="ru-RU" dirty="0"/>
              <a:t>туристическое</a:t>
            </a:r>
          </a:p>
          <a:p>
            <a:r>
              <a:rPr lang="ru-RU" dirty="0"/>
              <a:t>Экологическая</a:t>
            </a:r>
          </a:p>
          <a:p>
            <a:r>
              <a:rPr lang="ru-RU" dirty="0"/>
              <a:t>Культурная</a:t>
            </a:r>
          </a:p>
          <a:p>
            <a:r>
              <a:rPr lang="ru-RU" dirty="0"/>
              <a:t>Экономическая</a:t>
            </a:r>
          </a:p>
          <a:p>
            <a:endParaRPr lang="ru-RU" dirty="0"/>
          </a:p>
        </p:txBody>
      </p:sp>
    </p:spTree>
    <p:extLst>
      <p:ext uri="{BB962C8B-B14F-4D97-AF65-F5344CB8AC3E}">
        <p14:creationId xmlns:p14="http://schemas.microsoft.com/office/powerpoint/2010/main" val="35401761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3CA67-F42C-45E0-B72C-0F8332E3F06F}"/>
              </a:ext>
            </a:extLst>
          </p:cNvPr>
          <p:cNvSpPr>
            <a:spLocks noGrp="1"/>
          </p:cNvSpPr>
          <p:nvPr>
            <p:ph type="title"/>
          </p:nvPr>
        </p:nvSpPr>
        <p:spPr>
          <a:xfrm>
            <a:off x="1311442" y="92534"/>
            <a:ext cx="10515600" cy="1325563"/>
          </a:xfrm>
        </p:spPr>
        <p:txBody>
          <a:bodyPr/>
          <a:lstStyle/>
          <a:p>
            <a:r>
              <a:rPr lang="ru-RU" dirty="0"/>
              <a:t>              </a:t>
            </a:r>
            <a:r>
              <a:rPr lang="en-US" dirty="0"/>
              <a:t>C</a:t>
            </a:r>
            <a:r>
              <a:rPr lang="ru-RU" dirty="0"/>
              <a:t>вязь с общественностью</a:t>
            </a:r>
          </a:p>
        </p:txBody>
      </p:sp>
      <p:sp>
        <p:nvSpPr>
          <p:cNvPr id="3" name="Объект 2">
            <a:extLst>
              <a:ext uri="{FF2B5EF4-FFF2-40B4-BE49-F238E27FC236}">
                <a16:creationId xmlns:a16="http://schemas.microsoft.com/office/drawing/2014/main" id="{7DB3297B-15FD-4FB1-A677-3F2F149C3880}"/>
              </a:ext>
            </a:extLst>
          </p:cNvPr>
          <p:cNvSpPr>
            <a:spLocks noGrp="1"/>
          </p:cNvSpPr>
          <p:nvPr>
            <p:ph idx="1"/>
          </p:nvPr>
        </p:nvSpPr>
        <p:spPr>
          <a:xfrm>
            <a:off x="708660" y="1681246"/>
            <a:ext cx="10515600" cy="4351338"/>
          </a:xfrm>
        </p:spPr>
        <p:txBody>
          <a:bodyPr/>
          <a:lstStyle/>
          <a:p>
            <a:pPr marL="0" indent="0" algn="ctr">
              <a:buNone/>
            </a:pPr>
            <a:r>
              <a:rPr lang="ru-RU" dirty="0">
                <a:solidFill>
                  <a:srgbClr val="303030"/>
                </a:solidFill>
                <a:latin typeface="Segoe UI" panose="020B0502040204020203" pitchFamily="34" charset="0"/>
              </a:rPr>
              <a:t>Для более продуктивной работы администрации мы планируем повесить несколько ящиков для обращений жителей города и создать сайт для обращений в интернете, в социальных сетях. Это позволит узнать мнение горожан и сделать нашу политику более открытой.</a:t>
            </a:r>
            <a:endParaRPr lang="ru-RU" dirty="0"/>
          </a:p>
        </p:txBody>
      </p:sp>
      <p:pic>
        <p:nvPicPr>
          <p:cNvPr id="5" name="Рисунок 4">
            <a:extLst>
              <a:ext uri="{FF2B5EF4-FFF2-40B4-BE49-F238E27FC236}">
                <a16:creationId xmlns:a16="http://schemas.microsoft.com/office/drawing/2014/main" id="{E86C4314-750A-46C4-8BE0-454B574A592C}"/>
              </a:ext>
            </a:extLst>
          </p:cNvPr>
          <p:cNvPicPr>
            <a:picLocks noChangeAspect="1"/>
          </p:cNvPicPr>
          <p:nvPr/>
        </p:nvPicPr>
        <p:blipFill>
          <a:blip r:embed="rId2"/>
          <a:stretch>
            <a:fillRect/>
          </a:stretch>
        </p:blipFill>
        <p:spPr>
          <a:xfrm>
            <a:off x="708660" y="4206875"/>
            <a:ext cx="1905000" cy="2286000"/>
          </a:xfrm>
          <a:prstGeom prst="rect">
            <a:avLst/>
          </a:prstGeom>
        </p:spPr>
      </p:pic>
      <p:pic>
        <p:nvPicPr>
          <p:cNvPr id="6" name="Рисунок 5">
            <a:extLst>
              <a:ext uri="{FF2B5EF4-FFF2-40B4-BE49-F238E27FC236}">
                <a16:creationId xmlns:a16="http://schemas.microsoft.com/office/drawing/2014/main" id="{0B828DE2-DC16-41C6-A216-305749D1089F}"/>
              </a:ext>
            </a:extLst>
          </p:cNvPr>
          <p:cNvPicPr>
            <a:picLocks noChangeAspect="1"/>
          </p:cNvPicPr>
          <p:nvPr/>
        </p:nvPicPr>
        <p:blipFill>
          <a:blip r:embed="rId3"/>
          <a:stretch>
            <a:fillRect/>
          </a:stretch>
        </p:blipFill>
        <p:spPr>
          <a:xfrm>
            <a:off x="9692640" y="4252595"/>
            <a:ext cx="2240280" cy="2240280"/>
          </a:xfrm>
          <a:prstGeom prst="rect">
            <a:avLst/>
          </a:prstGeom>
        </p:spPr>
      </p:pic>
    </p:spTree>
    <p:extLst>
      <p:ext uri="{BB962C8B-B14F-4D97-AF65-F5344CB8AC3E}">
        <p14:creationId xmlns:p14="http://schemas.microsoft.com/office/powerpoint/2010/main" val="37634118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491399-EF18-4341-BAFE-B8070ACC0346}"/>
              </a:ext>
            </a:extLst>
          </p:cNvPr>
          <p:cNvSpPr>
            <a:spLocks noGrp="1"/>
          </p:cNvSpPr>
          <p:nvPr>
            <p:ph type="title"/>
          </p:nvPr>
        </p:nvSpPr>
        <p:spPr>
          <a:xfrm>
            <a:off x="838200" y="44898"/>
            <a:ext cx="10515600" cy="1325563"/>
          </a:xfrm>
        </p:spPr>
        <p:txBody>
          <a:bodyPr/>
          <a:lstStyle/>
          <a:p>
            <a:r>
              <a:rPr lang="ru-RU" dirty="0"/>
              <a:t>                  </a:t>
            </a:r>
            <a:r>
              <a:rPr lang="en-US" dirty="0"/>
              <a:t>C</a:t>
            </a:r>
            <a:r>
              <a:rPr lang="ru-RU" dirty="0" err="1"/>
              <a:t>оциальные</a:t>
            </a:r>
            <a:r>
              <a:rPr lang="ru-RU" dirty="0"/>
              <a:t> направления</a:t>
            </a:r>
          </a:p>
        </p:txBody>
      </p:sp>
      <p:sp>
        <p:nvSpPr>
          <p:cNvPr id="3" name="Объект 2">
            <a:extLst>
              <a:ext uri="{FF2B5EF4-FFF2-40B4-BE49-F238E27FC236}">
                <a16:creationId xmlns:a16="http://schemas.microsoft.com/office/drawing/2014/main" id="{4C914916-0CA9-4ED2-8373-54966749DF40}"/>
              </a:ext>
            </a:extLst>
          </p:cNvPr>
          <p:cNvSpPr>
            <a:spLocks noGrp="1"/>
          </p:cNvSpPr>
          <p:nvPr>
            <p:ph idx="1"/>
          </p:nvPr>
        </p:nvSpPr>
        <p:spPr>
          <a:xfrm>
            <a:off x="838200" y="1520825"/>
            <a:ext cx="10515600" cy="4351338"/>
          </a:xfrm>
        </p:spPr>
        <p:txBody>
          <a:bodyPr/>
          <a:lstStyle/>
          <a:p>
            <a:pPr marL="0" indent="0" algn="ctr">
              <a:buNone/>
            </a:pPr>
            <a:r>
              <a:rPr lang="ru-RU" dirty="0"/>
              <a:t> Мы решили сделать большой акцент на помощь людям с ограниченными возможностями здоровья. Около 40% от бюджета (200 миллионов р.), выделенного на социальное направление, пойдут на помощь инвалидам. Планируется благоустройство и приспособление городской инфраструктуры для людей с ограниченными возможностями здоровья</a:t>
            </a:r>
          </a:p>
        </p:txBody>
      </p:sp>
      <p:pic>
        <p:nvPicPr>
          <p:cNvPr id="5" name="Рисунок 4">
            <a:extLst>
              <a:ext uri="{FF2B5EF4-FFF2-40B4-BE49-F238E27FC236}">
                <a16:creationId xmlns:a16="http://schemas.microsoft.com/office/drawing/2014/main" id="{852DDC54-5835-4D4D-A599-1CB75862C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18" y="4367383"/>
            <a:ext cx="3186645" cy="2125492"/>
          </a:xfrm>
          <a:prstGeom prst="rect">
            <a:avLst/>
          </a:prstGeom>
        </p:spPr>
      </p:pic>
      <p:pic>
        <p:nvPicPr>
          <p:cNvPr id="7" name="Рисунок 6">
            <a:extLst>
              <a:ext uri="{FF2B5EF4-FFF2-40B4-BE49-F238E27FC236}">
                <a16:creationId xmlns:a16="http://schemas.microsoft.com/office/drawing/2014/main" id="{CF072E2C-ABEF-4EFB-85C4-13B9C33D9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397" y="4307305"/>
            <a:ext cx="3418085" cy="2185570"/>
          </a:xfrm>
          <a:prstGeom prst="rect">
            <a:avLst/>
          </a:prstGeom>
        </p:spPr>
      </p:pic>
    </p:spTree>
    <p:extLst>
      <p:ext uri="{BB962C8B-B14F-4D97-AF65-F5344CB8AC3E}">
        <p14:creationId xmlns:p14="http://schemas.microsoft.com/office/powerpoint/2010/main" val="36588051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B671BA-5398-42FD-83EB-FCC4B55AF262}"/>
              </a:ext>
            </a:extLst>
          </p:cNvPr>
          <p:cNvSpPr>
            <a:spLocks noGrp="1"/>
          </p:cNvSpPr>
          <p:nvPr>
            <p:ph type="title"/>
          </p:nvPr>
        </p:nvSpPr>
        <p:spPr>
          <a:xfrm>
            <a:off x="-509338" y="58360"/>
            <a:ext cx="10515600" cy="1325563"/>
          </a:xfrm>
        </p:spPr>
        <p:txBody>
          <a:bodyPr/>
          <a:lstStyle/>
          <a:p>
            <a:r>
              <a:rPr lang="ru-RU" dirty="0"/>
              <a:t>                         </a:t>
            </a:r>
            <a:r>
              <a:rPr lang="en-US" dirty="0"/>
              <a:t>Т</a:t>
            </a:r>
            <a:r>
              <a:rPr lang="ru-RU" dirty="0" err="1"/>
              <a:t>уристическое</a:t>
            </a:r>
            <a:r>
              <a:rPr lang="en-US" dirty="0"/>
              <a:t> </a:t>
            </a:r>
            <a:r>
              <a:rPr lang="ru-RU" dirty="0"/>
              <a:t>н</a:t>
            </a:r>
            <a:r>
              <a:rPr lang="en-US" dirty="0"/>
              <a:t>а</a:t>
            </a:r>
            <a:r>
              <a:rPr lang="ru-RU" dirty="0"/>
              <a:t>п</a:t>
            </a:r>
            <a:r>
              <a:rPr lang="en-US" dirty="0"/>
              <a:t>р</a:t>
            </a:r>
            <a:r>
              <a:rPr lang="ru-RU" dirty="0"/>
              <a:t>а</a:t>
            </a:r>
            <a:r>
              <a:rPr lang="en-US" dirty="0" err="1"/>
              <a:t>вление</a:t>
            </a:r>
            <a:r>
              <a:rPr lang="ru-RU" dirty="0"/>
              <a:t> </a:t>
            </a:r>
          </a:p>
        </p:txBody>
      </p:sp>
      <p:sp>
        <p:nvSpPr>
          <p:cNvPr id="3" name="Объект 2">
            <a:extLst>
              <a:ext uri="{FF2B5EF4-FFF2-40B4-BE49-F238E27FC236}">
                <a16:creationId xmlns:a16="http://schemas.microsoft.com/office/drawing/2014/main" id="{F7E74250-16FF-4C97-8A39-26EFF85AC198}"/>
              </a:ext>
            </a:extLst>
          </p:cNvPr>
          <p:cNvSpPr>
            <a:spLocks noGrp="1"/>
          </p:cNvSpPr>
          <p:nvPr>
            <p:ph idx="1"/>
          </p:nvPr>
        </p:nvSpPr>
        <p:spPr>
          <a:xfrm>
            <a:off x="838200" y="1343818"/>
            <a:ext cx="10515600" cy="4351338"/>
          </a:xfrm>
        </p:spPr>
        <p:txBody>
          <a:bodyPr/>
          <a:lstStyle/>
          <a:p>
            <a:pPr marL="0" indent="0" algn="ctr">
              <a:buNone/>
            </a:pPr>
            <a:r>
              <a:rPr lang="ru-RU" dirty="0"/>
              <a:t>Мы планируем улучшить санаторно-курортную обстановку города. На эти цели выделим около 100 миллионов р.</a:t>
            </a:r>
          </a:p>
        </p:txBody>
      </p:sp>
      <p:pic>
        <p:nvPicPr>
          <p:cNvPr id="5" name="Рисунок 4">
            <a:extLst>
              <a:ext uri="{FF2B5EF4-FFF2-40B4-BE49-F238E27FC236}">
                <a16:creationId xmlns:a16="http://schemas.microsoft.com/office/drawing/2014/main" id="{8A2424C3-3DED-4BF8-BAB9-6C0B8F774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930" y="3059839"/>
            <a:ext cx="5692140" cy="3117124"/>
          </a:xfrm>
          <a:prstGeom prst="rect">
            <a:avLst/>
          </a:prstGeom>
        </p:spPr>
      </p:pic>
    </p:spTree>
    <p:extLst>
      <p:ext uri="{BB962C8B-B14F-4D97-AF65-F5344CB8AC3E}">
        <p14:creationId xmlns:p14="http://schemas.microsoft.com/office/powerpoint/2010/main" val="14605380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9E7730-8F09-471E-A7DC-5D31DBCE5AEF}"/>
              </a:ext>
            </a:extLst>
          </p:cNvPr>
          <p:cNvSpPr>
            <a:spLocks noGrp="1"/>
          </p:cNvSpPr>
          <p:nvPr>
            <p:ph type="title"/>
          </p:nvPr>
        </p:nvSpPr>
        <p:spPr>
          <a:xfrm>
            <a:off x="573505" y="349083"/>
            <a:ext cx="10515600" cy="1325563"/>
          </a:xfrm>
        </p:spPr>
        <p:txBody>
          <a:bodyPr/>
          <a:lstStyle/>
          <a:p>
            <a:r>
              <a:rPr lang="ru-RU" dirty="0"/>
              <a:t>                </a:t>
            </a:r>
            <a:r>
              <a:rPr lang="en-US" dirty="0"/>
              <a:t>Э</a:t>
            </a:r>
            <a:r>
              <a:rPr lang="ru-RU" dirty="0" err="1"/>
              <a:t>кологическое</a:t>
            </a:r>
            <a:r>
              <a:rPr lang="ru-RU" dirty="0"/>
              <a:t> </a:t>
            </a:r>
            <a:r>
              <a:rPr lang="en-US" dirty="0"/>
              <a:t>н</a:t>
            </a:r>
            <a:r>
              <a:rPr lang="ru-RU" dirty="0"/>
              <a:t>а</a:t>
            </a:r>
            <a:r>
              <a:rPr lang="en-US" dirty="0"/>
              <a:t>п</a:t>
            </a:r>
            <a:r>
              <a:rPr lang="ru-RU" dirty="0"/>
              <a:t>р</a:t>
            </a:r>
            <a:r>
              <a:rPr lang="en-US" dirty="0"/>
              <a:t>а</a:t>
            </a:r>
            <a:r>
              <a:rPr lang="ru-RU" dirty="0"/>
              <a:t>в</a:t>
            </a:r>
            <a:r>
              <a:rPr lang="en-US" dirty="0"/>
              <a:t>л</a:t>
            </a:r>
            <a:r>
              <a:rPr lang="ru-RU" dirty="0"/>
              <a:t>е</a:t>
            </a:r>
            <a:r>
              <a:rPr lang="en-US" dirty="0"/>
              <a:t>н</a:t>
            </a:r>
            <a:r>
              <a:rPr lang="ru-RU" dirty="0"/>
              <a:t>и</a:t>
            </a:r>
            <a:r>
              <a:rPr lang="en-US" dirty="0"/>
              <a:t>е</a:t>
            </a:r>
            <a:endParaRPr lang="ru-RU" dirty="0"/>
          </a:p>
        </p:txBody>
      </p:sp>
      <p:sp>
        <p:nvSpPr>
          <p:cNvPr id="3" name="Объект 2">
            <a:extLst>
              <a:ext uri="{FF2B5EF4-FFF2-40B4-BE49-F238E27FC236}">
                <a16:creationId xmlns:a16="http://schemas.microsoft.com/office/drawing/2014/main" id="{7616AC51-CE8D-4EE6-908E-8204C932BBD3}"/>
              </a:ext>
            </a:extLst>
          </p:cNvPr>
          <p:cNvSpPr>
            <a:spLocks noGrp="1"/>
          </p:cNvSpPr>
          <p:nvPr>
            <p:ph idx="1"/>
          </p:nvPr>
        </p:nvSpPr>
        <p:spPr/>
        <p:txBody>
          <a:bodyPr/>
          <a:lstStyle/>
          <a:p>
            <a:pPr marL="0" indent="0" algn="ctr">
              <a:buNone/>
            </a:pPr>
            <a:r>
              <a:rPr lang="ru-RU" dirty="0"/>
              <a:t>Несмотря на то что наш город считается одним из самых зелёных, в нём много экологических проблем. Одной из крупнейших являются выбросы паров с НЛМК. Для решения этой проблемы мы предложим комбинату совместную закупку новых современных очистительных сооружений. Часть суммы оплатит город—часть комбинат. Ещё одна проблема—загрязнение воды, в частности реки Воронеж. Для решения этой проблемы мы предлагаем созвать форум, на котором будут присутствовать главы регионов, через которые протекает река Воронеж. Совместными усилиями мы сможем намного преуспеть в очищении реки. </a:t>
            </a:r>
          </a:p>
        </p:txBody>
      </p:sp>
    </p:spTree>
    <p:extLst>
      <p:ext uri="{BB962C8B-B14F-4D97-AF65-F5344CB8AC3E}">
        <p14:creationId xmlns:p14="http://schemas.microsoft.com/office/powerpoint/2010/main" val="114126772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29E3E7-FD77-451F-9D36-0434F8A31478}"/>
              </a:ext>
            </a:extLst>
          </p:cNvPr>
          <p:cNvSpPr>
            <a:spLocks noGrp="1"/>
          </p:cNvSpPr>
          <p:nvPr>
            <p:ph type="title"/>
          </p:nvPr>
        </p:nvSpPr>
        <p:spPr>
          <a:xfrm>
            <a:off x="-1006642" y="0"/>
            <a:ext cx="10515600" cy="1325563"/>
          </a:xfrm>
        </p:spPr>
        <p:txBody>
          <a:bodyPr/>
          <a:lstStyle/>
          <a:p>
            <a:pPr algn="ctr"/>
            <a:r>
              <a:rPr lang="ru-RU" dirty="0"/>
              <a:t>                      </a:t>
            </a:r>
            <a:r>
              <a:rPr lang="en-US" dirty="0"/>
              <a:t>C</a:t>
            </a:r>
            <a:r>
              <a:rPr lang="ru-RU" dirty="0" err="1"/>
              <a:t>одержание</a:t>
            </a:r>
            <a:endParaRPr lang="ru-RU" dirty="0"/>
          </a:p>
        </p:txBody>
      </p:sp>
      <p:sp>
        <p:nvSpPr>
          <p:cNvPr id="9" name="Объект 8">
            <a:extLst>
              <a:ext uri="{FF2B5EF4-FFF2-40B4-BE49-F238E27FC236}">
                <a16:creationId xmlns:a16="http://schemas.microsoft.com/office/drawing/2014/main" id="{B6013157-FCCD-4025-B704-D1E4CBE76FDA}"/>
              </a:ext>
            </a:extLst>
          </p:cNvPr>
          <p:cNvSpPr>
            <a:spLocks noGrp="1"/>
          </p:cNvSpPr>
          <p:nvPr>
            <p:ph idx="1"/>
          </p:nvPr>
        </p:nvSpPr>
        <p:spPr>
          <a:xfrm>
            <a:off x="838200" y="1697288"/>
            <a:ext cx="10515600" cy="4351338"/>
          </a:xfrm>
        </p:spPr>
        <p:txBody>
          <a:bodyPr/>
          <a:lstStyle/>
          <a:p>
            <a:r>
              <a:rPr lang="ru-RU" dirty="0"/>
              <a:t>Конституция, глава 8</a:t>
            </a:r>
          </a:p>
          <a:p>
            <a:r>
              <a:rPr lang="ru-RU" dirty="0"/>
              <a:t>Устав города Липецка. Глава 6.</a:t>
            </a:r>
          </a:p>
          <a:p>
            <a:r>
              <a:rPr lang="ru-RU" dirty="0"/>
              <a:t>Бюджет, доходы, </a:t>
            </a:r>
            <a:r>
              <a:rPr lang="ru-RU"/>
              <a:t>расходы, дефицид</a:t>
            </a:r>
            <a:endParaRPr lang="ru-RU" dirty="0"/>
          </a:p>
          <a:p>
            <a:r>
              <a:rPr lang="ru-RU" dirty="0"/>
              <a:t>Список направлений</a:t>
            </a:r>
          </a:p>
          <a:p>
            <a:r>
              <a:rPr lang="ru-RU" dirty="0"/>
              <a:t>Решение </a:t>
            </a:r>
          </a:p>
          <a:p>
            <a:r>
              <a:rPr lang="ru-RU" dirty="0"/>
              <a:t>Заключение </a:t>
            </a:r>
          </a:p>
          <a:p>
            <a:r>
              <a:rPr lang="ru-RU" dirty="0"/>
              <a:t>Наш план бюджета</a:t>
            </a:r>
          </a:p>
        </p:txBody>
      </p:sp>
    </p:spTree>
    <p:extLst>
      <p:ext uri="{BB962C8B-B14F-4D97-AF65-F5344CB8AC3E}">
        <p14:creationId xmlns:p14="http://schemas.microsoft.com/office/powerpoint/2010/main" val="2140976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292D4-8CD8-4014-A6CA-BF72C386A5FE}"/>
              </a:ext>
            </a:extLst>
          </p:cNvPr>
          <p:cNvSpPr>
            <a:spLocks noGrp="1"/>
          </p:cNvSpPr>
          <p:nvPr>
            <p:ph type="title"/>
          </p:nvPr>
        </p:nvSpPr>
        <p:spPr>
          <a:xfrm>
            <a:off x="653716" y="525546"/>
            <a:ext cx="10515600" cy="1325563"/>
          </a:xfrm>
        </p:spPr>
        <p:txBody>
          <a:bodyPr/>
          <a:lstStyle/>
          <a:p>
            <a:r>
              <a:rPr lang="ru-RU" dirty="0"/>
              <a:t>            </a:t>
            </a:r>
            <a:r>
              <a:rPr lang="en-US" dirty="0"/>
              <a:t>А</a:t>
            </a:r>
            <a:r>
              <a:rPr lang="ru-RU" dirty="0" err="1"/>
              <a:t>дминистративное</a:t>
            </a:r>
            <a:r>
              <a:rPr lang="en-US" dirty="0"/>
              <a:t> </a:t>
            </a:r>
            <a:r>
              <a:rPr lang="ru-RU" dirty="0"/>
              <a:t>н</a:t>
            </a:r>
            <a:r>
              <a:rPr lang="en-US" dirty="0"/>
              <a:t>а</a:t>
            </a:r>
            <a:r>
              <a:rPr lang="ru-RU" dirty="0"/>
              <a:t>п</a:t>
            </a:r>
            <a:r>
              <a:rPr lang="en-US" dirty="0"/>
              <a:t>р</a:t>
            </a:r>
            <a:r>
              <a:rPr lang="ru-RU" dirty="0"/>
              <a:t>а</a:t>
            </a:r>
            <a:r>
              <a:rPr lang="en-US" dirty="0"/>
              <a:t>в</a:t>
            </a:r>
            <a:r>
              <a:rPr lang="ru-RU" dirty="0"/>
              <a:t>л</a:t>
            </a:r>
            <a:r>
              <a:rPr lang="en-US" dirty="0"/>
              <a:t>е</a:t>
            </a:r>
            <a:r>
              <a:rPr lang="ru-RU" dirty="0"/>
              <a:t>н</a:t>
            </a:r>
            <a:r>
              <a:rPr lang="en-US" dirty="0"/>
              <a:t>и</a:t>
            </a:r>
            <a:r>
              <a:rPr lang="ru-RU" dirty="0"/>
              <a:t>е</a:t>
            </a:r>
          </a:p>
        </p:txBody>
      </p:sp>
      <p:sp>
        <p:nvSpPr>
          <p:cNvPr id="3" name="Объект 2">
            <a:extLst>
              <a:ext uri="{FF2B5EF4-FFF2-40B4-BE49-F238E27FC236}">
                <a16:creationId xmlns:a16="http://schemas.microsoft.com/office/drawing/2014/main" id="{4263B742-CECA-49DE-9116-07AFCC2B966A}"/>
              </a:ext>
            </a:extLst>
          </p:cNvPr>
          <p:cNvSpPr>
            <a:spLocks noGrp="1"/>
          </p:cNvSpPr>
          <p:nvPr>
            <p:ph idx="1"/>
          </p:nvPr>
        </p:nvSpPr>
        <p:spPr>
          <a:xfrm>
            <a:off x="838200" y="2434473"/>
            <a:ext cx="10515600" cy="4351338"/>
          </a:xfrm>
        </p:spPr>
        <p:txBody>
          <a:bodyPr/>
          <a:lstStyle/>
          <a:p>
            <a:pPr marL="0" indent="0" algn="ctr">
              <a:buNone/>
            </a:pPr>
            <a:r>
              <a:rPr lang="ru-RU" dirty="0"/>
              <a:t> Мы усилим контроль над средствами и сотрудниками. Прежде чем потратить копейку—нужно получить разрешение. Это позволит свести к нулю риск кражи бюджетных средств. Помимо того мы проведём собеседование со всеми гос. служащими, проверим их квалификацию. Неподходящих сократим, на их места устроим конкурс среди молодых специалистов. </a:t>
            </a:r>
          </a:p>
        </p:txBody>
      </p:sp>
    </p:spTree>
    <p:extLst>
      <p:ext uri="{BB962C8B-B14F-4D97-AF65-F5344CB8AC3E}">
        <p14:creationId xmlns:p14="http://schemas.microsoft.com/office/powerpoint/2010/main" val="32278645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48D33B-D3EB-4411-8AD4-3B7F828C379B}"/>
              </a:ext>
            </a:extLst>
          </p:cNvPr>
          <p:cNvSpPr>
            <a:spLocks noGrp="1"/>
          </p:cNvSpPr>
          <p:nvPr>
            <p:ph type="title"/>
          </p:nvPr>
        </p:nvSpPr>
        <p:spPr>
          <a:xfrm>
            <a:off x="998621" y="349083"/>
            <a:ext cx="10515600" cy="1325563"/>
          </a:xfrm>
        </p:spPr>
        <p:txBody>
          <a:bodyPr/>
          <a:lstStyle/>
          <a:p>
            <a:r>
              <a:rPr lang="ru-RU" dirty="0"/>
              <a:t>                           </a:t>
            </a:r>
            <a:r>
              <a:rPr lang="en-US" dirty="0"/>
              <a:t>З</a:t>
            </a:r>
            <a:r>
              <a:rPr lang="ru-RU" dirty="0" err="1"/>
              <a:t>аключение</a:t>
            </a:r>
            <a:endParaRPr lang="ru-RU" dirty="0"/>
          </a:p>
        </p:txBody>
      </p:sp>
      <p:sp>
        <p:nvSpPr>
          <p:cNvPr id="3" name="Объект 2">
            <a:extLst>
              <a:ext uri="{FF2B5EF4-FFF2-40B4-BE49-F238E27FC236}">
                <a16:creationId xmlns:a16="http://schemas.microsoft.com/office/drawing/2014/main" id="{B2F50975-C80B-4537-BF94-5888421DCA23}"/>
              </a:ext>
            </a:extLst>
          </p:cNvPr>
          <p:cNvSpPr>
            <a:spLocks noGrp="1"/>
          </p:cNvSpPr>
          <p:nvPr>
            <p:ph idx="1"/>
          </p:nvPr>
        </p:nvSpPr>
        <p:spPr>
          <a:xfrm>
            <a:off x="838200" y="2595646"/>
            <a:ext cx="10515600" cy="4351338"/>
          </a:xfrm>
        </p:spPr>
        <p:txBody>
          <a:bodyPr>
            <a:normAutofit/>
          </a:bodyPr>
          <a:lstStyle/>
          <a:p>
            <a:pPr marL="0" indent="0" algn="ctr">
              <a:buNone/>
            </a:pPr>
            <a:r>
              <a:rPr lang="ru-RU" sz="3200"/>
              <a:t>Наша </a:t>
            </a:r>
            <a:r>
              <a:rPr lang="ru-RU" sz="3200" dirty="0"/>
              <a:t>программа развития города Липецка разносторонняя и продуманная. На первом плане экономика, сближение с населением, затем социальное направление, туристическая жемчужина, улучшение экологической обстановки, увеличение эффективности работы администрации.</a:t>
            </a:r>
          </a:p>
        </p:txBody>
      </p:sp>
    </p:spTree>
    <p:extLst>
      <p:ext uri="{BB962C8B-B14F-4D97-AF65-F5344CB8AC3E}">
        <p14:creationId xmlns:p14="http://schemas.microsoft.com/office/powerpoint/2010/main" val="17735598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B65AC9-ADF9-4A0B-9340-98C2B849D702}"/>
              </a:ext>
            </a:extLst>
          </p:cNvPr>
          <p:cNvSpPr>
            <a:spLocks noGrp="1"/>
          </p:cNvSpPr>
          <p:nvPr>
            <p:ph idx="1"/>
          </p:nvPr>
        </p:nvSpPr>
        <p:spPr>
          <a:xfrm>
            <a:off x="759595" y="1253331"/>
            <a:ext cx="10515600" cy="4351338"/>
          </a:xfrm>
        </p:spPr>
        <p:txBody>
          <a:bodyPr>
            <a:normAutofit/>
          </a:bodyPr>
          <a:lstStyle/>
          <a:p>
            <a:pPr marL="0" indent="0" algn="ctr">
              <a:buNone/>
            </a:pPr>
            <a:r>
              <a:rPr lang="en-US" sz="4000" dirty="0"/>
              <a:t>Г</a:t>
            </a:r>
            <a:r>
              <a:rPr lang="ru-RU" sz="4000" dirty="0" err="1"/>
              <a:t>олосуйте</a:t>
            </a:r>
            <a:r>
              <a:rPr lang="ru-RU" sz="4000" dirty="0"/>
              <a:t> за нас—сделайте правильный выбор!</a:t>
            </a:r>
          </a:p>
        </p:txBody>
      </p:sp>
      <p:pic>
        <p:nvPicPr>
          <p:cNvPr id="6" name="Рисунок 5">
            <a:extLst>
              <a:ext uri="{FF2B5EF4-FFF2-40B4-BE49-F238E27FC236}">
                <a16:creationId xmlns:a16="http://schemas.microsoft.com/office/drawing/2014/main" id="{80AE8B5D-4923-4DFC-AD53-C9C3B60B2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05" y="3036709"/>
            <a:ext cx="2905430" cy="3261360"/>
          </a:xfrm>
          <a:prstGeom prst="rect">
            <a:avLst/>
          </a:prstGeom>
        </p:spPr>
      </p:pic>
      <p:pic>
        <p:nvPicPr>
          <p:cNvPr id="13" name="Рисунок 12">
            <a:extLst>
              <a:ext uri="{FF2B5EF4-FFF2-40B4-BE49-F238E27FC236}">
                <a16:creationId xmlns:a16="http://schemas.microsoft.com/office/drawing/2014/main" id="{54725894-CB91-4049-A11D-18A9C2852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766" y="3032536"/>
            <a:ext cx="2905430" cy="3265533"/>
          </a:xfrm>
          <a:prstGeom prst="rect">
            <a:avLst/>
          </a:prstGeom>
        </p:spPr>
      </p:pic>
    </p:spTree>
    <p:extLst>
      <p:ext uri="{BB962C8B-B14F-4D97-AF65-F5344CB8AC3E}">
        <p14:creationId xmlns:p14="http://schemas.microsoft.com/office/powerpoint/2010/main" val="8343038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2523507-05AB-435E-9E0A-53EC6FEA6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1811156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26CEB-8B7D-4ADA-84E9-BAECD5C1BD3F}"/>
              </a:ext>
            </a:extLst>
          </p:cNvPr>
          <p:cNvSpPr>
            <a:spLocks noGrp="1"/>
          </p:cNvSpPr>
          <p:nvPr>
            <p:ph type="title"/>
          </p:nvPr>
        </p:nvSpPr>
        <p:spPr>
          <a:xfrm>
            <a:off x="2073696" y="283334"/>
            <a:ext cx="10515600" cy="1325563"/>
          </a:xfrm>
        </p:spPr>
        <p:txBody>
          <a:bodyPr>
            <a:normAutofit fontScale="90000"/>
          </a:bodyPr>
          <a:lstStyle/>
          <a:p>
            <a:r>
              <a:rPr lang="ru-RU" dirty="0"/>
              <a:t>Глава 8. Местное самоуправление</a:t>
            </a:r>
            <a:br>
              <a:rPr lang="ru-RU" dirty="0"/>
            </a:br>
            <a:br>
              <a:rPr lang="ru-RU" dirty="0"/>
            </a:br>
            <a:endParaRPr lang="ru-RU" dirty="0"/>
          </a:p>
        </p:txBody>
      </p:sp>
      <p:sp>
        <p:nvSpPr>
          <p:cNvPr id="3" name="Объект 2">
            <a:extLst>
              <a:ext uri="{FF2B5EF4-FFF2-40B4-BE49-F238E27FC236}">
                <a16:creationId xmlns:a16="http://schemas.microsoft.com/office/drawing/2014/main" id="{F19D194C-F273-4052-92CD-DED0953BFC07}"/>
              </a:ext>
            </a:extLst>
          </p:cNvPr>
          <p:cNvSpPr>
            <a:spLocks noGrp="1"/>
          </p:cNvSpPr>
          <p:nvPr>
            <p:ph idx="1"/>
          </p:nvPr>
        </p:nvSpPr>
        <p:spPr>
          <a:xfrm>
            <a:off x="477592" y="946116"/>
            <a:ext cx="10515600" cy="3950494"/>
          </a:xfrm>
        </p:spPr>
        <p:txBody>
          <a:bodyPr>
            <a:noAutofit/>
          </a:bodyPr>
          <a:lstStyle/>
          <a:p>
            <a:pPr marL="0" indent="0">
              <a:buNone/>
            </a:pPr>
            <a:r>
              <a:rPr lang="ru-RU" sz="2400" dirty="0"/>
              <a:t>Статья 130</a:t>
            </a:r>
          </a:p>
          <a:p>
            <a:pPr marL="0" indent="0">
              <a:buNone/>
            </a:pPr>
            <a:r>
              <a:rPr lang="ru-RU" sz="2400" dirty="0"/>
              <a:t>1. Местное самоуправление в Российской Федерации обеспечивает самостоятельное решение населением вопросов местного значения, владение, пользование и распоряжение муниципальной собственностью.</a:t>
            </a:r>
          </a:p>
          <a:p>
            <a:pPr marL="0" indent="0">
              <a:buNone/>
            </a:pPr>
            <a:r>
              <a:rPr lang="ru-RU" sz="2400" dirty="0"/>
              <a:t>2. Местное самоуправление осуществляется гражданами путем референдума, выборов, других форм прямого волеизъявления, через выборные и другие органы местного самоуправления.</a:t>
            </a:r>
          </a:p>
          <a:p>
            <a:pPr marL="0" indent="0">
              <a:buNone/>
            </a:pPr>
            <a:r>
              <a:rPr lang="ru-RU" sz="2400" dirty="0"/>
              <a:t>Статья 131</a:t>
            </a:r>
          </a:p>
          <a:p>
            <a:pPr marL="0" indent="0">
              <a:buNone/>
            </a:pPr>
            <a:r>
              <a:rPr lang="ru-RU" sz="2400" dirty="0"/>
              <a:t>1. Местное самоуправление осуществляется в городских, сельских поселениях и на других территориях с учетом исторических и иных местных традиций. Структура органов местного самоуправления определяется населением самостоятельно.</a:t>
            </a:r>
          </a:p>
          <a:p>
            <a:pPr marL="0" indent="0">
              <a:buNone/>
            </a:pPr>
            <a:r>
              <a:rPr lang="ru-RU" sz="2400" dirty="0"/>
              <a:t>2. Изменение границ территорий, в которых осуществляется местное самоуправление, допускается с учетом мнения населения соответствующих территорий.</a:t>
            </a:r>
          </a:p>
          <a:p>
            <a:pPr marL="0" indent="0">
              <a:buNone/>
            </a:pPr>
            <a:endParaRPr lang="ru-RU" sz="1800" dirty="0"/>
          </a:p>
          <a:p>
            <a:pPr marL="0" indent="0">
              <a:buNone/>
            </a:pPr>
            <a:r>
              <a:rPr lang="ru-RU" sz="1800" dirty="0"/>
              <a:t>.</a:t>
            </a:r>
          </a:p>
        </p:txBody>
      </p:sp>
    </p:spTree>
    <p:extLst>
      <p:ext uri="{BB962C8B-B14F-4D97-AF65-F5344CB8AC3E}">
        <p14:creationId xmlns:p14="http://schemas.microsoft.com/office/powerpoint/2010/main" val="14043882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84FC44-5A5B-4B2F-A307-44B98FD7197B}"/>
              </a:ext>
            </a:extLst>
          </p:cNvPr>
          <p:cNvSpPr>
            <a:spLocks noGrp="1"/>
          </p:cNvSpPr>
          <p:nvPr>
            <p:ph idx="1"/>
          </p:nvPr>
        </p:nvSpPr>
        <p:spPr>
          <a:xfrm>
            <a:off x="436271" y="393032"/>
            <a:ext cx="11319457" cy="6296526"/>
          </a:xfrm>
        </p:spPr>
        <p:txBody>
          <a:bodyPr>
            <a:normAutofit fontScale="62500" lnSpcReduction="20000"/>
          </a:bodyPr>
          <a:lstStyle/>
          <a:p>
            <a:pPr marL="0" indent="0">
              <a:buNone/>
            </a:pPr>
            <a:r>
              <a:rPr lang="ru-RU" sz="4400" dirty="0"/>
              <a:t>Статья 132</a:t>
            </a:r>
          </a:p>
          <a:p>
            <a:pPr marL="0" indent="0">
              <a:buNone/>
            </a:pPr>
            <a:r>
              <a:rPr lang="ru-RU" sz="4400" dirty="0"/>
              <a:t>1. Органы местного самоуправления самостоятельно управляют муниципальной собственностью, формируют, утверждают и исполняют местный бюджет, устанавливают местные налоги и сборы, осуществляют охрану общественного порядка, а также решают иные вопросы местного значения.</a:t>
            </a:r>
          </a:p>
          <a:p>
            <a:pPr marL="0" indent="0">
              <a:buNone/>
            </a:pPr>
            <a:r>
              <a:rPr lang="ru-RU" sz="4400" dirty="0"/>
              <a:t>2. Органы местного самоуправления могут наделяться законом отдельными государственными полномочиями с передачей необходимых для их осуществления материальных и финансовых средств. Реализация переданных полномочий подконтрольна государству.</a:t>
            </a:r>
          </a:p>
          <a:p>
            <a:pPr marL="0" indent="0">
              <a:buNone/>
            </a:pPr>
            <a:r>
              <a:rPr lang="ru-RU" sz="4400" dirty="0"/>
              <a:t>Статья 133</a:t>
            </a:r>
          </a:p>
          <a:p>
            <a:pPr marL="0" indent="0">
              <a:buNone/>
            </a:pPr>
            <a:r>
              <a:rPr lang="ru-RU" sz="4400" dirty="0"/>
              <a:t>Местное самоуправление в Российской Федерации гарантируется правом на судебную защиту, на компенсацию дополнительных расходов возникших в результате решений, принятых органами государственной власти, запретом на ограничение прав местного самоуправления, установленных Конституцией Российской Федерации и федеральными законами.</a:t>
            </a:r>
          </a:p>
          <a:p>
            <a:endParaRPr lang="ru-RU" dirty="0"/>
          </a:p>
        </p:txBody>
      </p:sp>
    </p:spTree>
    <p:extLst>
      <p:ext uri="{BB962C8B-B14F-4D97-AF65-F5344CB8AC3E}">
        <p14:creationId xmlns:p14="http://schemas.microsoft.com/office/powerpoint/2010/main" val="20139353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A29DE-8DE4-4555-9BF7-8449524634DE}"/>
              </a:ext>
            </a:extLst>
          </p:cNvPr>
          <p:cNvSpPr>
            <a:spLocks noGrp="1"/>
          </p:cNvSpPr>
          <p:nvPr>
            <p:ph type="title"/>
          </p:nvPr>
        </p:nvSpPr>
        <p:spPr>
          <a:xfrm>
            <a:off x="1415716" y="349083"/>
            <a:ext cx="10515600" cy="1325563"/>
          </a:xfrm>
        </p:spPr>
        <p:txBody>
          <a:bodyPr/>
          <a:lstStyle/>
          <a:p>
            <a:r>
              <a:rPr lang="ru-RU" dirty="0"/>
              <a:t>       Устав города Липецка. Глава VI.</a:t>
            </a:r>
          </a:p>
        </p:txBody>
      </p:sp>
      <p:sp>
        <p:nvSpPr>
          <p:cNvPr id="3" name="Объект 2">
            <a:extLst>
              <a:ext uri="{FF2B5EF4-FFF2-40B4-BE49-F238E27FC236}">
                <a16:creationId xmlns:a16="http://schemas.microsoft.com/office/drawing/2014/main" id="{DF4628BA-B603-4AE7-94FE-049A17520095}"/>
              </a:ext>
            </a:extLst>
          </p:cNvPr>
          <p:cNvSpPr>
            <a:spLocks noGrp="1"/>
          </p:cNvSpPr>
          <p:nvPr>
            <p:ph idx="1"/>
          </p:nvPr>
        </p:nvSpPr>
        <p:spPr>
          <a:xfrm>
            <a:off x="838200" y="2026151"/>
            <a:ext cx="10515600" cy="4351338"/>
          </a:xfrm>
        </p:spPr>
        <p:txBody>
          <a:bodyPr/>
          <a:lstStyle/>
          <a:p>
            <a:pPr marL="0" indent="0">
              <a:buNone/>
            </a:pPr>
            <a:r>
              <a:rPr lang="ru-RU" dirty="0"/>
              <a:t> Статья 47. </a:t>
            </a:r>
          </a:p>
          <a:p>
            <a:pPr marL="514350" indent="-514350">
              <a:buAutoNum type="arabicPeriod"/>
            </a:pPr>
            <a:r>
              <a:rPr lang="ru-RU" dirty="0"/>
              <a:t>Глава города Липецка является высшим должностным лицом города Липецка. Глава города избирается городским Советом из числа кандидатов, представленных конкурсной комиссией по результатам конкурса. Глава города возглавляет администрацию города. Глава города осуществляет свои полномочия на постоянной основе.</a:t>
            </a:r>
          </a:p>
          <a:p>
            <a:pPr marL="0" indent="0">
              <a:buNone/>
            </a:pPr>
            <a:r>
              <a:rPr lang="ru-RU" dirty="0">
                <a:solidFill>
                  <a:srgbClr val="303030"/>
                </a:solidFill>
                <a:latin typeface="Segoe UI" panose="020B0502040204020203" pitchFamily="34" charset="0"/>
              </a:rPr>
              <a:t> 5. Срок полномочий Главы города 5 лет.</a:t>
            </a:r>
            <a:endParaRPr lang="ru-RU" dirty="0"/>
          </a:p>
        </p:txBody>
      </p:sp>
    </p:spTree>
    <p:extLst>
      <p:ext uri="{BB962C8B-B14F-4D97-AF65-F5344CB8AC3E}">
        <p14:creationId xmlns:p14="http://schemas.microsoft.com/office/powerpoint/2010/main" val="39534743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1AAF66-C479-40FE-BEAF-E06C52E51BEC}"/>
              </a:ext>
            </a:extLst>
          </p:cNvPr>
          <p:cNvSpPr>
            <a:spLocks noGrp="1"/>
          </p:cNvSpPr>
          <p:nvPr>
            <p:ph idx="1"/>
          </p:nvPr>
        </p:nvSpPr>
        <p:spPr>
          <a:xfrm>
            <a:off x="838200" y="912812"/>
            <a:ext cx="10515600" cy="5032375"/>
          </a:xfrm>
        </p:spPr>
        <p:txBody>
          <a:bodyPr>
            <a:normAutofit fontScale="92500" lnSpcReduction="20000"/>
          </a:bodyPr>
          <a:lstStyle/>
          <a:p>
            <a:pPr marL="0" indent="0">
              <a:buNone/>
            </a:pPr>
            <a:r>
              <a:rPr lang="ru-RU" dirty="0"/>
              <a:t>                                                    6. Глава города:</a:t>
            </a:r>
          </a:p>
          <a:p>
            <a:pPr marL="514350" indent="-514350" algn="ctr">
              <a:buAutoNum type="arabicParenR"/>
            </a:pPr>
            <a:r>
              <a:rPr lang="ru-RU" dirty="0"/>
              <a:t>представляет город Липецк в отношениях с органами местного самоуправления других муниципальных образований, органами государственной власти, гражданами и организациями, без доверенности действует от имени города Липецка; </a:t>
            </a:r>
          </a:p>
          <a:p>
            <a:pPr marL="0" indent="0" algn="ctr">
              <a:buNone/>
            </a:pPr>
            <a:r>
              <a:rPr lang="ru-RU" dirty="0"/>
              <a:t>2) подписывает и обнародует муниципальные правовые акты, принятые городским Советом, в порядке, установленном Уставом города Липецка; </a:t>
            </a:r>
          </a:p>
          <a:p>
            <a:pPr marL="0" indent="0" algn="ctr">
              <a:buNone/>
            </a:pPr>
            <a:r>
              <a:rPr lang="ru-RU" dirty="0"/>
              <a:t>3) издает постановления администрации города по вопросам местного значения и вопросам, связанным с осуществлением отдельных государственных полномочий, переданных органам местного самоуправления федеральными законами и законами области, а также распоряжения администрации города по вопросам организации работы администрации города; </a:t>
            </a:r>
          </a:p>
          <a:p>
            <a:pPr marL="0" indent="0" algn="ctr">
              <a:buNone/>
            </a:pPr>
            <a:r>
              <a:rPr lang="ru-RU" dirty="0"/>
              <a:t>4) вправе требовать созыва внеочередной сессии городского Совета;</a:t>
            </a:r>
          </a:p>
          <a:p>
            <a:endParaRPr lang="ru-RU" dirty="0"/>
          </a:p>
        </p:txBody>
      </p:sp>
    </p:spTree>
    <p:extLst>
      <p:ext uri="{BB962C8B-B14F-4D97-AF65-F5344CB8AC3E}">
        <p14:creationId xmlns:p14="http://schemas.microsoft.com/office/powerpoint/2010/main" val="39283255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200213-9CBA-4DF5-A18A-66BC39CFD88E}"/>
              </a:ext>
            </a:extLst>
          </p:cNvPr>
          <p:cNvSpPr>
            <a:spLocks noGrp="1"/>
          </p:cNvSpPr>
          <p:nvPr>
            <p:ph idx="1"/>
          </p:nvPr>
        </p:nvSpPr>
        <p:spPr>
          <a:xfrm>
            <a:off x="838200" y="1201578"/>
            <a:ext cx="10515600" cy="4454843"/>
          </a:xfrm>
        </p:spPr>
        <p:txBody>
          <a:bodyPr>
            <a:normAutofit fontScale="92500" lnSpcReduction="10000"/>
          </a:bodyPr>
          <a:lstStyle/>
          <a:p>
            <a:pPr marL="0" indent="0" algn="ctr">
              <a:buNone/>
            </a:pPr>
            <a:r>
              <a:rPr lang="ru-RU" dirty="0"/>
              <a:t>5) обеспечивает осуществление органами местного самоуправления полномочий по решению вопросов местного значения и отдельных государственных полномочий, переданных органам местного самоуправления федеральными законами и законами Липецкой области; </a:t>
            </a:r>
          </a:p>
          <a:p>
            <a:pPr marL="0" indent="0" algn="ctr">
              <a:buNone/>
            </a:pPr>
            <a:r>
              <a:rPr lang="ru-RU" dirty="0"/>
              <a:t>6) утверждает одну треть состава Общественной палаты города Липецка в соответствии с Положением об Общественной палате города Липецка;</a:t>
            </a:r>
          </a:p>
          <a:p>
            <a:pPr marL="0" indent="0" algn="ctr">
              <a:buNone/>
            </a:pPr>
            <a:r>
              <a:rPr lang="ru-RU" dirty="0"/>
              <a:t> 7) определяет орган, уполномоченный на осуществление полномочий, предусмотренных частью 2 статьи 18 Федерального закона от 13.07.2015 № 224-ФЗ «О государственно-частном партнерстве, </a:t>
            </a:r>
            <a:r>
              <a:rPr lang="ru-RU" dirty="0" err="1"/>
              <a:t>муниципально</a:t>
            </a:r>
            <a:r>
              <a:rPr lang="ru-RU" dirty="0"/>
              <a:t>-частном партнерстве в Российской Федерации и внесении изменений в отдельные законодательные акты Российской Федерации».</a:t>
            </a:r>
          </a:p>
          <a:p>
            <a:pPr marL="0" indent="0" algn="ctr">
              <a:buNone/>
            </a:pPr>
            <a:endParaRPr lang="ru-RU" dirty="0"/>
          </a:p>
        </p:txBody>
      </p:sp>
    </p:spTree>
    <p:extLst>
      <p:ext uri="{BB962C8B-B14F-4D97-AF65-F5344CB8AC3E}">
        <p14:creationId xmlns:p14="http://schemas.microsoft.com/office/powerpoint/2010/main" val="29277226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275943-8ABC-411E-ABC6-866B81CB80C6}"/>
              </a:ext>
            </a:extLst>
          </p:cNvPr>
          <p:cNvSpPr>
            <a:spLocks noGrp="1"/>
          </p:cNvSpPr>
          <p:nvPr>
            <p:ph idx="1"/>
          </p:nvPr>
        </p:nvSpPr>
        <p:spPr>
          <a:xfrm>
            <a:off x="838200" y="1253331"/>
            <a:ext cx="10515600" cy="4351338"/>
          </a:xfrm>
        </p:spPr>
        <p:txBody>
          <a:bodyPr/>
          <a:lstStyle/>
          <a:p>
            <a:pPr marL="0" indent="0" algn="ctr">
              <a:buNone/>
            </a:pPr>
            <a:r>
              <a:rPr lang="ru-RU" dirty="0">
                <a:solidFill>
                  <a:srgbClr val="303030"/>
                </a:solidFill>
                <a:latin typeface="Segoe UI" panose="020B0502040204020203" pitchFamily="34" charset="0"/>
              </a:rPr>
              <a:t>7. Глава города подконтролен и подотчетен населению и городскому Совету в пределах его компетенции. Глава города представляет населению и городскому Совету ежегодные отчеты о результатах своей деятельности, деятельности администрации города, в том числе о решении вопросов, поставленных городским Советом перед администрацией города. </a:t>
            </a:r>
          </a:p>
          <a:p>
            <a:pPr marL="0" indent="0" algn="ctr">
              <a:buNone/>
            </a:pPr>
            <a:r>
              <a:rPr lang="ru-RU" dirty="0">
                <a:solidFill>
                  <a:srgbClr val="303030"/>
                </a:solidFill>
                <a:latin typeface="Segoe UI" panose="020B0502040204020203" pitchFamily="34" charset="0"/>
              </a:rPr>
              <a:t>14. Финансирование расходов, связанных с предоставлением гарантий Главе города, осуществляется за счет средств городского бюджета.</a:t>
            </a:r>
            <a:endParaRPr lang="ru-RU" dirty="0"/>
          </a:p>
        </p:txBody>
      </p:sp>
    </p:spTree>
    <p:extLst>
      <p:ext uri="{BB962C8B-B14F-4D97-AF65-F5344CB8AC3E}">
        <p14:creationId xmlns:p14="http://schemas.microsoft.com/office/powerpoint/2010/main" val="875762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50D9C2-0FFE-4C2B-BDE7-F65516A51B18}"/>
              </a:ext>
            </a:extLst>
          </p:cNvPr>
          <p:cNvSpPr>
            <a:spLocks noGrp="1"/>
          </p:cNvSpPr>
          <p:nvPr>
            <p:ph idx="1"/>
          </p:nvPr>
        </p:nvSpPr>
        <p:spPr>
          <a:xfrm>
            <a:off x="304800" y="167640"/>
            <a:ext cx="11353800" cy="6675120"/>
          </a:xfrm>
        </p:spPr>
        <p:txBody>
          <a:bodyPr>
            <a:normAutofit fontScale="77500" lnSpcReduction="20000"/>
          </a:bodyPr>
          <a:lstStyle/>
          <a:p>
            <a:pPr marL="0" indent="0">
              <a:buNone/>
            </a:pPr>
            <a:r>
              <a:rPr lang="ru-RU" dirty="0"/>
              <a:t>Статья 48. Полномочия главы администрации </a:t>
            </a:r>
            <a:r>
              <a:rPr lang="ru-RU" dirty="0" err="1"/>
              <a:t>города.В</a:t>
            </a:r>
            <a:r>
              <a:rPr lang="ru-RU" dirty="0"/>
              <a:t> целях решения вопросов местного значения Глава города как глава администрации обладает следующими полномочиями:</a:t>
            </a:r>
          </a:p>
          <a:p>
            <a:pPr marL="0" indent="0">
              <a:buNone/>
            </a:pPr>
            <a:r>
              <a:rPr lang="ru-RU" dirty="0"/>
              <a:t>1)на принципах единоначалия осуществляет руководство деятельностью администрации города и несет ответственность за ненадлежащее исполнение своих полномочий;</a:t>
            </a:r>
          </a:p>
          <a:p>
            <a:pPr marL="0" indent="0">
              <a:buNone/>
            </a:pPr>
            <a:r>
              <a:rPr lang="ru-RU" dirty="0"/>
              <a:t>2) издает постановления администрации города по вопросам местного значения и вопросам, связанным с осуществлением отдельных государственных полномочий, переданных органам местного самоуправления федеральными законами и законами области, а также распоряжения администрации города по вопросам организации работы администрации города;</a:t>
            </a:r>
          </a:p>
          <a:p>
            <a:pPr marL="0" indent="0">
              <a:buNone/>
            </a:pPr>
            <a:r>
              <a:rPr lang="ru-RU" dirty="0"/>
              <a:t>3) участвует в работе сессии городского Совета, вносит вопросы для формирования повестки дня сессий городского Совета;</a:t>
            </a:r>
          </a:p>
          <a:p>
            <a:pPr marL="0" indent="0">
              <a:buNone/>
            </a:pPr>
            <a:r>
              <a:rPr lang="ru-RU" dirty="0"/>
              <a:t>4) представляет на утверждение городского Совета проекты планов и программ комплексного социально-экономического развития города, его бюджета, отчеты об их исполнении, проект структуры администрации города, вносит на рассмотрение городского Совета проекты нормативных правовых актов по иным вопросам;</a:t>
            </a:r>
          </a:p>
          <a:p>
            <a:pPr marL="0" indent="0">
              <a:buNone/>
            </a:pPr>
            <a:r>
              <a:rPr lang="ru-RU" dirty="0"/>
              <a:t>5) назначает и освобождает от должности работников администрации города, руководителей отраслевых (функциональных) органов и иных структурных подразделений администрации города, руководителей муниципальных унитарных предприятий и учреждений; Глава города вправе делегировать полномочия по назначению и освобождению руководителей муниципальных унитарных предприятий и учреждений заместителям главы администрации и (или) руководителям органов администрации;</a:t>
            </a:r>
          </a:p>
          <a:p>
            <a:pPr marL="0" indent="0">
              <a:buNone/>
            </a:pPr>
            <a:r>
              <a:rPr lang="ru-RU" dirty="0"/>
              <a:t>6) является распорядителем средств при исполнении бюджета города;</a:t>
            </a:r>
          </a:p>
          <a:p>
            <a:pPr marL="0" indent="0">
              <a:buNone/>
            </a:pPr>
            <a:r>
              <a:rPr lang="ru-RU" dirty="0"/>
              <a:t>7) обеспечивает условия для взаимодействия городского Совета депутатов, его аппарата с администрацией города и ее отраслевыми (функциональными) органами;</a:t>
            </a:r>
          </a:p>
        </p:txBody>
      </p:sp>
    </p:spTree>
    <p:extLst>
      <p:ext uri="{BB962C8B-B14F-4D97-AF65-F5344CB8AC3E}">
        <p14:creationId xmlns:p14="http://schemas.microsoft.com/office/powerpoint/2010/main" val="2046764438"/>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1710</Words>
  <Application>Microsoft Office PowerPoint</Application>
  <PresentationFormat>Широкоэкранный</PresentationFormat>
  <Paragraphs>122</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Segoe UI</vt:lpstr>
      <vt:lpstr>Тема Office</vt:lpstr>
      <vt:lpstr>Савков Савелий Владимирович Самовыдвиженец на пост главы города Липецк. </vt:lpstr>
      <vt:lpstr>                      Cодержание</vt:lpstr>
      <vt:lpstr>Глава 8. Местное самоуправление  </vt:lpstr>
      <vt:lpstr>Презентация PowerPoint</vt:lpstr>
      <vt:lpstr>       Устав города Липецка. Глава VI.</vt:lpstr>
      <vt:lpstr>Презентация PowerPoint</vt:lpstr>
      <vt:lpstr>Презентация PowerPoint</vt:lpstr>
      <vt:lpstr>Презентация PowerPoint</vt:lpstr>
      <vt:lpstr>Презентация PowerPoint</vt:lpstr>
      <vt:lpstr>Презентация PowerPoint</vt:lpstr>
      <vt:lpstr>Бюджет (на 2021г.)</vt:lpstr>
      <vt:lpstr>                                    Доходы </vt:lpstr>
      <vt:lpstr>      Решение проблемы с экономикой</vt:lpstr>
      <vt:lpstr>Наш план бюджета: </vt:lpstr>
      <vt:lpstr>Список направлений</vt:lpstr>
      <vt:lpstr>              Cвязь с общественностью</vt:lpstr>
      <vt:lpstr>                  Cоциальные направления</vt:lpstr>
      <vt:lpstr>                         Туристическое направление </vt:lpstr>
      <vt:lpstr>                Экологическое направление</vt:lpstr>
      <vt:lpstr>            Административное направление</vt:lpstr>
      <vt:lpstr>                           Заключение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Заставка</dc:title>
  <dc:creator>Sasha</dc:creator>
  <cp:lastModifiedBy>Sasha</cp:lastModifiedBy>
  <cp:revision>24</cp:revision>
  <dcterms:created xsi:type="dcterms:W3CDTF">2021-04-11T18:12:19Z</dcterms:created>
  <dcterms:modified xsi:type="dcterms:W3CDTF">2021-04-19T03:50:49Z</dcterms:modified>
</cp:coreProperties>
</file>