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1" r:id="rId3"/>
    <p:sldId id="281" r:id="rId4"/>
    <p:sldId id="282" r:id="rId5"/>
    <p:sldId id="283" r:id="rId6"/>
    <p:sldId id="284" r:id="rId7"/>
    <p:sldId id="287" r:id="rId8"/>
    <p:sldId id="267" r:id="rId9"/>
    <p:sldId id="286" r:id="rId10"/>
    <p:sldId id="270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  <p14:sldId id="261"/>
            <p14:sldId id="281"/>
            <p14:sldId id="282"/>
            <p14:sldId id="283"/>
            <p14:sldId id="284"/>
            <p14:sldId id="287"/>
            <p14:sldId id="267"/>
            <p14:sldId id="286"/>
            <p14:sldId id="27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5" autoAdjust="0"/>
    <p:restoredTop sz="98563" autoAdjust="0"/>
  </p:normalViewPr>
  <p:slideViewPr>
    <p:cSldViewPr>
      <p:cViewPr varScale="1">
        <p:scale>
          <a:sx n="90" d="100"/>
          <a:sy n="90" d="100"/>
        </p:scale>
        <p:origin x="11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24.05.2021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797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rPr lang="cs-CZ"/>
              <a:pPr/>
              <a:t>24.05.2021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6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/>
          </a:p>
          <a:p>
            <a:pPr lvl="0"/>
            <a:r>
              <a:rPr lang="ru-RU" sz="1200" b="1" dirty="0"/>
              <a:t>Разделы</a:t>
            </a:r>
            <a:endParaRPr lang="ru-RU" sz="1200" b="0" dirty="0"/>
          </a:p>
          <a:p>
            <a:pPr lvl="0"/>
            <a:r>
              <a:rPr lang="ru-RU" sz="1200" b="0" baseline="0" dirty="0"/>
              <a:t>Разделы позволяют упорядочить слайды и организовать совместную работу нескольких авторов. На вкладке </a:t>
            </a:r>
            <a:r>
              <a:rPr lang="ru-RU" sz="1200" b="1" baseline="0" dirty="0"/>
              <a:t>Главная</a:t>
            </a:r>
            <a:r>
              <a:rPr lang="ru-RU" sz="1200" b="0" baseline="0" dirty="0"/>
              <a:t> в разделе </a:t>
            </a:r>
            <a:r>
              <a:rPr lang="ru-RU" sz="1200" b="1" baseline="0" dirty="0"/>
              <a:t>Слайды</a:t>
            </a:r>
            <a:r>
              <a:rPr lang="ru-RU" sz="1200" b="0" baseline="0" dirty="0"/>
              <a:t> нажмите кнопку </a:t>
            </a:r>
            <a:r>
              <a:rPr lang="ru-RU" sz="1200" b="1" baseline="0" dirty="0"/>
              <a:t>Раздел</a:t>
            </a:r>
            <a:r>
              <a:rPr lang="ru-RU" sz="1200" b="0" baseline="0" dirty="0"/>
              <a:t> и выберите команду </a:t>
            </a:r>
            <a:r>
              <a:rPr lang="ru-RU" sz="1200" b="1" baseline="0" dirty="0"/>
              <a:t>Добавить раздел</a:t>
            </a:r>
            <a:r>
              <a:rPr lang="ru-RU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ru-RU" sz="1200" b="1" dirty="0"/>
          </a:p>
          <a:p>
            <a:pPr lvl="0"/>
            <a:r>
              <a:rPr lang="ru-RU" sz="1200" b="1" dirty="0"/>
              <a:t>Заметки</a:t>
            </a:r>
          </a:p>
          <a:p>
            <a:pPr lvl="0"/>
            <a:r>
              <a:rPr lang="ru-RU" sz="1200" dirty="0"/>
              <a:t>Используйте область заметок для размещения заметок докладчика или дополнительных сведений для аудитории.</a:t>
            </a:r>
            <a:r>
              <a:rPr lang="ru-RU" sz="1200" baseline="0" dirty="0"/>
              <a:t> Во время воспроизведения презентации эти заметки отображаются в режиме докладчика. </a:t>
            </a:r>
          </a:p>
          <a:p>
            <a:pPr lvl="0">
              <a:buFontTx/>
              <a:buNone/>
            </a:pPr>
            <a:r>
              <a:rPr lang="ru-RU" sz="1200" dirty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/>
          </a:p>
          <a:p>
            <a:pPr lvl="0">
              <a:buFontTx/>
              <a:buNone/>
            </a:pPr>
            <a:r>
              <a:rPr lang="ru-RU" sz="1200" b="1" dirty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/>
              <a:t>Обратите особое внимание на графики, диаграммы и надписи.</a:t>
            </a:r>
            <a:r>
              <a:rPr lang="ru-RU" sz="1200" baseline="0" dirty="0"/>
              <a:t> </a:t>
            </a:r>
            <a:endParaRPr lang="ru-RU" sz="1200" dirty="0"/>
          </a:p>
          <a:p>
            <a:pPr lvl="0"/>
            <a:r>
              <a:rPr lang="ru-RU" sz="1200" dirty="0"/>
              <a:t>Учтите, что печать будет выполняться </a:t>
            </a:r>
            <a:r>
              <a:rPr lang="ru-RU" sz="1200" dirty="0" err="1"/>
              <a:t>в черно-белом режиме или в оттенках серого</a:t>
            </a:r>
            <a:r>
              <a:rPr lang="ru-RU" sz="1200" dirty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/>
              <a:t>в черно-белом режиме или в оттенках серого</a:t>
            </a:r>
            <a:r>
              <a:rPr lang="ru-RU" sz="1200" dirty="0"/>
              <a:t>.</a:t>
            </a:r>
          </a:p>
          <a:p>
            <a:pPr lvl="0">
              <a:buFontTx/>
              <a:buNone/>
            </a:pPr>
            <a:endParaRPr lang="ru-RU" sz="1200" dirty="0"/>
          </a:p>
          <a:p>
            <a:pPr lvl="0">
              <a:buFontTx/>
              <a:buNone/>
            </a:pPr>
            <a:r>
              <a:rPr lang="ru-RU" sz="1200" b="1" dirty="0"/>
              <a:t>Диаграммы, таблицы и графики</a:t>
            </a:r>
          </a:p>
          <a:p>
            <a:pPr lvl="0"/>
            <a:r>
              <a:rPr lang="ru-RU" sz="1200" dirty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/>
              <a:t>Снабдите все диаграммы и таблицы подписями.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Microsoft </a:t>
            </a:r>
            <a:r>
              <a:rPr lang="ru-RU" b="1"/>
              <a:t>Инженерное мастерство</a:t>
            </a:r>
            <a:endParaRPr lang="ru-RU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Конфиденциальная информация Майкрософт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При наличии подходящего</a:t>
            </a:r>
            <a:r>
              <a:rPr lang="ru-RU" baseline="0" dirty="0"/>
              <a:t> видеосодержимого, такого как примеры, демонстрации продуктов или другие учебные материалы, также включите его в презентацию. </a:t>
            </a:r>
            <a:endParaRPr lang="ru-RU" dirty="0"/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/>
              <a:t>Это другой параметр</a:t>
            </a:r>
            <a:r>
              <a:rPr lang="ru-RU" sz="1200" baseline="0" dirty="0"/>
              <a:t> для обзорного слайда.</a:t>
            </a:r>
            <a:endParaRPr lang="ru-RU" sz="1200" dirty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Дайте краткий обзор презентации.</a:t>
            </a:r>
            <a:r>
              <a:rPr lang="ru-RU" baseline="0" dirty="0"/>
              <a:t> О</a:t>
            </a:r>
            <a:r>
              <a:rPr lang="ru-RU" dirty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/>
              <a:t>Представьте каждую из основных тем.</a:t>
            </a:r>
          </a:p>
          <a:p>
            <a:r>
              <a:rPr lang="ru-RU" dirty="0"/>
              <a:t>Чтобы предоставить слушателям ориентир, можно</a:t>
            </a:r>
            <a:r>
              <a:rPr lang="ru-RU" baseline="0" dirty="0"/>
              <a:t> можете </a:t>
            </a:r>
            <a:r>
              <a:rPr lang="ru-RU" dirty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/>
              <a:t>Это другой параметр</a:t>
            </a:r>
            <a:r>
              <a:rPr lang="ru-RU" sz="1200" baseline="0" dirty="0"/>
              <a:t> для обзора с использованием переходов, позволяющий перемещаться между несколькими слайдами.</a:t>
            </a:r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/>
              <a:t>Какие</a:t>
            </a:r>
            <a:r>
              <a:rPr lang="ru-RU" b="0" baseline="0" dirty="0"/>
              <a:t> способности приобретут слушатели по завершении обучения?</a:t>
            </a:r>
            <a:r>
              <a:rPr lang="ru-RU" dirty="0"/>
              <a:t> Коротко опишите каждую цель и полезность</a:t>
            </a:r>
            <a:r>
              <a:rPr lang="ru-RU" baseline="0" dirty="0"/>
              <a:t> </a:t>
            </a:r>
            <a:r>
              <a:rPr lang="ru-RU" dirty="0"/>
              <a:t>данной презентации для</a:t>
            </a:r>
            <a:r>
              <a:rPr lang="ru-RU" baseline="0" dirty="0"/>
              <a:t> слушателей.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/>
              <a:t>Образцы макетов таблицы,</a:t>
            </a:r>
            <a:r>
              <a:rPr lang="ru-RU" baseline="0" dirty="0"/>
              <a:t> </a:t>
            </a:r>
            <a:r>
              <a:rPr lang="ru-RU" dirty="0"/>
              <a:t>диаграммы, изображения</a:t>
            </a:r>
            <a:r>
              <a:rPr lang="ru-RU" baseline="0" dirty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kumimoji="0" lang="ru-RU"/>
              <a:t>Образец подзаголовка</a:t>
            </a:r>
            <a:endParaRPr kumimoji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kumimoji="0" lang="cs-CZ"/>
              <a:pPr/>
              <a:t>24.05.2021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24.05.2021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24.05.2021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kumimoji="0" lang="cs-CZ"/>
              <a:pPr/>
              <a:t>24.05.2021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24.05.2021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24.05.2021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24.05.2021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kumimoji="0" lang="ru-RU"/>
              <a:t>Образец заголовка</a:t>
            </a:r>
            <a:endParaRPr kumimoji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24.05.2021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kumimoji="0" lang="ru-RU"/>
              <a:t>Образец заголовка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24.05.2021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kumimoji="0" lang="ru-RU"/>
              <a:t>Образец заголовка</a:t>
            </a:r>
            <a:endParaRPr kumimoji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kumimoji="0" lang="ru-RU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24.05.2021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24.05.2021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24.05.2021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kumimoji="0" lang="cs-CZ"/>
              <a:pPr/>
              <a:t>24.05.2021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43000" y="1524000"/>
            <a:ext cx="7467600" cy="3048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Применение методов арт-терапии  для работы с эмоциями</a:t>
            </a:r>
            <a:br>
              <a:rPr lang="ru-RU" dirty="0"/>
            </a:br>
            <a:r>
              <a:rPr lang="ru-RU" dirty="0"/>
              <a:t> у детей с ОВЗ</a:t>
            </a:r>
            <a:br>
              <a:rPr lang="ru-RU" dirty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Wdx-wJDqaVs.jpg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2"/>
          <a:stretch/>
        </p:blipFill>
        <p:spPr>
          <a:xfrm>
            <a:off x="14805" y="1447800"/>
            <a:ext cx="7101085" cy="5125306"/>
          </a:xfrm>
        </p:spPr>
      </p:pic>
      <p:pic>
        <p:nvPicPr>
          <p:cNvPr id="5" name="Изображение 4" descr="nxtY0QRCNDk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2286000" cy="3200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-8467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/>
                <a:cs typeface="Times New Roman"/>
              </a:rPr>
              <a:t>Если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есть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возможность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можно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разыграть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похожую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сценку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например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в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коллективе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одноклассников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в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разных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формах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взаимодействия</a:t>
            </a:r>
            <a:r>
              <a:rPr lang="en-US" dirty="0"/>
              <a:t>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598" y="381000"/>
            <a:ext cx="8077200" cy="46482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28600"/>
            <a:ext cx="8077200" cy="32004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Цель:</a:t>
            </a:r>
            <a:r>
              <a:rPr lang="ru-RU" dirty="0"/>
              <a:t> развитие эмоционального интеллекта</a:t>
            </a:r>
          </a:p>
          <a:p>
            <a:r>
              <a:rPr lang="ru-RU" b="1" dirty="0"/>
              <a:t>Задачи</a:t>
            </a:r>
            <a:r>
              <a:rPr lang="ru-RU" dirty="0"/>
              <a:t>: - научить различать и выражать собственные эмоции,</a:t>
            </a:r>
          </a:p>
          <a:p>
            <a:r>
              <a:rPr lang="ru-RU" b="1" dirty="0"/>
              <a:t>-</a:t>
            </a:r>
            <a:r>
              <a:rPr lang="ru-RU" dirty="0"/>
              <a:t> научить распознавать эмоциональное состояние других людей,</a:t>
            </a:r>
          </a:p>
          <a:p>
            <a:r>
              <a:rPr lang="ru-RU" dirty="0"/>
              <a:t>- развитие у детей навыков устанавливать контакт,</a:t>
            </a:r>
          </a:p>
          <a:p>
            <a:r>
              <a:rPr lang="ru-RU" dirty="0"/>
              <a:t>- развитие речи, восприятия, внимания и воображения,</a:t>
            </a:r>
          </a:p>
          <a:p>
            <a:r>
              <a:rPr lang="ru-RU" dirty="0"/>
              <a:t>- развитие мелкой и крупной моторики рук,</a:t>
            </a:r>
          </a:p>
          <a:p>
            <a:r>
              <a:rPr lang="ru-RU" dirty="0"/>
              <a:t>- развитие навыков самоконтроля</a:t>
            </a:r>
          </a:p>
          <a:p>
            <a:pPr marL="0" indent="0">
              <a:buNone/>
            </a:pPr>
            <a:r>
              <a:rPr lang="ru-RU" b="1" dirty="0"/>
              <a:t>Аудитория:</a:t>
            </a:r>
          </a:p>
          <a:p>
            <a:pPr marL="0" indent="0">
              <a:buNone/>
            </a:pPr>
            <a:r>
              <a:rPr lang="ru-RU" dirty="0"/>
              <a:t>Дети с ОВЗ </a:t>
            </a:r>
          </a:p>
        </p:txBody>
      </p:sp>
      <p:pic>
        <p:nvPicPr>
          <p:cNvPr id="3" name="Изображение 2" descr="mir-jemocij-v-zhizni-rebenka_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75932"/>
            <a:ext cx="6396579" cy="36807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151" y="228600"/>
            <a:ext cx="7262849" cy="154093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" y="228601"/>
            <a:ext cx="8686800" cy="60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/>
                <a:cs typeface="Times New Roman"/>
              </a:rPr>
              <a:t>Упражнение 1. Различение эмоций на изображениях </a:t>
            </a:r>
            <a:r>
              <a:rPr lang="ru-RU" sz="2400" b="1" i="1" dirty="0" err="1">
                <a:latin typeface="Times New Roman"/>
                <a:cs typeface="Times New Roman"/>
              </a:rPr>
              <a:t>смайлов</a:t>
            </a:r>
            <a:endParaRPr lang="ru-RU" sz="2400" dirty="0">
              <a:latin typeface="Times New Roman"/>
              <a:cs typeface="Times New Roman"/>
            </a:endParaRPr>
          </a:p>
          <a:p>
            <a:r>
              <a:rPr lang="ru-RU" sz="2400" u="sng" dirty="0">
                <a:latin typeface="Times New Roman"/>
                <a:cs typeface="Times New Roman"/>
              </a:rPr>
              <a:t>Цель</a:t>
            </a:r>
            <a:r>
              <a:rPr lang="ru-RU" sz="2400" dirty="0">
                <a:latin typeface="Times New Roman"/>
                <a:cs typeface="Times New Roman"/>
              </a:rPr>
              <a:t>: развитие внимания, мышления, воображения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Изображение 2" descr="KGJpWDl7mD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94672"/>
            <a:ext cx="5943600" cy="520676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91000" y="-381000"/>
            <a:ext cx="7765662" cy="164761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457201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/>
                <a:cs typeface="Times New Roman"/>
              </a:rPr>
              <a:t>Упражнение 2. Как люди выражают эмоции</a:t>
            </a:r>
            <a:endParaRPr lang="ru-RU" sz="2800" dirty="0">
              <a:latin typeface="Times New Roman"/>
              <a:cs typeface="Times New Roman"/>
            </a:endParaRPr>
          </a:p>
          <a:p>
            <a:r>
              <a:rPr lang="ru-RU" sz="2800" u="sng" dirty="0">
                <a:latin typeface="Times New Roman"/>
                <a:cs typeface="Times New Roman"/>
              </a:rPr>
              <a:t>Цель:</a:t>
            </a:r>
            <a:r>
              <a:rPr lang="ru-RU" sz="2800" dirty="0">
                <a:latin typeface="Times New Roman"/>
                <a:cs typeface="Times New Roman"/>
              </a:rPr>
              <a:t> развитие произвольности, наблюдательности, воображения </a:t>
            </a:r>
          </a:p>
        </p:txBody>
      </p:sp>
      <p:pic>
        <p:nvPicPr>
          <p:cNvPr id="5" name="Изображение 4" descr="_RAX8ZkNf_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5387788" cy="5029199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8200" y="2743200"/>
            <a:ext cx="4038600" cy="3886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" y="228600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/>
                <a:cs typeface="Times New Roman"/>
              </a:rPr>
              <a:t>Упражнение 4.</a:t>
            </a:r>
            <a:endParaRPr lang="ru-RU" sz="2800" dirty="0">
              <a:latin typeface="Times New Roman"/>
              <a:cs typeface="Times New Roman"/>
            </a:endParaRPr>
          </a:p>
          <a:p>
            <a:r>
              <a:rPr lang="ru-RU" sz="2800" u="sng" dirty="0">
                <a:latin typeface="Times New Roman"/>
                <a:cs typeface="Times New Roman"/>
              </a:rPr>
              <a:t>Цель:</a:t>
            </a:r>
            <a:r>
              <a:rPr lang="ru-RU" sz="2800" dirty="0">
                <a:latin typeface="Times New Roman"/>
                <a:cs typeface="Times New Roman"/>
              </a:rPr>
              <a:t> развитие воображения, мелкой моторики рук, эмоционального интеллекта, переключение восприятия ребенка в </a:t>
            </a:r>
            <a:r>
              <a:rPr lang="ru-RU" sz="2800" dirty="0" err="1">
                <a:latin typeface="Times New Roman"/>
                <a:cs typeface="Times New Roman"/>
              </a:rPr>
              <a:t>интермодальной</a:t>
            </a:r>
            <a:r>
              <a:rPr lang="ru-RU" sz="2800" dirty="0">
                <a:latin typeface="Times New Roman"/>
                <a:cs typeface="Times New Roman"/>
              </a:rPr>
              <a:t> плоскости (</a:t>
            </a:r>
            <a:r>
              <a:rPr lang="ru-RU" sz="2800" dirty="0" err="1">
                <a:latin typeface="Times New Roman"/>
                <a:cs typeface="Times New Roman"/>
              </a:rPr>
              <a:t>речь⁄слух</a:t>
            </a:r>
            <a:r>
              <a:rPr lang="ru-RU" sz="2800" dirty="0">
                <a:latin typeface="Times New Roman"/>
                <a:cs typeface="Times New Roman"/>
              </a:rPr>
              <a:t>, зрение, кинестетическое </a:t>
            </a:r>
            <a:r>
              <a:rPr lang="ru-RU" sz="2800" dirty="0" err="1">
                <a:latin typeface="Times New Roman"/>
                <a:cs typeface="Times New Roman"/>
              </a:rPr>
              <a:t>осознавание</a:t>
            </a:r>
            <a:r>
              <a:rPr lang="ru-RU" sz="2800" dirty="0"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4" name="Изображение 3" descr="OW9hiQQ0ju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4191000" cy="4024901"/>
          </a:xfrm>
          <a:prstGeom prst="rect">
            <a:avLst/>
          </a:prstGeom>
        </p:spPr>
      </p:pic>
      <p:pic>
        <p:nvPicPr>
          <p:cNvPr id="5" name="Изображение 4" descr="LUlegShuBZ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590800"/>
            <a:ext cx="3690364" cy="4114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1" y="381000"/>
            <a:ext cx="3581399" cy="57149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600" dirty="0"/>
              <a:t>Приветствие</a:t>
            </a:r>
            <a:endParaRPr lang="ru-RU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2573339" y="-6996461"/>
            <a:ext cx="5745755" cy="14500983"/>
          </a:xfrm>
          <a:prstGeom prst="rect">
            <a:avLst/>
          </a:prstGeom>
        </p:spPr>
      </p:pic>
      <p:pic>
        <p:nvPicPr>
          <p:cNvPr id="2" name="Изображение 1" descr="zKbsNZmLQ7U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2" y="228600"/>
            <a:ext cx="4488301" cy="6019800"/>
          </a:xfrm>
          <a:prstGeom prst="rect">
            <a:avLst/>
          </a:prstGeom>
        </p:spPr>
      </p:pic>
      <p:pic>
        <p:nvPicPr>
          <p:cNvPr id="5" name="Изображение 4" descr="8GGbQHsyXbk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95400"/>
            <a:ext cx="3434292" cy="4495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06168"/>
            <a:ext cx="3657600" cy="5942232"/>
          </a:xfrm>
        </p:spPr>
        <p:txBody>
          <a:bodyPr>
            <a:normAutofit/>
          </a:bodyPr>
          <a:lstStyle/>
          <a:p>
            <a:r>
              <a:rPr lang="ru-RU" sz="2800" b="1">
                <a:latin typeface="Times New Roman"/>
                <a:cs typeface="Times New Roman"/>
              </a:rPr>
              <a:t>Рефлексия </a:t>
            </a:r>
            <a:br>
              <a:rPr lang="ru-RU" sz="2800" b="1" dirty="0">
                <a:latin typeface="Times New Roman"/>
                <a:cs typeface="Times New Roman"/>
              </a:rPr>
            </a:br>
            <a:r>
              <a:rPr lang="ru-RU" sz="2800" b="1">
                <a:latin typeface="Times New Roman"/>
                <a:cs typeface="Times New Roman"/>
              </a:rPr>
              <a:t>Итог занятия </a:t>
            </a:r>
            <a:br>
              <a:rPr lang="ru-RU" sz="2800" dirty="0">
                <a:latin typeface="Times New Roman"/>
                <a:cs typeface="Times New Roman"/>
              </a:rPr>
            </a:br>
            <a:r>
              <a:rPr lang="ru-RU" sz="2800" dirty="0">
                <a:latin typeface="Times New Roman"/>
                <a:cs typeface="Times New Roman"/>
              </a:rPr>
              <a:t>Педагог подводит ребенка к некоторым выводам </a:t>
            </a:r>
            <a:br>
              <a:rPr lang="ru-RU" sz="2800" dirty="0">
                <a:latin typeface="Times New Roman"/>
                <a:cs typeface="Times New Roman"/>
              </a:rPr>
            </a:br>
            <a:r>
              <a:rPr lang="ru-RU" sz="2800" dirty="0">
                <a:latin typeface="Times New Roman"/>
                <a:cs typeface="Times New Roman"/>
              </a:rPr>
              <a:t>про наличие разных эмоций у каждого человека, </a:t>
            </a:r>
            <a:br>
              <a:rPr lang="ru-RU" sz="2800" dirty="0">
                <a:latin typeface="Times New Roman"/>
                <a:cs typeface="Times New Roman"/>
              </a:rPr>
            </a:br>
            <a:r>
              <a:rPr lang="ru-RU" sz="2800" dirty="0">
                <a:latin typeface="Times New Roman"/>
                <a:cs typeface="Times New Roman"/>
              </a:rPr>
              <a:t>их отличии, способах выражения и условиях возникновения.</a:t>
            </a:r>
            <a:br>
              <a:rPr lang="ru-RU" sz="2800" dirty="0">
                <a:latin typeface="Times New Roman"/>
                <a:cs typeface="Times New Roman"/>
              </a:rPr>
            </a:b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2895600"/>
            <a:ext cx="3124200" cy="315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 </a:t>
            </a:r>
            <a:endParaRPr lang="ru-RU" sz="3600" dirty="0"/>
          </a:p>
        </p:txBody>
      </p:sp>
      <p:pic>
        <p:nvPicPr>
          <p:cNvPr id="11" name="Изображение 10" descr="scale_120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82" y="446232"/>
            <a:ext cx="4495718" cy="53044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1248" y="152400"/>
            <a:ext cx="8302752" cy="6705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28600"/>
            <a:ext cx="8229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2 занятие</a:t>
            </a:r>
            <a:endParaRPr lang="ru-RU" dirty="0"/>
          </a:p>
          <a:p>
            <a:r>
              <a:rPr lang="ru-RU" u="sng" dirty="0"/>
              <a:t>Цель:</a:t>
            </a:r>
            <a:r>
              <a:rPr lang="ru-RU" dirty="0"/>
              <a:t> Актуализация опорных знаний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фрмированию</a:t>
            </a:r>
            <a:r>
              <a:rPr lang="en-US" dirty="0"/>
              <a:t> </a:t>
            </a:r>
            <a:r>
              <a:rPr lang="en-US" dirty="0" err="1"/>
              <a:t>эмоционального</a:t>
            </a:r>
            <a:r>
              <a:rPr lang="en-US" dirty="0"/>
              <a:t> </a:t>
            </a:r>
            <a:r>
              <a:rPr lang="en-US" dirty="0" err="1"/>
              <a:t>интеллекта</a:t>
            </a:r>
            <a:endParaRPr lang="ru-RU" dirty="0"/>
          </a:p>
        </p:txBody>
      </p:sp>
      <p:pic>
        <p:nvPicPr>
          <p:cNvPr id="8" name="Изображение 7" descr="EV8rWZws8w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8228"/>
            <a:ext cx="6096000" cy="45577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20000" cy="3276600"/>
          </a:xfrm>
        </p:spPr>
        <p:txBody>
          <a:bodyPr>
            <a:normAutofit/>
          </a:bodyPr>
          <a:lstStyle/>
          <a:p>
            <a:br>
              <a:rPr lang="ru-RU" sz="5400" dirty="0"/>
            </a:br>
            <a:endParaRPr lang="ru-RU" sz="5400" dirty="0"/>
          </a:p>
        </p:txBody>
      </p:sp>
      <p:pic>
        <p:nvPicPr>
          <p:cNvPr id="3" name="Изображение 2" descr="CKO07uhe-o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09600"/>
            <a:ext cx="3657600" cy="4894930"/>
          </a:xfrm>
          <a:prstGeom prst="rect">
            <a:avLst/>
          </a:prstGeom>
        </p:spPr>
      </p:pic>
      <p:pic>
        <p:nvPicPr>
          <p:cNvPr id="4" name="Изображение 3" descr="g2gV_g4RG0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4876800" cy="32237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886200"/>
            <a:ext cx="5334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/>
                <a:cs typeface="Times New Roman"/>
              </a:rPr>
              <a:t>	</a:t>
            </a:r>
            <a:r>
              <a:rPr lang="en-US" sz="2800" dirty="0" err="1">
                <a:latin typeface="Times New Roman"/>
                <a:cs typeface="Times New Roman"/>
              </a:rPr>
              <a:t>Далее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по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желанию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ребенка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можно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предоставить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возможность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для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индивидуальной</a:t>
            </a:r>
            <a:r>
              <a:rPr lang="en-US" sz="2800" dirty="0">
                <a:latin typeface="Times New Roman"/>
                <a:cs typeface="Times New Roman"/>
              </a:rPr>
              <a:t> игры, </a:t>
            </a:r>
            <a:r>
              <a:rPr lang="en-US" sz="2800" dirty="0" err="1">
                <a:latin typeface="Times New Roman"/>
                <a:cs typeface="Times New Roman"/>
              </a:rPr>
              <a:t>взаимодействия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с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куклами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с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целью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присвоения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полученного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опыта</a:t>
            </a:r>
            <a:r>
              <a:rPr lang="ru-RU" sz="2800" dirty="0"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heme/theme1.xml><?xml version="1.0" encoding="utf-8"?>
<a:theme xmlns:a="http://schemas.openxmlformats.org/drawingml/2006/main" name="Обучение новых сотруднико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Обучение новых сотрудников.potx</Template>
  <TotalTime>0</TotalTime>
  <Words>552</Words>
  <Application>Microsoft Office PowerPoint</Application>
  <PresentationFormat>Экран (4:3)</PresentationFormat>
  <Paragraphs>81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Обучение новых сотрудников</vt:lpstr>
      <vt:lpstr> Применение методов арт-терапии  для работы с эмоциями  у детей с ОВЗ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 Итог занятия  Педагог подводит ребенка к некоторым выводам  про наличие разных эмоций у каждого человека,  их отличии, способах выражения и условиях возникновения. </vt:lpstr>
      <vt:lpstr>Презентация PowerPoint</vt:lpstr>
      <vt:lpstr> 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revision>1</cp:revision>
  <dcterms:modified xsi:type="dcterms:W3CDTF">2021-05-24T04:53:00Z</dcterms:modified>
  <cp:category/>
</cp:coreProperties>
</file>