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104" y="-2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683CB22-5CEF-9D41-9F88-306ABA61A1C6}" type="datetimeFigureOut">
              <a:rPr lang="ru-RU" smtClean="0"/>
              <a:t>19.08.21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0D6920-6DB8-D94B-AA9D-43C7AEFC6EE4}" type="slidenum">
              <a:rPr lang="ru-RU" smtClean="0"/>
              <a:t>‹#›</a:t>
            </a:fld>
            <a:endParaRPr lang="ru-RU"/>
          </a:p>
        </p:txBody>
      </p:sp>
    </p:spTree>
    <p:extLst>
      <p:ext uri="{BB962C8B-B14F-4D97-AF65-F5344CB8AC3E}">
        <p14:creationId xmlns:p14="http://schemas.microsoft.com/office/powerpoint/2010/main" val="3984314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83CB22-5CEF-9D41-9F88-306ABA61A1C6}" type="datetimeFigureOut">
              <a:rPr lang="ru-RU" smtClean="0"/>
              <a:t>19.08.21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0D6920-6DB8-D94B-AA9D-43C7AEFC6EE4}" type="slidenum">
              <a:rPr lang="ru-RU" smtClean="0"/>
              <a:t>‹#›</a:t>
            </a:fld>
            <a:endParaRPr lang="ru-RU"/>
          </a:p>
        </p:txBody>
      </p:sp>
    </p:spTree>
    <p:extLst>
      <p:ext uri="{BB962C8B-B14F-4D97-AF65-F5344CB8AC3E}">
        <p14:creationId xmlns:p14="http://schemas.microsoft.com/office/powerpoint/2010/main" val="3467046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83CB22-5CEF-9D41-9F88-306ABA61A1C6}" type="datetimeFigureOut">
              <a:rPr lang="ru-RU" smtClean="0"/>
              <a:t>19.08.21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0D6920-6DB8-D94B-AA9D-43C7AEFC6EE4}" type="slidenum">
              <a:rPr lang="ru-RU" smtClean="0"/>
              <a:t>‹#›</a:t>
            </a:fld>
            <a:endParaRPr lang="ru-RU"/>
          </a:p>
        </p:txBody>
      </p:sp>
    </p:spTree>
    <p:extLst>
      <p:ext uri="{BB962C8B-B14F-4D97-AF65-F5344CB8AC3E}">
        <p14:creationId xmlns:p14="http://schemas.microsoft.com/office/powerpoint/2010/main" val="3776851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83CB22-5CEF-9D41-9F88-306ABA61A1C6}" type="datetimeFigureOut">
              <a:rPr lang="ru-RU" smtClean="0"/>
              <a:t>19.08.21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0D6920-6DB8-D94B-AA9D-43C7AEFC6EE4}" type="slidenum">
              <a:rPr lang="ru-RU" smtClean="0"/>
              <a:t>‹#›</a:t>
            </a:fld>
            <a:endParaRPr lang="ru-RU"/>
          </a:p>
        </p:txBody>
      </p:sp>
    </p:spTree>
    <p:extLst>
      <p:ext uri="{BB962C8B-B14F-4D97-AF65-F5344CB8AC3E}">
        <p14:creationId xmlns:p14="http://schemas.microsoft.com/office/powerpoint/2010/main" val="1972601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683CB22-5CEF-9D41-9F88-306ABA61A1C6}" type="datetimeFigureOut">
              <a:rPr lang="ru-RU" smtClean="0"/>
              <a:t>19.08.21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0D6920-6DB8-D94B-AA9D-43C7AEFC6EE4}" type="slidenum">
              <a:rPr lang="ru-RU" smtClean="0"/>
              <a:t>‹#›</a:t>
            </a:fld>
            <a:endParaRPr lang="ru-RU"/>
          </a:p>
        </p:txBody>
      </p:sp>
    </p:spTree>
    <p:extLst>
      <p:ext uri="{BB962C8B-B14F-4D97-AF65-F5344CB8AC3E}">
        <p14:creationId xmlns:p14="http://schemas.microsoft.com/office/powerpoint/2010/main" val="826119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683CB22-5CEF-9D41-9F88-306ABA61A1C6}" type="datetimeFigureOut">
              <a:rPr lang="ru-RU" smtClean="0"/>
              <a:t>19.08.21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0D6920-6DB8-D94B-AA9D-43C7AEFC6EE4}" type="slidenum">
              <a:rPr lang="ru-RU" smtClean="0"/>
              <a:t>‹#›</a:t>
            </a:fld>
            <a:endParaRPr lang="ru-RU"/>
          </a:p>
        </p:txBody>
      </p:sp>
    </p:spTree>
    <p:extLst>
      <p:ext uri="{BB962C8B-B14F-4D97-AF65-F5344CB8AC3E}">
        <p14:creationId xmlns:p14="http://schemas.microsoft.com/office/powerpoint/2010/main" val="2887286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683CB22-5CEF-9D41-9F88-306ABA61A1C6}" type="datetimeFigureOut">
              <a:rPr lang="ru-RU" smtClean="0"/>
              <a:t>19.08.21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20D6920-6DB8-D94B-AA9D-43C7AEFC6EE4}" type="slidenum">
              <a:rPr lang="ru-RU" smtClean="0"/>
              <a:t>‹#›</a:t>
            </a:fld>
            <a:endParaRPr lang="ru-RU"/>
          </a:p>
        </p:txBody>
      </p:sp>
    </p:spTree>
    <p:extLst>
      <p:ext uri="{BB962C8B-B14F-4D97-AF65-F5344CB8AC3E}">
        <p14:creationId xmlns:p14="http://schemas.microsoft.com/office/powerpoint/2010/main" val="3979157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683CB22-5CEF-9D41-9F88-306ABA61A1C6}" type="datetimeFigureOut">
              <a:rPr lang="ru-RU" smtClean="0"/>
              <a:t>19.08.21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20D6920-6DB8-D94B-AA9D-43C7AEFC6EE4}" type="slidenum">
              <a:rPr lang="ru-RU" smtClean="0"/>
              <a:t>‹#›</a:t>
            </a:fld>
            <a:endParaRPr lang="ru-RU"/>
          </a:p>
        </p:txBody>
      </p:sp>
    </p:spTree>
    <p:extLst>
      <p:ext uri="{BB962C8B-B14F-4D97-AF65-F5344CB8AC3E}">
        <p14:creationId xmlns:p14="http://schemas.microsoft.com/office/powerpoint/2010/main" val="81200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83CB22-5CEF-9D41-9F88-306ABA61A1C6}" type="datetimeFigureOut">
              <a:rPr lang="ru-RU" smtClean="0"/>
              <a:t>19.08.21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20D6920-6DB8-D94B-AA9D-43C7AEFC6EE4}" type="slidenum">
              <a:rPr lang="ru-RU" smtClean="0"/>
              <a:t>‹#›</a:t>
            </a:fld>
            <a:endParaRPr lang="ru-RU"/>
          </a:p>
        </p:txBody>
      </p:sp>
    </p:spTree>
    <p:extLst>
      <p:ext uri="{BB962C8B-B14F-4D97-AF65-F5344CB8AC3E}">
        <p14:creationId xmlns:p14="http://schemas.microsoft.com/office/powerpoint/2010/main" val="3561421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83CB22-5CEF-9D41-9F88-306ABA61A1C6}" type="datetimeFigureOut">
              <a:rPr lang="ru-RU" smtClean="0"/>
              <a:t>19.08.21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0D6920-6DB8-D94B-AA9D-43C7AEFC6EE4}" type="slidenum">
              <a:rPr lang="ru-RU" smtClean="0"/>
              <a:t>‹#›</a:t>
            </a:fld>
            <a:endParaRPr lang="ru-RU"/>
          </a:p>
        </p:txBody>
      </p:sp>
    </p:spTree>
    <p:extLst>
      <p:ext uri="{BB962C8B-B14F-4D97-AF65-F5344CB8AC3E}">
        <p14:creationId xmlns:p14="http://schemas.microsoft.com/office/powerpoint/2010/main" val="3184884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83CB22-5CEF-9D41-9F88-306ABA61A1C6}" type="datetimeFigureOut">
              <a:rPr lang="ru-RU" smtClean="0"/>
              <a:t>19.08.21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0D6920-6DB8-D94B-AA9D-43C7AEFC6EE4}" type="slidenum">
              <a:rPr lang="ru-RU" smtClean="0"/>
              <a:t>‹#›</a:t>
            </a:fld>
            <a:endParaRPr lang="ru-RU"/>
          </a:p>
        </p:txBody>
      </p:sp>
    </p:spTree>
    <p:extLst>
      <p:ext uri="{BB962C8B-B14F-4D97-AF65-F5344CB8AC3E}">
        <p14:creationId xmlns:p14="http://schemas.microsoft.com/office/powerpoint/2010/main" val="6720424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3CB22-5CEF-9D41-9F88-306ABA61A1C6}" type="datetimeFigureOut">
              <a:rPr lang="ru-RU" smtClean="0"/>
              <a:t>19.08.21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0D6920-6DB8-D94B-AA9D-43C7AEFC6EE4}" type="slidenum">
              <a:rPr lang="ru-RU" smtClean="0"/>
              <a:t>‹#›</a:t>
            </a:fld>
            <a:endParaRPr lang="ru-RU"/>
          </a:p>
        </p:txBody>
      </p:sp>
    </p:spTree>
    <p:extLst>
      <p:ext uri="{BB962C8B-B14F-4D97-AF65-F5344CB8AC3E}">
        <p14:creationId xmlns:p14="http://schemas.microsoft.com/office/powerpoint/2010/main" val="1847531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4637"/>
            <a:ext cx="8229600" cy="5534936"/>
          </a:xfrm>
        </p:spPr>
        <p:txBody>
          <a:bodyPr>
            <a:normAutofit/>
          </a:bodyPr>
          <a:lstStyle/>
          <a:p>
            <a:r>
              <a:rPr lang="ru-RU" sz="3200" b="1" dirty="0" smtClean="0"/>
              <a:t>Демократия</a:t>
            </a:r>
            <a:endParaRPr lang="ru-RU" sz="3200" b="1" dirty="0"/>
          </a:p>
        </p:txBody>
      </p:sp>
    </p:spTree>
    <p:extLst>
      <p:ext uri="{BB962C8B-B14F-4D97-AF65-F5344CB8AC3E}">
        <p14:creationId xmlns:p14="http://schemas.microsoft.com/office/powerpoint/2010/main" val="3605291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125748"/>
            <a:ext cx="8229600" cy="767065"/>
          </a:xfrm>
        </p:spPr>
        <p:txBody>
          <a:bodyPr>
            <a:normAutofit/>
          </a:bodyPr>
          <a:lstStyle/>
          <a:p>
            <a:r>
              <a:rPr lang="ru-RU" sz="2800" dirty="0" smtClean="0">
                <a:solidFill>
                  <a:srgbClr val="FF0000"/>
                </a:solidFill>
              </a:rPr>
              <a:t>Принципы и ценности современной демократии</a:t>
            </a:r>
            <a:endParaRPr lang="ru-RU" sz="2800" dirty="0">
              <a:solidFill>
                <a:srgbClr val="FF0000"/>
              </a:solidFill>
            </a:endParaRPr>
          </a:p>
        </p:txBody>
      </p:sp>
      <p:sp>
        <p:nvSpPr>
          <p:cNvPr id="3" name="Содержимое 2"/>
          <p:cNvSpPr>
            <a:spLocks noGrp="1"/>
          </p:cNvSpPr>
          <p:nvPr>
            <p:ph idx="1"/>
          </p:nvPr>
        </p:nvSpPr>
        <p:spPr>
          <a:xfrm>
            <a:off x="100587" y="792215"/>
            <a:ext cx="8813949" cy="5333949"/>
          </a:xfrm>
        </p:spPr>
        <p:txBody>
          <a:bodyPr>
            <a:normAutofit/>
          </a:bodyPr>
          <a:lstStyle/>
          <a:p>
            <a:pPr>
              <a:buFont typeface="Wingdings" charset="2"/>
              <a:buChar char="Ø"/>
            </a:pPr>
            <a:r>
              <a:rPr lang="ru-RU" sz="2400" dirty="0" smtClean="0">
                <a:solidFill>
                  <a:srgbClr val="FF6600"/>
                </a:solidFill>
              </a:rPr>
              <a:t>Народовластие</a:t>
            </a:r>
            <a:r>
              <a:rPr lang="ru-RU" sz="2400" dirty="0" smtClean="0"/>
              <a:t>. Власть осуществляется от имени народа и с участием народа. Граждане имеют право участвовать в принятии важных политических решений посредством процедуры голосования на референдумах. Они также имеют право выбирать депутатов в законодательные органы власти и других должностных лиц (президента страны)</a:t>
            </a:r>
          </a:p>
          <a:p>
            <a:pPr>
              <a:buFont typeface="Wingdings" charset="2"/>
              <a:buChar char="Ø"/>
            </a:pPr>
            <a:r>
              <a:rPr lang="ru-RU" sz="2400" dirty="0" smtClean="0">
                <a:solidFill>
                  <a:srgbClr val="FF6600"/>
                </a:solidFill>
              </a:rPr>
              <a:t>Правовое и политическое равенство граждан</a:t>
            </a:r>
            <a:r>
              <a:rPr lang="ru-RU" sz="2400" dirty="0" smtClean="0"/>
              <a:t>. Граждане имеют равные права, в том числе право участвовать в политической жизни общества. Для современной демократии характерно правовое государство, которое призвано охранять права человека и гарантировать равенство граждан перед законом</a:t>
            </a:r>
            <a:endParaRPr lang="ru-RU" sz="2400" dirty="0"/>
          </a:p>
        </p:txBody>
      </p:sp>
    </p:spTree>
    <p:extLst>
      <p:ext uri="{BB962C8B-B14F-4D97-AF65-F5344CB8AC3E}">
        <p14:creationId xmlns:p14="http://schemas.microsoft.com/office/powerpoint/2010/main" val="782894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176048"/>
            <a:ext cx="8229600" cy="842514"/>
          </a:xfrm>
        </p:spPr>
        <p:txBody>
          <a:bodyPr>
            <a:normAutofit/>
          </a:bodyPr>
          <a:lstStyle/>
          <a:p>
            <a:r>
              <a:rPr lang="ru-RU" sz="2800" dirty="0" smtClean="0">
                <a:solidFill>
                  <a:srgbClr val="FF0000"/>
                </a:solidFill>
              </a:rPr>
              <a:t>Принципы и ценности современной демократии</a:t>
            </a:r>
            <a:endParaRPr lang="ru-RU" sz="2800" dirty="0">
              <a:solidFill>
                <a:srgbClr val="FF0000"/>
              </a:solidFill>
            </a:endParaRPr>
          </a:p>
        </p:txBody>
      </p:sp>
      <p:sp>
        <p:nvSpPr>
          <p:cNvPr id="3" name="Содержимое 2"/>
          <p:cNvSpPr>
            <a:spLocks noGrp="1"/>
          </p:cNvSpPr>
          <p:nvPr>
            <p:ph idx="1"/>
          </p:nvPr>
        </p:nvSpPr>
        <p:spPr>
          <a:xfrm>
            <a:off x="168012" y="1018563"/>
            <a:ext cx="8859684" cy="5620950"/>
          </a:xfrm>
        </p:spPr>
        <p:txBody>
          <a:bodyPr>
            <a:normAutofit/>
          </a:bodyPr>
          <a:lstStyle/>
          <a:p>
            <a:pPr>
              <a:buFont typeface="Wingdings" charset="2"/>
              <a:buChar char="Ø"/>
            </a:pPr>
            <a:r>
              <a:rPr lang="ru-RU" sz="2400" dirty="0" smtClean="0">
                <a:solidFill>
                  <a:srgbClr val="FF6600"/>
                </a:solidFill>
              </a:rPr>
              <a:t>Принцип большинства и уважение прав меньшинства</a:t>
            </a:r>
            <a:r>
              <a:rPr lang="ru-RU" sz="2400" dirty="0" smtClean="0"/>
              <a:t>. В обществе, где представлены различные социальные группы, трудно принять решение, которое в полной мере учитывало бы интересы абсолютно всех граждан. Поэтому решения принимаются на основе принципа большинства. Однако демократия отличается тем, что она гарантирует гражданам, которые при каком-то голосовании оказались в меньшинстве, право продолжать отстаивать свои интересы. Они могут выступать с критикой того или иного политического решения, создавать свои организации, отстаивать свои взгляды, в том числе в средствах массовой информации.</a:t>
            </a:r>
            <a:endParaRPr lang="ru-RU" sz="2400" dirty="0"/>
          </a:p>
        </p:txBody>
      </p:sp>
    </p:spTree>
    <p:extLst>
      <p:ext uri="{BB962C8B-B14F-4D97-AF65-F5344CB8AC3E}">
        <p14:creationId xmlns:p14="http://schemas.microsoft.com/office/powerpoint/2010/main" val="932305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113174"/>
            <a:ext cx="8229600" cy="578442"/>
          </a:xfrm>
        </p:spPr>
        <p:txBody>
          <a:bodyPr>
            <a:normAutofit/>
          </a:bodyPr>
          <a:lstStyle/>
          <a:p>
            <a:r>
              <a:rPr lang="ru-RU" sz="2800" dirty="0" smtClean="0">
                <a:solidFill>
                  <a:srgbClr val="FF0000"/>
                </a:solidFill>
              </a:rPr>
              <a:t>Принципы и ценности современной демократии</a:t>
            </a:r>
            <a:endParaRPr lang="ru-RU" sz="2800" dirty="0">
              <a:solidFill>
                <a:srgbClr val="FF0000"/>
              </a:solidFill>
            </a:endParaRPr>
          </a:p>
        </p:txBody>
      </p:sp>
      <p:sp>
        <p:nvSpPr>
          <p:cNvPr id="3" name="Содержимое 2"/>
          <p:cNvSpPr>
            <a:spLocks noGrp="1"/>
          </p:cNvSpPr>
          <p:nvPr>
            <p:ph idx="1"/>
          </p:nvPr>
        </p:nvSpPr>
        <p:spPr>
          <a:xfrm>
            <a:off x="113161" y="779640"/>
            <a:ext cx="8851668" cy="5346523"/>
          </a:xfrm>
        </p:spPr>
        <p:txBody>
          <a:bodyPr>
            <a:normAutofit/>
          </a:bodyPr>
          <a:lstStyle/>
          <a:p>
            <a:pPr>
              <a:buFont typeface="Wingdings" charset="2"/>
              <a:buChar char="Ø"/>
            </a:pPr>
            <a:r>
              <a:rPr lang="ru-RU" sz="2400" dirty="0" smtClean="0">
                <a:solidFill>
                  <a:srgbClr val="FF6600"/>
                </a:solidFill>
              </a:rPr>
              <a:t>Политический и идеологический плюрализм. </a:t>
            </a:r>
            <a:r>
              <a:rPr lang="ru-RU" sz="2400" dirty="0" smtClean="0"/>
              <a:t>Демократия создает условия для возникновения различных политических организаций, в том числе оппозиционных. Эти организации </a:t>
            </a:r>
            <a:r>
              <a:rPr lang="ru-RU" sz="2400" dirty="0"/>
              <a:t>м</a:t>
            </a:r>
            <a:r>
              <a:rPr lang="ru-RU" sz="2400" dirty="0" smtClean="0"/>
              <a:t>огут выражать разные идеологические взгляды. Они вправе вести работу среди населения с целью привлечения в свои ряды новых сторонников. Единственным ограничением их деятельности является закон, который запрещает политическим организациям выступать за насильственное свержение власти, насаждать национальную или религиозную рознь, заниматься террористической деятельностью.</a:t>
            </a:r>
            <a:endParaRPr lang="ru-RU" sz="2400" dirty="0">
              <a:solidFill>
                <a:srgbClr val="FF6600"/>
              </a:solidFill>
            </a:endParaRPr>
          </a:p>
        </p:txBody>
      </p:sp>
    </p:spTree>
    <p:extLst>
      <p:ext uri="{BB962C8B-B14F-4D97-AF65-F5344CB8AC3E}">
        <p14:creationId xmlns:p14="http://schemas.microsoft.com/office/powerpoint/2010/main" val="1140502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a:bodyPr>
          <a:lstStyle/>
          <a:p>
            <a:r>
              <a:rPr lang="ru-RU" sz="2800" dirty="0" smtClean="0">
                <a:solidFill>
                  <a:srgbClr val="FF0000"/>
                </a:solidFill>
              </a:rPr>
              <a:t>Принципы и ценности современной демократии</a:t>
            </a:r>
            <a:endParaRPr lang="ru-RU" sz="2800" dirty="0">
              <a:solidFill>
                <a:srgbClr val="FF0000"/>
              </a:solidFill>
            </a:endParaRPr>
          </a:p>
        </p:txBody>
      </p:sp>
      <p:sp>
        <p:nvSpPr>
          <p:cNvPr id="3" name="Содержимое 2"/>
          <p:cNvSpPr>
            <a:spLocks noGrp="1"/>
          </p:cNvSpPr>
          <p:nvPr>
            <p:ph idx="1"/>
          </p:nvPr>
        </p:nvSpPr>
        <p:spPr>
          <a:xfrm>
            <a:off x="188601" y="1417638"/>
            <a:ext cx="8725935" cy="4708525"/>
          </a:xfrm>
        </p:spPr>
        <p:txBody>
          <a:bodyPr>
            <a:normAutofit/>
          </a:bodyPr>
          <a:lstStyle/>
          <a:p>
            <a:pPr>
              <a:buFont typeface="Wingdings" charset="2"/>
              <a:buChar char="Ø"/>
            </a:pPr>
            <a:r>
              <a:rPr lang="ru-RU" sz="2400" dirty="0" smtClean="0">
                <a:solidFill>
                  <a:srgbClr val="FF6600"/>
                </a:solidFill>
              </a:rPr>
              <a:t>Общественный контроль за деятельностью государственных органов. </a:t>
            </a:r>
            <a:r>
              <a:rPr lang="ru-RU" sz="2400" dirty="0" smtClean="0"/>
              <a:t>Граждане должны получать достоверную информацию о работе государственных органов власти и государственных должностных лиц, чтобы иметь возможность оценить эту работу и выразить свое отношение в ходе ближайших выборов. </a:t>
            </a:r>
            <a:endParaRPr lang="ru-RU" sz="2400" dirty="0"/>
          </a:p>
        </p:txBody>
      </p:sp>
    </p:spTree>
    <p:extLst>
      <p:ext uri="{BB962C8B-B14F-4D97-AF65-F5344CB8AC3E}">
        <p14:creationId xmlns:p14="http://schemas.microsoft.com/office/powerpoint/2010/main" val="1253053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25734" y="274637"/>
            <a:ext cx="8561066" cy="4981643"/>
          </a:xfrm>
        </p:spPr>
        <p:txBody>
          <a:bodyPr/>
          <a:lstStyle/>
          <a:p>
            <a:r>
              <a:rPr lang="ru-RU" dirty="0" smtClean="0">
                <a:solidFill>
                  <a:srgbClr val="FF6600"/>
                </a:solidFill>
              </a:rPr>
              <a:t>Практика</a:t>
            </a:r>
            <a:endParaRPr lang="ru-RU" dirty="0">
              <a:solidFill>
                <a:srgbClr val="FF6600"/>
              </a:solidFill>
            </a:endParaRPr>
          </a:p>
        </p:txBody>
      </p:sp>
    </p:spTree>
    <p:extLst>
      <p:ext uri="{BB962C8B-B14F-4D97-AF65-F5344CB8AC3E}">
        <p14:creationId xmlns:p14="http://schemas.microsoft.com/office/powerpoint/2010/main" val="2330562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Изображение 1" descr="Снимок экрана 2021-08-19 в 18.21.1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5749"/>
            <a:ext cx="9144000" cy="4388616"/>
          </a:xfrm>
          <a:prstGeom prst="rect">
            <a:avLst/>
          </a:prstGeom>
        </p:spPr>
      </p:pic>
    </p:spTree>
    <p:extLst>
      <p:ext uri="{BB962C8B-B14F-4D97-AF65-F5344CB8AC3E}">
        <p14:creationId xmlns:p14="http://schemas.microsoft.com/office/powerpoint/2010/main" val="3322156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Изображение 1" descr="Снимок экрана 2021-08-19 в 18.22.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32014" cy="4363467"/>
          </a:xfrm>
          <a:prstGeom prst="rect">
            <a:avLst/>
          </a:prstGeom>
        </p:spPr>
      </p:pic>
    </p:spTree>
    <p:extLst>
      <p:ext uri="{BB962C8B-B14F-4D97-AF65-F5344CB8AC3E}">
        <p14:creationId xmlns:p14="http://schemas.microsoft.com/office/powerpoint/2010/main" val="3551427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Изображение 1" descr="Снимок экрана 2021-08-19 в 18.22.4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0898"/>
            <a:ext cx="9144000" cy="3836488"/>
          </a:xfrm>
          <a:prstGeom prst="rect">
            <a:avLst/>
          </a:prstGeom>
        </p:spPr>
      </p:pic>
    </p:spTree>
    <p:extLst>
      <p:ext uri="{BB962C8B-B14F-4D97-AF65-F5344CB8AC3E}">
        <p14:creationId xmlns:p14="http://schemas.microsoft.com/office/powerpoint/2010/main" val="307067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201173" y="138324"/>
            <a:ext cx="8600201" cy="716766"/>
          </a:xfrm>
        </p:spPr>
        <p:txBody>
          <a:bodyPr>
            <a:normAutofit/>
          </a:bodyPr>
          <a:lstStyle/>
          <a:p>
            <a:r>
              <a:rPr lang="ru-RU" sz="2800" dirty="0" smtClean="0">
                <a:solidFill>
                  <a:srgbClr val="FF6600"/>
                </a:solidFill>
              </a:rPr>
              <a:t>Демократия прямая и представительная</a:t>
            </a:r>
            <a:endParaRPr lang="ru-RU" sz="2800" dirty="0">
              <a:solidFill>
                <a:srgbClr val="FF6600"/>
              </a:solidFill>
            </a:endParaRPr>
          </a:p>
        </p:txBody>
      </p:sp>
      <p:sp>
        <p:nvSpPr>
          <p:cNvPr id="3" name="Подзаголовок 2"/>
          <p:cNvSpPr>
            <a:spLocks noGrp="1"/>
          </p:cNvSpPr>
          <p:nvPr>
            <p:ph type="subTitle" idx="1"/>
          </p:nvPr>
        </p:nvSpPr>
        <p:spPr>
          <a:xfrm>
            <a:off x="201173" y="855089"/>
            <a:ext cx="8700789" cy="5671249"/>
          </a:xfrm>
        </p:spPr>
        <p:txBody>
          <a:bodyPr>
            <a:normAutofit/>
          </a:bodyPr>
          <a:lstStyle/>
          <a:p>
            <a:pPr algn="l"/>
            <a:r>
              <a:rPr lang="ru-RU" sz="2400" dirty="0" smtClean="0">
                <a:solidFill>
                  <a:schemeClr val="tx1"/>
                </a:solidFill>
              </a:rPr>
              <a:t>Слово </a:t>
            </a:r>
            <a:r>
              <a:rPr lang="ru-RU" sz="2400" b="1" dirty="0" smtClean="0">
                <a:solidFill>
                  <a:schemeClr val="tx1"/>
                </a:solidFill>
              </a:rPr>
              <a:t>«демократия» </a:t>
            </a:r>
            <a:r>
              <a:rPr lang="ru-RU" sz="2400" dirty="0" smtClean="0">
                <a:solidFill>
                  <a:schemeClr val="tx1"/>
                </a:solidFill>
              </a:rPr>
              <a:t>пришло к нам из греческого языка и переводится как </a:t>
            </a:r>
            <a:r>
              <a:rPr lang="ru-RU" sz="2400" i="1" dirty="0" smtClean="0">
                <a:solidFill>
                  <a:schemeClr val="tx1"/>
                </a:solidFill>
              </a:rPr>
              <a:t>«власть народа»</a:t>
            </a:r>
            <a:r>
              <a:rPr lang="ru-RU" sz="2400" dirty="0" smtClean="0">
                <a:solidFill>
                  <a:schemeClr val="tx1"/>
                </a:solidFill>
              </a:rPr>
              <a:t>. В Древней Греции этим термином обозначалась особая форма общественного устройства, когда большинство свободных мужчин, граждан имели право участвовать в управлении делами государства. </a:t>
            </a:r>
          </a:p>
          <a:p>
            <a:pPr algn="l"/>
            <a:r>
              <a:rPr lang="ru-RU" sz="2400" dirty="0" smtClean="0">
                <a:solidFill>
                  <a:srgbClr val="008000"/>
                </a:solidFill>
              </a:rPr>
              <a:t>Демократия – форма политического устройства, основанная на принципах народовластия, верховенства закона, политического плюрализма, свободы и равноправия граждан.</a:t>
            </a:r>
          </a:p>
          <a:p>
            <a:pPr algn="l"/>
            <a:r>
              <a:rPr lang="ru-RU" sz="2400" dirty="0" smtClean="0">
                <a:solidFill>
                  <a:srgbClr val="800000"/>
                </a:solidFill>
              </a:rPr>
              <a:t>Демократия – политический режим при котором народ или его большинство является источником и носителем власти</a:t>
            </a:r>
          </a:p>
          <a:p>
            <a:pPr algn="l"/>
            <a:endParaRPr lang="ru-RU" sz="2400" dirty="0">
              <a:solidFill>
                <a:schemeClr val="tx1"/>
              </a:solidFill>
            </a:endParaRPr>
          </a:p>
        </p:txBody>
      </p:sp>
    </p:spTree>
    <p:extLst>
      <p:ext uri="{BB962C8B-B14F-4D97-AF65-F5344CB8AC3E}">
        <p14:creationId xmlns:p14="http://schemas.microsoft.com/office/powerpoint/2010/main" val="1135773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113173"/>
            <a:ext cx="8229600" cy="993411"/>
          </a:xfrm>
        </p:spPr>
        <p:txBody>
          <a:bodyPr>
            <a:normAutofit/>
          </a:bodyPr>
          <a:lstStyle/>
          <a:p>
            <a:r>
              <a:rPr lang="ru-RU" sz="2800" dirty="0" smtClean="0">
                <a:solidFill>
                  <a:srgbClr val="FF6600"/>
                </a:solidFill>
              </a:rPr>
              <a:t>Признаки прямой демократии</a:t>
            </a:r>
            <a:endParaRPr lang="ru-RU" sz="2800" dirty="0">
              <a:solidFill>
                <a:srgbClr val="FF6600"/>
              </a:solidFill>
            </a:endParaRPr>
          </a:p>
        </p:txBody>
      </p:sp>
      <p:sp>
        <p:nvSpPr>
          <p:cNvPr id="3" name="Содержимое 2"/>
          <p:cNvSpPr>
            <a:spLocks noGrp="1"/>
          </p:cNvSpPr>
          <p:nvPr>
            <p:ph idx="1"/>
          </p:nvPr>
        </p:nvSpPr>
        <p:spPr>
          <a:xfrm>
            <a:off x="163454" y="1106585"/>
            <a:ext cx="8864242" cy="5019578"/>
          </a:xfrm>
        </p:spPr>
        <p:txBody>
          <a:bodyPr>
            <a:normAutofit/>
          </a:bodyPr>
          <a:lstStyle/>
          <a:p>
            <a:pPr>
              <a:buFont typeface="Wingdings" charset="2"/>
              <a:buChar char="Ø"/>
            </a:pPr>
            <a:r>
              <a:rPr lang="ru-RU" sz="2400" dirty="0" smtClean="0"/>
              <a:t>Предоставлении всему взрослому населению права участвовать в обсуждении и принятии общественно значимых, государственных решений;</a:t>
            </a:r>
          </a:p>
          <a:p>
            <a:pPr>
              <a:buFont typeface="Wingdings" charset="2"/>
              <a:buChar char="Ø"/>
            </a:pPr>
            <a:r>
              <a:rPr lang="ru-RU" sz="2400" dirty="0" smtClean="0"/>
              <a:t>Предоставлении всем гражданам равных и действенных возможностей для изложения своих взглядов, для участия в обсуждении проблем;</a:t>
            </a:r>
          </a:p>
          <a:p>
            <a:pPr>
              <a:buFont typeface="Wingdings" charset="2"/>
              <a:buChar char="Ø"/>
            </a:pPr>
            <a:r>
              <a:rPr lang="ru-RU" sz="2400" dirty="0" smtClean="0"/>
              <a:t>Обеспечение равного голосования, когда голос каждого человека имеет одинаковую силу;</a:t>
            </a:r>
          </a:p>
          <a:p>
            <a:pPr>
              <a:buFont typeface="Wingdings" charset="2"/>
              <a:buChar char="Ø"/>
            </a:pPr>
            <a:endParaRPr lang="ru-RU" sz="2400" dirty="0"/>
          </a:p>
        </p:txBody>
      </p:sp>
    </p:spTree>
    <p:extLst>
      <p:ext uri="{BB962C8B-B14F-4D97-AF65-F5344CB8AC3E}">
        <p14:creationId xmlns:p14="http://schemas.microsoft.com/office/powerpoint/2010/main" val="2516515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a:bodyPr>
          <a:lstStyle/>
          <a:p>
            <a:r>
              <a:rPr lang="ru-RU" sz="2800" dirty="0" smtClean="0">
                <a:solidFill>
                  <a:srgbClr val="FF6600"/>
                </a:solidFill>
              </a:rPr>
              <a:t>Признаки прямой демократии</a:t>
            </a:r>
            <a:endParaRPr lang="ru-RU" sz="2800" dirty="0">
              <a:solidFill>
                <a:srgbClr val="FF6600"/>
              </a:solidFill>
            </a:endParaRPr>
          </a:p>
        </p:txBody>
      </p:sp>
      <p:sp>
        <p:nvSpPr>
          <p:cNvPr id="3" name="Содержимое 2"/>
          <p:cNvSpPr>
            <a:spLocks noGrp="1"/>
          </p:cNvSpPr>
          <p:nvPr>
            <p:ph idx="1"/>
          </p:nvPr>
        </p:nvSpPr>
        <p:spPr>
          <a:xfrm>
            <a:off x="168011" y="1273254"/>
            <a:ext cx="8847111" cy="4525963"/>
          </a:xfrm>
        </p:spPr>
        <p:txBody>
          <a:bodyPr>
            <a:normAutofit/>
          </a:bodyPr>
          <a:lstStyle/>
          <a:p>
            <a:pPr>
              <a:buFont typeface="Wingdings" charset="2"/>
              <a:buChar char="Ø"/>
            </a:pPr>
            <a:r>
              <a:rPr lang="ru-RU" sz="2400" dirty="0" smtClean="0"/>
              <a:t>Введение равных возможностей для участия в определении повестки дня, то есть в принятии решения, какие вопросы и в какой последовательности следует обсуждать. Это существенный критерий непосредственной (прямой) демократии, так как не включение того или иного вопроса в повестку дня означает, что он не будет рассматриваться даже тогда, когда часть граждан будут считать его важным;</a:t>
            </a:r>
          </a:p>
          <a:p>
            <a:pPr>
              <a:buFont typeface="Wingdings" charset="2"/>
              <a:buChar char="Ø"/>
            </a:pPr>
            <a:r>
              <a:rPr lang="ru-RU" sz="2400" dirty="0" smtClean="0"/>
              <a:t>Подчинение меньшинства большинству при принятии решений и их выполнении</a:t>
            </a:r>
            <a:endParaRPr lang="ru-RU" sz="2400" dirty="0"/>
          </a:p>
        </p:txBody>
      </p:sp>
    </p:spTree>
    <p:extLst>
      <p:ext uri="{BB962C8B-B14F-4D97-AF65-F5344CB8AC3E}">
        <p14:creationId xmlns:p14="http://schemas.microsoft.com/office/powerpoint/2010/main" val="2740169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01173" y="0"/>
            <a:ext cx="8942827" cy="2250895"/>
          </a:xfrm>
        </p:spPr>
        <p:txBody>
          <a:bodyPr>
            <a:normAutofit/>
          </a:bodyPr>
          <a:lstStyle/>
          <a:p>
            <a:r>
              <a:rPr lang="ru-RU" sz="2400" dirty="0" smtClean="0"/>
              <a:t>Интересно отметить, что известные древнегреческие философы </a:t>
            </a:r>
            <a:r>
              <a:rPr lang="ru-RU" sz="2400" i="1" dirty="0" smtClean="0"/>
              <a:t>Платон</a:t>
            </a:r>
            <a:r>
              <a:rPr lang="ru-RU" sz="2400" dirty="0" smtClean="0"/>
              <a:t> и </a:t>
            </a:r>
            <a:r>
              <a:rPr lang="ru-RU" sz="2400" i="1" dirty="0" smtClean="0"/>
              <a:t>Аристотель</a:t>
            </a:r>
            <a:r>
              <a:rPr lang="ru-RU" sz="2400" dirty="0" smtClean="0"/>
              <a:t> слово </a:t>
            </a:r>
            <a:r>
              <a:rPr lang="ru-RU" sz="2400" dirty="0" smtClean="0">
                <a:solidFill>
                  <a:srgbClr val="800000"/>
                </a:solidFill>
              </a:rPr>
              <a:t>«демократия» </a:t>
            </a:r>
            <a:r>
              <a:rPr lang="ru-RU" sz="2400" dirty="0" smtClean="0"/>
              <a:t>употребляли с оттенком недоброжелательности. В этой недоброжелательности было заключено понимание того, что </a:t>
            </a:r>
            <a:r>
              <a:rPr lang="ru-RU" sz="2400" dirty="0" smtClean="0">
                <a:solidFill>
                  <a:srgbClr val="800000"/>
                </a:solidFill>
              </a:rPr>
              <a:t>прямая демократия имеет ряд существенных недостатков:</a:t>
            </a:r>
            <a:endParaRPr lang="ru-RU" sz="2400" dirty="0">
              <a:solidFill>
                <a:srgbClr val="800000"/>
              </a:solidFill>
            </a:endParaRPr>
          </a:p>
        </p:txBody>
      </p:sp>
      <p:sp>
        <p:nvSpPr>
          <p:cNvPr id="3" name="Содержимое 2"/>
          <p:cNvSpPr>
            <a:spLocks noGrp="1"/>
          </p:cNvSpPr>
          <p:nvPr>
            <p:ph idx="1"/>
          </p:nvPr>
        </p:nvSpPr>
        <p:spPr>
          <a:xfrm>
            <a:off x="100587" y="2250895"/>
            <a:ext cx="8901962" cy="3875268"/>
          </a:xfrm>
        </p:spPr>
        <p:txBody>
          <a:bodyPr>
            <a:normAutofit/>
          </a:bodyPr>
          <a:lstStyle/>
          <a:p>
            <a:pPr marL="457200" indent="-457200">
              <a:buFont typeface="+mj-ea"/>
              <a:buAutoNum type="circleNumDbPlain"/>
            </a:pPr>
            <a:r>
              <a:rPr lang="ru-RU" sz="2400" dirty="0" smtClean="0">
                <a:solidFill>
                  <a:srgbClr val="FF6600"/>
                </a:solidFill>
              </a:rPr>
              <a:t>Во-первых</a:t>
            </a:r>
            <a:r>
              <a:rPr lang="ru-RU" sz="2400" dirty="0" smtClean="0"/>
              <a:t>, широкие народные массы далеко не всегда обладают знаниями и умениями, необходимыми для компетентного решения сложных государственных задач. Часто они действуют импульсивно, исходя из собственного понимания ситуации, сиюминутных интересов, под давлением эмоций, что не способствует принятию продуманных политических решений;</a:t>
            </a:r>
            <a:endParaRPr lang="ru-RU" sz="2400" dirty="0"/>
          </a:p>
        </p:txBody>
      </p:sp>
    </p:spTree>
    <p:extLst>
      <p:ext uri="{BB962C8B-B14F-4D97-AF65-F5344CB8AC3E}">
        <p14:creationId xmlns:p14="http://schemas.microsoft.com/office/powerpoint/2010/main" val="700342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25734" y="88025"/>
            <a:ext cx="8826522" cy="2225744"/>
          </a:xfrm>
        </p:spPr>
        <p:txBody>
          <a:bodyPr>
            <a:normAutofit fontScale="90000"/>
          </a:bodyPr>
          <a:lstStyle/>
          <a:p>
            <a:pPr algn="l"/>
            <a:r>
              <a:rPr lang="ru-RU" sz="2400" dirty="0" smtClean="0">
                <a:solidFill>
                  <a:srgbClr val="FF6600"/>
                </a:solidFill>
              </a:rPr>
              <a:t>2</a:t>
            </a:r>
            <a:r>
              <a:rPr lang="ru-RU" sz="2400" dirty="0" smtClean="0"/>
              <a:t>. </a:t>
            </a:r>
            <a:r>
              <a:rPr lang="ru-RU" sz="2700" dirty="0" smtClean="0">
                <a:solidFill>
                  <a:srgbClr val="FF6600"/>
                </a:solidFill>
              </a:rPr>
              <a:t>Во-вторых</a:t>
            </a:r>
            <a:r>
              <a:rPr lang="ru-RU" sz="2700" dirty="0" smtClean="0"/>
              <a:t>, при принятии коллективных решений обычно происходит размывание ответственности. Если решение принято всеми, то трудно найти тех, кто будет отвечать на его неисполнение, всегда есть возможность переложить ответственность за непродуманное решение на общее собрание, на безликую массу.</a:t>
            </a:r>
            <a:endParaRPr lang="ru-RU" sz="2700" dirty="0"/>
          </a:p>
        </p:txBody>
      </p:sp>
      <p:sp>
        <p:nvSpPr>
          <p:cNvPr id="3" name="Содержимое 2"/>
          <p:cNvSpPr>
            <a:spLocks noGrp="1"/>
          </p:cNvSpPr>
          <p:nvPr>
            <p:ph idx="1"/>
          </p:nvPr>
        </p:nvSpPr>
        <p:spPr>
          <a:xfrm>
            <a:off x="125734" y="2313769"/>
            <a:ext cx="8826522" cy="3812394"/>
          </a:xfrm>
        </p:spPr>
        <p:txBody>
          <a:bodyPr>
            <a:normAutofit/>
          </a:bodyPr>
          <a:lstStyle/>
          <a:p>
            <a:pPr marL="0" indent="0">
              <a:buNone/>
            </a:pPr>
            <a:r>
              <a:rPr lang="ru-RU" sz="2400" dirty="0" smtClean="0">
                <a:solidFill>
                  <a:srgbClr val="FF6600"/>
                </a:solidFill>
              </a:rPr>
              <a:t>3. В-третьих</a:t>
            </a:r>
            <a:r>
              <a:rPr lang="ru-RU" sz="2400" dirty="0" smtClean="0"/>
              <a:t>, на больших территориях или при решении срочных, неотложных проблем прямую демократию просто трудно или невозможно реализовать. Американский политолог Роберт Даль (1915-2014) как-то подсчитал, что если в общем собрании примут участие 10 тыс. человек и все они захотят воспользоваться правом высказать свое мнение в течение 10 мин., то такое собрание превратиться в 200 восьмичасовых рабочих дней. Не трудно себе представить, что нормальная жизнь такого сообщества будет парализована.</a:t>
            </a:r>
            <a:endParaRPr lang="ru-RU" sz="2400" dirty="0"/>
          </a:p>
        </p:txBody>
      </p:sp>
    </p:spTree>
    <p:extLst>
      <p:ext uri="{BB962C8B-B14F-4D97-AF65-F5344CB8AC3E}">
        <p14:creationId xmlns:p14="http://schemas.microsoft.com/office/powerpoint/2010/main" val="436853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38894" y="274637"/>
            <a:ext cx="8447906" cy="6050503"/>
          </a:xfrm>
        </p:spPr>
        <p:txBody>
          <a:bodyPr>
            <a:normAutofit fontScale="90000"/>
          </a:bodyPr>
          <a:lstStyle/>
          <a:p>
            <a:pPr algn="l"/>
            <a:r>
              <a:rPr lang="ru-RU" sz="2800" dirty="0" smtClean="0"/>
              <a:t>Современное понимание демократии отличается тем, что </a:t>
            </a:r>
            <a:r>
              <a:rPr lang="ru-RU" sz="2800" dirty="0" smtClean="0">
                <a:solidFill>
                  <a:srgbClr val="FF6600"/>
                </a:solidFill>
              </a:rPr>
              <a:t>народ признается источником власти</a:t>
            </a:r>
            <a:r>
              <a:rPr lang="ru-RU" sz="2800" dirty="0" smtClean="0"/>
              <a:t>, сувереном в государстве, но считается, что саму государственную власть в обществе должны осуществлять специальные органы, которым народ делегирует свое право на управление общественными делами. Эти органы формируются народом посредством выборов, они представляют народ, несут ответственность перед народом, поэтому такая демократия называется </a:t>
            </a:r>
            <a:r>
              <a:rPr lang="ru-RU" sz="2800" dirty="0" smtClean="0">
                <a:solidFill>
                  <a:srgbClr val="FF0000"/>
                </a:solidFill>
              </a:rPr>
              <a:t>представительной.</a:t>
            </a:r>
            <a:br>
              <a:rPr lang="ru-RU" sz="2800" dirty="0" smtClean="0">
                <a:solidFill>
                  <a:srgbClr val="FF0000"/>
                </a:solidFill>
              </a:rPr>
            </a:br>
            <a:r>
              <a:rPr lang="ru-RU" sz="2800" dirty="0" smtClean="0"/>
              <a:t>Все современные государства функционируют как государства представительной демократии.</a:t>
            </a:r>
            <a:br>
              <a:rPr lang="ru-RU" sz="2800" dirty="0" smtClean="0"/>
            </a:br>
            <a:r>
              <a:rPr lang="ru-RU" sz="2800" dirty="0"/>
              <a:t/>
            </a:r>
            <a:br>
              <a:rPr lang="ru-RU" sz="2800" dirty="0"/>
            </a:br>
            <a:r>
              <a:rPr lang="ru-RU" sz="2800" dirty="0" smtClean="0"/>
              <a:t/>
            </a:r>
            <a:br>
              <a:rPr lang="ru-RU" sz="2800" dirty="0" smtClean="0"/>
            </a:br>
            <a:r>
              <a:rPr lang="ru-RU" sz="2400" dirty="0"/>
              <a:t/>
            </a:r>
            <a:br>
              <a:rPr lang="ru-RU" sz="2400" dirty="0"/>
            </a:br>
            <a:endParaRPr lang="ru-RU" sz="2400" dirty="0"/>
          </a:p>
        </p:txBody>
      </p:sp>
    </p:spTree>
    <p:extLst>
      <p:ext uri="{BB962C8B-B14F-4D97-AF65-F5344CB8AC3E}">
        <p14:creationId xmlns:p14="http://schemas.microsoft.com/office/powerpoint/2010/main" val="119312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0"/>
            <a:ext cx="8229600" cy="804789"/>
          </a:xfrm>
        </p:spPr>
        <p:txBody>
          <a:bodyPr>
            <a:normAutofit/>
          </a:bodyPr>
          <a:lstStyle/>
          <a:p>
            <a:r>
              <a:rPr lang="ru-RU" sz="2800" dirty="0" smtClean="0">
                <a:solidFill>
                  <a:srgbClr val="FF0000"/>
                </a:solidFill>
              </a:rPr>
              <a:t>Недостатки представительной демократии:</a:t>
            </a:r>
            <a:endParaRPr lang="ru-RU" sz="2800" dirty="0">
              <a:solidFill>
                <a:srgbClr val="FF0000"/>
              </a:solidFill>
            </a:endParaRPr>
          </a:p>
        </p:txBody>
      </p:sp>
      <p:sp>
        <p:nvSpPr>
          <p:cNvPr id="3" name="Содержимое 2"/>
          <p:cNvSpPr>
            <a:spLocks noGrp="1"/>
          </p:cNvSpPr>
          <p:nvPr>
            <p:ph idx="1"/>
          </p:nvPr>
        </p:nvSpPr>
        <p:spPr>
          <a:xfrm>
            <a:off x="0" y="691616"/>
            <a:ext cx="9144000" cy="5434547"/>
          </a:xfrm>
        </p:spPr>
        <p:txBody>
          <a:bodyPr>
            <a:normAutofit/>
          </a:bodyPr>
          <a:lstStyle/>
          <a:p>
            <a:pPr>
              <a:buFont typeface="Wingdings" charset="2"/>
              <a:buChar char="ü"/>
            </a:pPr>
            <a:r>
              <a:rPr lang="ru-RU" sz="2400" dirty="0" smtClean="0"/>
              <a:t>В промежутках между выборами и референдумами народ фактически отстраняется от власти, так как все решения принимаются государственными должностными лицами;</a:t>
            </a:r>
          </a:p>
          <a:p>
            <a:pPr>
              <a:buFont typeface="Wingdings" charset="2"/>
              <a:buChar char="ü"/>
            </a:pPr>
            <a:r>
              <a:rPr lang="ru-RU" sz="2400" dirty="0" smtClean="0"/>
              <a:t>Существует реальная угроза того, что избранные представители при принятии решений будут ориентироваться не столько на интересы народа, сколько на свои личные или узко групповые интересы;</a:t>
            </a:r>
          </a:p>
          <a:p>
            <a:pPr>
              <a:buFont typeface="Wingdings" charset="2"/>
              <a:buChar char="ü"/>
            </a:pPr>
            <a:r>
              <a:rPr lang="ru-RU" sz="2400" dirty="0" smtClean="0"/>
              <a:t>Создается сложная иерархическая система государственных органов и учреждений, что неизбежно ведет к отрыву правящей группы от населения;</a:t>
            </a:r>
          </a:p>
          <a:p>
            <a:pPr>
              <a:buFont typeface="Wingdings" charset="2"/>
              <a:buChar char="ü"/>
            </a:pPr>
            <a:r>
              <a:rPr lang="ru-RU" sz="2400" dirty="0" smtClean="0"/>
              <a:t>Влияние на государственных должностных лиц начинают оказывать социальные группы, обладающие значительными финансовыми, экономическими ресурсами.</a:t>
            </a:r>
            <a:endParaRPr lang="ru-RU" sz="2400" dirty="0"/>
          </a:p>
        </p:txBody>
      </p:sp>
    </p:spTree>
    <p:extLst>
      <p:ext uri="{BB962C8B-B14F-4D97-AF65-F5344CB8AC3E}">
        <p14:creationId xmlns:p14="http://schemas.microsoft.com/office/powerpoint/2010/main" val="1725679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88601" y="274637"/>
            <a:ext cx="8498199" cy="4076256"/>
          </a:xfrm>
        </p:spPr>
        <p:txBody>
          <a:bodyPr>
            <a:normAutofit/>
          </a:bodyPr>
          <a:lstStyle/>
          <a:p>
            <a:r>
              <a:rPr lang="ru-RU" sz="2800" dirty="0" smtClean="0">
                <a:solidFill>
                  <a:srgbClr val="FF0000"/>
                </a:solidFill>
              </a:rPr>
              <a:t>Виды демократии</a:t>
            </a:r>
            <a:br>
              <a:rPr lang="ru-RU" sz="2800" dirty="0" smtClean="0">
                <a:solidFill>
                  <a:srgbClr val="FF0000"/>
                </a:solidFill>
              </a:rPr>
            </a:br>
            <a:r>
              <a:rPr lang="ru-RU" sz="2800" dirty="0">
                <a:solidFill>
                  <a:srgbClr val="FF0000"/>
                </a:solidFill>
              </a:rPr>
              <a:t/>
            </a:r>
            <a:br>
              <a:rPr lang="ru-RU" sz="2800" dirty="0">
                <a:solidFill>
                  <a:srgbClr val="FF0000"/>
                </a:solidFill>
              </a:rPr>
            </a:br>
            <a:r>
              <a:rPr lang="ru-RU" sz="2800" dirty="0" smtClean="0"/>
              <a:t>1. Непосредственная (прямая)</a:t>
            </a:r>
            <a:br>
              <a:rPr lang="ru-RU" sz="2800" dirty="0" smtClean="0"/>
            </a:br>
            <a:r>
              <a:rPr lang="ru-RU" sz="2800" dirty="0"/>
              <a:t/>
            </a:r>
            <a:br>
              <a:rPr lang="ru-RU" sz="2800" dirty="0"/>
            </a:br>
            <a:r>
              <a:rPr lang="ru-RU" sz="2800" dirty="0" smtClean="0"/>
              <a:t>2. Представительная (косвенная)</a:t>
            </a:r>
            <a:endParaRPr lang="ru-RU" sz="2800" dirty="0"/>
          </a:p>
        </p:txBody>
      </p:sp>
    </p:spTree>
    <p:extLst>
      <p:ext uri="{BB962C8B-B14F-4D97-AF65-F5344CB8AC3E}">
        <p14:creationId xmlns:p14="http://schemas.microsoft.com/office/powerpoint/2010/main" val="344625701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118</TotalTime>
  <Words>884</Words>
  <Application>Microsoft Macintosh PowerPoint</Application>
  <PresentationFormat>Экран (4:3)</PresentationFormat>
  <Paragraphs>33</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Демократия</vt:lpstr>
      <vt:lpstr>Демократия прямая и представительная</vt:lpstr>
      <vt:lpstr>Признаки прямой демократии</vt:lpstr>
      <vt:lpstr>Признаки прямой демократии</vt:lpstr>
      <vt:lpstr>Интересно отметить, что известные древнегреческие философы Платон и Аристотель слово «демократия» употребляли с оттенком недоброжелательности. В этой недоброжелательности было заключено понимание того, что прямая демократия имеет ряд существенных недостатков:</vt:lpstr>
      <vt:lpstr>2. Во-вторых, при принятии коллективных решений обычно происходит размывание ответственности. Если решение принято всеми, то трудно найти тех, кто будет отвечать на его неисполнение, всегда есть возможность переложить ответственность за непродуманное решение на общее собрание, на безликую массу.</vt:lpstr>
      <vt:lpstr>Современное понимание демократии отличается тем, что народ признается источником власти, сувереном в государстве, но считается, что саму государственную власть в обществе должны осуществлять специальные органы, которым народ делегирует свое право на управление общественными делами. Эти органы формируются народом посредством выборов, они представляют народ, несут ответственность перед народом, поэтому такая демократия называется представительной. Все современные государства функционируют как государства представительной демократии.    </vt:lpstr>
      <vt:lpstr>Недостатки представительной демократии:</vt:lpstr>
      <vt:lpstr>Виды демократии  1. Непосредственная (прямая)  2. Представительная (косвенная)</vt:lpstr>
      <vt:lpstr>Принципы и ценности современной демократии</vt:lpstr>
      <vt:lpstr>Принципы и ценности современной демократии</vt:lpstr>
      <vt:lpstr>Принципы и ценности современной демократии</vt:lpstr>
      <vt:lpstr>Принципы и ценности современной демократии</vt:lpstr>
      <vt:lpstr>Практика</vt:lpstr>
      <vt:lpstr>Презентация PowerPoint</vt:lpstr>
      <vt:lpstr>Презентация PowerPoint</vt:lpstr>
      <vt:lpstr>Презентация PowerPoint</vt:lpstr>
    </vt:vector>
  </TitlesOfParts>
  <Company>ГОАОУ ЦОРиО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Демократия</dc:title>
  <dc:creator>Учитель Токарева</dc:creator>
  <cp:lastModifiedBy>Учитель Токарева</cp:lastModifiedBy>
  <cp:revision>12</cp:revision>
  <dcterms:created xsi:type="dcterms:W3CDTF">2021-08-17T17:57:31Z</dcterms:created>
  <dcterms:modified xsi:type="dcterms:W3CDTF">2021-08-19T15:25:39Z</dcterms:modified>
</cp:coreProperties>
</file>