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75" r:id="rId4"/>
    <p:sldId id="256" r:id="rId5"/>
    <p:sldId id="258" r:id="rId6"/>
    <p:sldId id="260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0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BD5A-B3A8-B845-A1BA-7B333978B0B1}" type="datetimeFigureOut">
              <a:rPr lang="ru-RU" smtClean="0"/>
              <a:t>16.08.21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1266-A4DA-CB40-B0EF-F0ED56C59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BD5A-B3A8-B845-A1BA-7B333978B0B1}" type="datetimeFigureOut">
              <a:rPr lang="ru-RU" smtClean="0"/>
              <a:t>16.08.21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1266-A4DA-CB40-B0EF-F0ED56C59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6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BD5A-B3A8-B845-A1BA-7B333978B0B1}" type="datetimeFigureOut">
              <a:rPr lang="ru-RU" smtClean="0"/>
              <a:t>16.08.21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1266-A4DA-CB40-B0EF-F0ED56C59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6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BD5A-B3A8-B845-A1BA-7B333978B0B1}" type="datetimeFigureOut">
              <a:rPr lang="ru-RU" smtClean="0"/>
              <a:t>16.08.21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1266-A4DA-CB40-B0EF-F0ED56C59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0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BD5A-B3A8-B845-A1BA-7B333978B0B1}" type="datetimeFigureOut">
              <a:rPr lang="ru-RU" smtClean="0"/>
              <a:t>16.08.21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1266-A4DA-CB40-B0EF-F0ED56C59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0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BD5A-B3A8-B845-A1BA-7B333978B0B1}" type="datetimeFigureOut">
              <a:rPr lang="ru-RU" smtClean="0"/>
              <a:t>16.08.21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1266-A4DA-CB40-B0EF-F0ED56C59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5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BD5A-B3A8-B845-A1BA-7B333978B0B1}" type="datetimeFigureOut">
              <a:rPr lang="ru-RU" smtClean="0"/>
              <a:t>16.08.21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1266-A4DA-CB40-B0EF-F0ED56C59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1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BD5A-B3A8-B845-A1BA-7B333978B0B1}" type="datetimeFigureOut">
              <a:rPr lang="ru-RU" smtClean="0"/>
              <a:t>16.08.21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1266-A4DA-CB40-B0EF-F0ED56C59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0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BD5A-B3A8-B845-A1BA-7B333978B0B1}" type="datetimeFigureOut">
              <a:rPr lang="ru-RU" smtClean="0"/>
              <a:t>16.08.21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1266-A4DA-CB40-B0EF-F0ED56C59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2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BD5A-B3A8-B845-A1BA-7B333978B0B1}" type="datetimeFigureOut">
              <a:rPr lang="ru-RU" smtClean="0"/>
              <a:t>16.08.21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1266-A4DA-CB40-B0EF-F0ED56C59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7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BD5A-B3A8-B845-A1BA-7B333978B0B1}" type="datetimeFigureOut">
              <a:rPr lang="ru-RU" smtClean="0"/>
              <a:t>16.08.21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1266-A4DA-CB40-B0EF-F0ED56C59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7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FBD5A-B3A8-B845-A1BA-7B333978B0B1}" type="datetimeFigureOut">
              <a:rPr lang="ru-RU" smtClean="0"/>
              <a:t>16.08.21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B1266-A4DA-CB40-B0EF-F0ED56C59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7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615" y="274638"/>
            <a:ext cx="8663067" cy="611337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Политический режим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2185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52065"/>
          </a:xfrm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Практика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>
                <a:solidFill>
                  <a:srgbClr val="FF6600"/>
                </a:solidFill>
              </a:rPr>
              <a:t/>
            </a:r>
            <a:br>
              <a:rPr lang="ru-RU" dirty="0">
                <a:solidFill>
                  <a:srgbClr val="FF6600"/>
                </a:solidFill>
              </a:rPr>
            </a:br>
            <a:endParaRPr lang="ru-RU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9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98"/>
            <a:ext cx="9144000" cy="67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6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600"/>
            <a:ext cx="9144000" cy="67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3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230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Изображение 2" descr="Снимок экрана 2021-08-15 в 19.3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89"/>
            <a:ext cx="9144000" cy="600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1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21-08-15 в 19.3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47"/>
            <a:ext cx="9144000" cy="541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30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21-08-15 в 19.32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47"/>
            <a:ext cx="9144000" cy="49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8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21-08-15 в 19.3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221"/>
            <a:ext cx="9144000" cy="45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7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21-08-15 в 19.32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1" y="133673"/>
            <a:ext cx="8993119" cy="44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2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21-08-15 в 19.34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96"/>
            <a:ext cx="9144000" cy="432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9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0587" y="100598"/>
            <a:ext cx="8952256" cy="65640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6600"/>
                </a:solidFill>
              </a:rPr>
              <a:t>- Понятие политический режим</a:t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 smtClean="0">
                <a:solidFill>
                  <a:srgbClr val="FF6600"/>
                </a:solidFill>
              </a:rPr>
              <a:t/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 smtClean="0">
                <a:solidFill>
                  <a:srgbClr val="FF6600"/>
                </a:solidFill>
              </a:rPr>
              <a:t>- Характеристики политического режима</a:t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>
                <a:solidFill>
                  <a:srgbClr val="FF6600"/>
                </a:solidFill>
              </a:rPr>
              <a:t/>
            </a:r>
            <a:br>
              <a:rPr lang="ru-RU" sz="2800" dirty="0">
                <a:solidFill>
                  <a:srgbClr val="FF6600"/>
                </a:solidFill>
              </a:rPr>
            </a:br>
            <a:r>
              <a:rPr lang="ru-RU" sz="2800" dirty="0" smtClean="0">
                <a:solidFill>
                  <a:srgbClr val="FF6600"/>
                </a:solidFill>
              </a:rPr>
              <a:t>- Виды политических режимов</a:t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>
                <a:solidFill>
                  <a:srgbClr val="FF6600"/>
                </a:solidFill>
              </a:rPr>
              <a:t/>
            </a:r>
            <a:br>
              <a:rPr lang="ru-RU" sz="2800" dirty="0">
                <a:solidFill>
                  <a:srgbClr val="FF6600"/>
                </a:solidFill>
              </a:rPr>
            </a:br>
            <a:r>
              <a:rPr lang="ru-RU" sz="2800" dirty="0" smtClean="0">
                <a:solidFill>
                  <a:srgbClr val="FF6600"/>
                </a:solidFill>
              </a:rPr>
              <a:t>- Черты тоталитаризма</a:t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>
                <a:solidFill>
                  <a:srgbClr val="FF6600"/>
                </a:solidFill>
              </a:rPr>
              <a:t/>
            </a:r>
            <a:br>
              <a:rPr lang="ru-RU" sz="2800" dirty="0">
                <a:solidFill>
                  <a:srgbClr val="FF6600"/>
                </a:solidFill>
              </a:rPr>
            </a:br>
            <a:r>
              <a:rPr lang="ru-RU" sz="2800" dirty="0" smtClean="0">
                <a:solidFill>
                  <a:srgbClr val="FF6600"/>
                </a:solidFill>
              </a:rPr>
              <a:t>- Особенности авторитаризма</a:t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>
                <a:solidFill>
                  <a:srgbClr val="FF6600"/>
                </a:solidFill>
              </a:rPr>
              <a:t/>
            </a:r>
            <a:br>
              <a:rPr lang="ru-RU" sz="2800" dirty="0">
                <a:solidFill>
                  <a:srgbClr val="FF6600"/>
                </a:solidFill>
              </a:rPr>
            </a:br>
            <a:r>
              <a:rPr lang="ru-RU" sz="2800" dirty="0" smtClean="0">
                <a:solidFill>
                  <a:srgbClr val="FF6600"/>
                </a:solidFill>
              </a:rPr>
              <a:t>- Характеристики демократии</a:t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 smtClean="0">
                <a:solidFill>
                  <a:srgbClr val="FF6600"/>
                </a:solidFill>
              </a:rPr>
              <a:t/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 smtClean="0">
                <a:solidFill>
                  <a:srgbClr val="FF6600"/>
                </a:solidFill>
              </a:rPr>
              <a:t>- Практика</a:t>
            </a:r>
            <a:br>
              <a:rPr lang="ru-RU" sz="2800" dirty="0" smtClean="0">
                <a:solidFill>
                  <a:srgbClr val="FF6600"/>
                </a:solidFill>
              </a:rPr>
            </a:br>
            <a:r>
              <a:rPr lang="ru-RU" sz="2800" dirty="0">
                <a:solidFill>
                  <a:srgbClr val="FF6600"/>
                </a:solidFill>
              </a:rPr>
              <a:t/>
            </a:r>
            <a:br>
              <a:rPr lang="ru-RU" sz="2800" dirty="0">
                <a:solidFill>
                  <a:srgbClr val="FF6600"/>
                </a:solidFill>
              </a:rPr>
            </a:br>
            <a:endParaRPr lang="ru-RU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2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38307" y="113173"/>
            <a:ext cx="8788802" cy="147125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Форма государства – устройство политической организации общества, призванное обеспечить ее стабильность и нормальное функционирование.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907" y="1785627"/>
            <a:ext cx="8600201" cy="46904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Элементы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715837"/>
              </p:ext>
            </p:extLst>
          </p:nvPr>
        </p:nvGraphicFramePr>
        <p:xfrm>
          <a:off x="568422" y="2439518"/>
          <a:ext cx="8358687" cy="24688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6229"/>
                <a:gridCol w="2786229"/>
                <a:gridCol w="2786229"/>
              </a:tblGrid>
              <a:tr h="9376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</a:rPr>
                        <a:t>Форма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</a:rPr>
                        <a:t> правления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</a:rPr>
                        <a:t>Форма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</a:rPr>
                        <a:t> государственного устройства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</a:rPr>
                        <a:t>Политический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</a:rPr>
                        <a:t> режим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937666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организации верховной власти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взаимосвязи</a:t>
                      </a:r>
                      <a:r>
                        <a:rPr lang="ru-RU" baseline="0" dirty="0" smtClean="0"/>
                        <a:t> территориальных образований государства, закрепленный конституцией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Совокупность методов и способов осуществления в стране государственной власти и управления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4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0" y="88024"/>
            <a:ext cx="9144000" cy="2401793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Политический режим </a:t>
            </a:r>
            <a:r>
              <a:rPr lang="ru-RU" sz="2800" dirty="0" smtClean="0"/>
              <a:t>отражает методы, с помощью которых реализуется политическая власть. Говоря о политическом режиме, мы имеем в виду, насколько глубоко государство вторгается в другие сферы общества, насколько широким является государственное регулирование и насколько свободным и защищенным чувствует себя человек.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175" y="2602991"/>
            <a:ext cx="8235572" cy="270358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Политический режим – реально сложившиеся в обществе формы, методы и способы осуществления политической власти и государственного управления.</a:t>
            </a:r>
            <a:endParaRPr lang="ru-RU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7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3747" y="125748"/>
            <a:ext cx="8751081" cy="103113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Характеристики политического режима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161" y="1156885"/>
            <a:ext cx="8939682" cy="5457477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ru-RU" sz="2400" dirty="0" smtClean="0"/>
              <a:t>Определение глубины государственного регулирования экономической, социальной и духовной сфер общества.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sz="2400" dirty="0" smtClean="0"/>
              <a:t>Степень правовой защищенности личности от произвола со стороны государственных должностных лиц и чиновников.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sz="2400" dirty="0" smtClean="0"/>
              <a:t>Порядок формирования и способ функционирования правящей элиты.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sz="2400" dirty="0" smtClean="0"/>
              <a:t>Методы и способы осуществления государством своих функций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949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Виды политических режимов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Демократический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Недемократические</a:t>
            </a:r>
          </a:p>
          <a:p>
            <a:pPr>
              <a:buFont typeface="Wingdings" charset="2"/>
              <a:buChar char="²"/>
            </a:pPr>
            <a:r>
              <a:rPr lang="ru-RU" sz="2800" dirty="0" smtClean="0"/>
              <a:t>Тоталитарный</a:t>
            </a:r>
          </a:p>
          <a:p>
            <a:pPr>
              <a:buFont typeface="Wingdings" charset="2"/>
              <a:buChar char="²"/>
            </a:pPr>
            <a:r>
              <a:rPr lang="ru-RU" sz="2800" dirty="0" smtClean="0"/>
              <a:t>Авторитарный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563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67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Черты тоталитаризма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01" y="716766"/>
            <a:ext cx="8801375" cy="540939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ru-RU" sz="2400" dirty="0" smtClean="0"/>
              <a:t>Господство одной идеологии, одной партии</a:t>
            </a:r>
          </a:p>
          <a:p>
            <a:pPr>
              <a:buFont typeface="Wingdings" charset="2"/>
              <a:buChar char="u"/>
            </a:pPr>
            <a:r>
              <a:rPr lang="ru-RU" sz="2400" dirty="0" smtClean="0"/>
              <a:t>Полный контроль государства над образованием и культурой</a:t>
            </a:r>
          </a:p>
          <a:p>
            <a:pPr>
              <a:buFont typeface="Wingdings" charset="2"/>
              <a:buChar char="u"/>
            </a:pPr>
            <a:r>
              <a:rPr lang="ru-RU" sz="2400" dirty="0" smtClean="0"/>
              <a:t>Вождизм (утверждение одного человека в качестве непререкаемого и непогрешимого руководителя государства)</a:t>
            </a:r>
          </a:p>
          <a:p>
            <a:pPr>
              <a:buFont typeface="Wingdings" charset="2"/>
              <a:buChar char="u"/>
            </a:pPr>
            <a:r>
              <a:rPr lang="ru-RU" sz="2400" dirty="0" smtClean="0"/>
              <a:t>Контроль над личностью, репрессии в отношении инакомыслящих</a:t>
            </a:r>
          </a:p>
          <a:p>
            <a:pPr>
              <a:buFont typeface="Wingdings" charset="2"/>
              <a:buChar char="u"/>
            </a:pPr>
            <a:r>
              <a:rPr lang="ru-RU" sz="2400" dirty="0" smtClean="0"/>
              <a:t>Сращивание партийного аппарата с государственным</a:t>
            </a:r>
          </a:p>
          <a:p>
            <a:pPr>
              <a:buFont typeface="Wingdings" charset="2"/>
              <a:buChar char="u"/>
            </a:pPr>
            <a:r>
              <a:rPr lang="ru-RU" sz="2400" dirty="0" smtClean="0"/>
              <a:t>Доминирование государственной собственности, плановая экономика</a:t>
            </a:r>
          </a:p>
          <a:p>
            <a:pPr>
              <a:buFont typeface="Wingdings" charset="2"/>
              <a:buChar char="u"/>
            </a:pPr>
            <a:r>
              <a:rPr lang="ru-RU" sz="2400" dirty="0" smtClean="0"/>
              <a:t>Милитаризм</a:t>
            </a:r>
          </a:p>
          <a:p>
            <a:pPr>
              <a:buFont typeface="Wingdings" charset="2"/>
              <a:buChar char="u"/>
            </a:pPr>
            <a:r>
              <a:rPr lang="ru-RU" sz="2400" dirty="0" smtClean="0"/>
              <a:t>Жесткая цензура СМИ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312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76048"/>
            <a:ext cx="8229600" cy="82993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Особенности авторитарного политического режима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881" y="1005987"/>
            <a:ext cx="8851668" cy="567125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ru-RU" sz="2800" dirty="0" smtClean="0"/>
              <a:t> </a:t>
            </a:r>
            <a:r>
              <a:rPr lang="ru-RU" sz="2400" dirty="0"/>
              <a:t>М</a:t>
            </a:r>
            <a:r>
              <a:rPr lang="ru-RU" sz="2400" dirty="0" smtClean="0"/>
              <a:t>онополизация политики при отсутствии тотального контроля над личностью и обществом</a:t>
            </a:r>
          </a:p>
          <a:p>
            <a:pPr>
              <a:buFont typeface="Wingdings" charset="2"/>
              <a:buChar char="u"/>
            </a:pPr>
            <a:r>
              <a:rPr lang="ru-RU" sz="2400" dirty="0"/>
              <a:t> </a:t>
            </a:r>
            <a:r>
              <a:rPr lang="ru-RU" sz="2400" dirty="0" smtClean="0"/>
              <a:t>Экономика, религия, культура развиваются без вмешательства государства</a:t>
            </a:r>
          </a:p>
          <a:p>
            <a:pPr>
              <a:buFont typeface="Wingdings" charset="2"/>
              <a:buChar char="u"/>
            </a:pPr>
            <a:r>
              <a:rPr lang="ru-RU" sz="2400" dirty="0"/>
              <a:t> </a:t>
            </a:r>
            <a:r>
              <a:rPr lang="ru-RU" sz="2400" dirty="0" smtClean="0"/>
              <a:t>Персонализация правящего режима в облике правителя</a:t>
            </a:r>
          </a:p>
          <a:p>
            <a:pPr>
              <a:buFont typeface="Wingdings" charset="2"/>
              <a:buChar char="u"/>
            </a:pPr>
            <a:r>
              <a:rPr lang="ru-RU" sz="2400" dirty="0" smtClean="0"/>
              <a:t> Главные политические институты – силовые органы (армия, спецслужбы, полиция)</a:t>
            </a:r>
          </a:p>
          <a:p>
            <a:pPr>
              <a:buFont typeface="Wingdings" charset="2"/>
              <a:buChar char="u"/>
            </a:pPr>
            <a:r>
              <a:rPr lang="ru-RU" sz="2400" dirty="0" smtClean="0"/>
              <a:t>Жесткий контроль властей – отсутствие массового политического протеста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172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88024"/>
            <a:ext cx="8229600" cy="9053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Признаки демократического политического режима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307" y="993412"/>
            <a:ext cx="8839096" cy="513275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ru-RU" sz="2400" dirty="0" smtClean="0"/>
              <a:t>Парламентаризм (государственная власть принадлежит народному представительству)</a:t>
            </a:r>
          </a:p>
          <a:p>
            <a:pPr>
              <a:buFont typeface="Wingdings" charset="2"/>
              <a:buChar char="u"/>
            </a:pPr>
            <a:r>
              <a:rPr lang="ru-RU" sz="2400" dirty="0" smtClean="0"/>
              <a:t>Политический плюрализм (множество идеологий, многопартийность)</a:t>
            </a:r>
          </a:p>
          <a:p>
            <a:pPr>
              <a:buFont typeface="Wingdings" charset="2"/>
              <a:buChar char="u"/>
            </a:pPr>
            <a:r>
              <a:rPr lang="ru-RU" sz="2400" dirty="0" smtClean="0"/>
              <a:t>Суверенитет народа (источник власти – народ)</a:t>
            </a:r>
          </a:p>
          <a:p>
            <a:pPr>
              <a:buFont typeface="Wingdings" charset="2"/>
              <a:buChar char="u"/>
            </a:pPr>
            <a:r>
              <a:rPr lang="ru-RU" sz="2400" dirty="0" smtClean="0"/>
              <a:t>Выборность органов власти</a:t>
            </a:r>
          </a:p>
          <a:p>
            <a:pPr>
              <a:buFont typeface="Wingdings" charset="2"/>
              <a:buChar char="u"/>
            </a:pPr>
            <a:r>
              <a:rPr lang="ru-RU" sz="2400" dirty="0" smtClean="0"/>
              <a:t>Гласность – открытость власти (информация, публичные обсуждения)</a:t>
            </a:r>
          </a:p>
          <a:p>
            <a:pPr>
              <a:buFont typeface="Wingdings" charset="2"/>
              <a:buChar char="u"/>
            </a:pPr>
            <a:r>
              <a:rPr lang="ru-RU" sz="2400" dirty="0" smtClean="0"/>
              <a:t>Принцип разделения властей</a:t>
            </a:r>
          </a:p>
          <a:p>
            <a:pPr>
              <a:buFont typeface="Wingdings" charset="2"/>
              <a:buChar char="u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940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318</Words>
  <Application>Microsoft Macintosh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Политический режим  </vt:lpstr>
      <vt:lpstr>- Понятие политический режим  - Характеристики политического режима  - Виды политических режимов  - Черты тоталитаризма  - Особенности авторитаризма  - Характеристики демократии  - Практика  </vt:lpstr>
      <vt:lpstr>Форма государства – устройство политической организации общества, призванное обеспечить ее стабильность и нормальное функционирование.</vt:lpstr>
      <vt:lpstr>Политический режим отражает методы, с помощью которых реализуется политическая власть. Говоря о политическом режиме, мы имеем в виду, насколько глубоко государство вторгается в другие сферы общества, насколько широким является государственное регулирование и насколько свободным и защищенным чувствует себя человек.</vt:lpstr>
      <vt:lpstr>Характеристики политического режима</vt:lpstr>
      <vt:lpstr>Виды политических режимов</vt:lpstr>
      <vt:lpstr>Черты тоталитаризма</vt:lpstr>
      <vt:lpstr>Особенности авторитарного политического режима</vt:lpstr>
      <vt:lpstr>Признаки демократического политического режима</vt:lpstr>
      <vt:lpstr>Практика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ГОАОУ ЦОРиО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Политический режим  </dc:title>
  <dc:creator>Учитель Токарева</dc:creator>
  <cp:lastModifiedBy>Учитель Токарева</cp:lastModifiedBy>
  <cp:revision>14</cp:revision>
  <dcterms:created xsi:type="dcterms:W3CDTF">2021-08-15T14:32:43Z</dcterms:created>
  <dcterms:modified xsi:type="dcterms:W3CDTF">2021-08-16T12:35:09Z</dcterms:modified>
</cp:coreProperties>
</file>