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3" ContentType="audi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0.jpg" ContentType="image/gif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89" r:id="rId3"/>
    <p:sldId id="291" r:id="rId4"/>
    <p:sldId id="292" r:id="rId5"/>
    <p:sldId id="295" r:id="rId6"/>
    <p:sldId id="269" r:id="rId7"/>
    <p:sldId id="296" r:id="rId8"/>
    <p:sldId id="303" r:id="rId9"/>
    <p:sldId id="268" r:id="rId10"/>
    <p:sldId id="297" r:id="rId11"/>
    <p:sldId id="298" r:id="rId12"/>
    <p:sldId id="261" r:id="rId13"/>
    <p:sldId id="284" r:id="rId14"/>
    <p:sldId id="259" r:id="rId15"/>
    <p:sldId id="285" r:id="rId16"/>
    <p:sldId id="264" r:id="rId17"/>
    <p:sldId id="286" r:id="rId18"/>
    <p:sldId id="287" r:id="rId19"/>
    <p:sldId id="299" r:id="rId20"/>
    <p:sldId id="263" r:id="rId21"/>
    <p:sldId id="304" r:id="rId22"/>
    <p:sldId id="266" r:id="rId23"/>
    <p:sldId id="282" r:id="rId24"/>
    <p:sldId id="273" r:id="rId25"/>
    <p:sldId id="274" r:id="rId26"/>
    <p:sldId id="275" r:id="rId27"/>
    <p:sldId id="276" r:id="rId28"/>
    <p:sldId id="277" r:id="rId29"/>
    <p:sldId id="272" r:id="rId30"/>
    <p:sldId id="300" r:id="rId31"/>
    <p:sldId id="305" r:id="rId32"/>
    <p:sldId id="301" r:id="rId33"/>
    <p:sldId id="302" r:id="rId34"/>
  </p:sldIdLst>
  <p:sldSz cx="9144000" cy="6858000" type="screen4x3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-736" y="-96"/>
      </p:cViewPr>
      <p:guideLst>
        <p:guide orient="horz" pos="219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20.11.21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95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20.11.21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892" y="1279525"/>
            <a:ext cx="460586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2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20.11.21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20.11.21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20.11.21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20.11.21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20.11.21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20.11.21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20.11.21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20.11.21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20.11.21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Замещающий текст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Замещающая дата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  <a:t>20.11.21</a:t>
            </a:fld>
            <a:endParaRPr lang="en-US" dirty="0"/>
          </a:p>
        </p:txBody>
      </p:sp>
      <p:sp>
        <p:nvSpPr>
          <p:cNvPr id="1029" name="Замещающий нижний колонтитул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Замещающий номер слайда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jpg"/><Relationship Id="rId5" Type="http://schemas.openxmlformats.org/officeDocument/2006/relationships/image" Target="../media/image11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jpg"/><Relationship Id="rId3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5.jpeg"/><Relationship Id="rId5" Type="http://schemas.openxmlformats.org/officeDocument/2006/relationships/image" Target="../media/image11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file:///C:\Users\&#1053;&#1072;&#1090;&#1072;&#1083;&#1100;&#1103;\AppData\Local\Temp\wps\INetCache\63a2840d0defe8dc67009a4e1891ae5b" TargetMode="External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91433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Текстовое поле 3"/>
          <p:cNvSpPr txBox="1"/>
          <p:nvPr/>
        </p:nvSpPr>
        <p:spPr>
          <a:xfrm>
            <a:off x="214208" y="611979"/>
            <a:ext cx="621203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400" b="1" dirty="0">
                <a:solidFill>
                  <a:schemeClr val="bg1"/>
                </a:solidFill>
              </a:rPr>
              <a:t>Придумано кем-</a:t>
            </a:r>
            <a:r>
              <a:rPr lang="ru-RU" altLang="en-US" sz="2400" b="1" dirty="0" smtClean="0">
                <a:solidFill>
                  <a:schemeClr val="bg1"/>
                </a:solidFill>
              </a:rPr>
              <a:t>то просто </a:t>
            </a:r>
            <a:r>
              <a:rPr lang="ru-RU" altLang="en-US" sz="2400" b="1" dirty="0">
                <a:solidFill>
                  <a:schemeClr val="bg1"/>
                </a:solidFill>
              </a:rPr>
              <a:t>и мудро</a:t>
            </a:r>
          </a:p>
          <a:p>
            <a:r>
              <a:rPr lang="ru-RU" altLang="en-US" sz="2400" b="1" dirty="0">
                <a:solidFill>
                  <a:schemeClr val="bg1"/>
                </a:solidFill>
              </a:rPr>
              <a:t>При встрече здороваться:</a:t>
            </a:r>
          </a:p>
          <a:p>
            <a:r>
              <a:rPr lang="ru-RU" altLang="en-US" sz="2400" b="1" dirty="0" smtClean="0">
                <a:solidFill>
                  <a:schemeClr val="bg1"/>
                </a:solidFill>
              </a:rPr>
              <a:t>«Доброе </a:t>
            </a:r>
            <a:r>
              <a:rPr lang="ru-RU" altLang="en-US" sz="2400" b="1" dirty="0">
                <a:solidFill>
                  <a:schemeClr val="bg1"/>
                </a:solidFill>
              </a:rPr>
              <a:t>утро</a:t>
            </a:r>
            <a:r>
              <a:rPr lang="ru-RU" altLang="en-US" sz="2400" b="1" dirty="0" smtClean="0">
                <a:solidFill>
                  <a:schemeClr val="bg1"/>
                </a:solidFill>
              </a:rPr>
              <a:t>!»</a:t>
            </a:r>
            <a:endParaRPr lang="ru-RU" altLang="en-US" sz="2400" b="1" dirty="0">
              <a:solidFill>
                <a:schemeClr val="bg1"/>
              </a:solidFill>
            </a:endParaRPr>
          </a:p>
          <a:p>
            <a:r>
              <a:rPr lang="ru-RU" altLang="en-US" sz="2400" b="1" dirty="0" smtClean="0">
                <a:solidFill>
                  <a:schemeClr val="bg1"/>
                </a:solidFill>
              </a:rPr>
              <a:t>«Доброе </a:t>
            </a:r>
            <a:r>
              <a:rPr lang="ru-RU" altLang="en-US" sz="2400" b="1" dirty="0">
                <a:solidFill>
                  <a:schemeClr val="bg1"/>
                </a:solidFill>
              </a:rPr>
              <a:t>утро</a:t>
            </a:r>
            <a:r>
              <a:rPr lang="ru-RU" altLang="en-US" sz="2400" b="1" dirty="0" smtClean="0">
                <a:solidFill>
                  <a:schemeClr val="bg1"/>
                </a:solidFill>
              </a:rPr>
              <a:t>!» </a:t>
            </a:r>
            <a:r>
              <a:rPr lang="ru-RU" altLang="en-US" sz="2400" b="1" dirty="0">
                <a:solidFill>
                  <a:schemeClr val="bg1"/>
                </a:solidFill>
              </a:rPr>
              <a:t>с</a:t>
            </a:r>
            <a:r>
              <a:rPr lang="ru-RU" altLang="en-US" sz="2400" b="1" dirty="0" smtClean="0">
                <a:solidFill>
                  <a:schemeClr val="bg1"/>
                </a:solidFill>
              </a:rPr>
              <a:t>олнцу </a:t>
            </a:r>
            <a:r>
              <a:rPr lang="ru-RU" altLang="en-US" sz="2400" b="1" dirty="0">
                <a:solidFill>
                  <a:schemeClr val="bg1"/>
                </a:solidFill>
              </a:rPr>
              <a:t>и </a:t>
            </a:r>
            <a:r>
              <a:rPr lang="ru-RU" altLang="en-US" sz="2400" b="1" dirty="0" smtClean="0">
                <a:solidFill>
                  <a:schemeClr val="bg1"/>
                </a:solidFill>
              </a:rPr>
              <a:t>птицам!</a:t>
            </a:r>
            <a:endParaRPr lang="ru-RU" altLang="en-US" sz="2400" b="1" dirty="0">
              <a:solidFill>
                <a:schemeClr val="bg1"/>
              </a:solidFill>
            </a:endParaRPr>
          </a:p>
          <a:p>
            <a:r>
              <a:rPr lang="ru-RU" altLang="en-US" sz="2400" b="1" dirty="0" smtClean="0">
                <a:solidFill>
                  <a:schemeClr val="bg1"/>
                </a:solidFill>
              </a:rPr>
              <a:t>«Доброе </a:t>
            </a:r>
            <a:r>
              <a:rPr lang="ru-RU" altLang="en-US" sz="2400" b="1" dirty="0">
                <a:solidFill>
                  <a:schemeClr val="bg1"/>
                </a:solidFill>
              </a:rPr>
              <a:t>утро</a:t>
            </a:r>
            <a:r>
              <a:rPr lang="ru-RU" altLang="en-US" sz="2400" b="1" dirty="0" smtClean="0">
                <a:solidFill>
                  <a:schemeClr val="bg1"/>
                </a:solidFill>
              </a:rPr>
              <a:t>!» </a:t>
            </a:r>
            <a:r>
              <a:rPr lang="ru-RU" altLang="en-US" sz="2400" b="1" dirty="0">
                <a:solidFill>
                  <a:schemeClr val="bg1"/>
                </a:solidFill>
              </a:rPr>
              <a:t>у</a:t>
            </a:r>
            <a:r>
              <a:rPr lang="ru-RU" altLang="en-US" sz="2400" b="1" dirty="0" smtClean="0">
                <a:solidFill>
                  <a:schemeClr val="bg1"/>
                </a:solidFill>
              </a:rPr>
              <a:t>лыбчивым лицам!</a:t>
            </a:r>
            <a:endParaRPr lang="ru-RU" altLang="en-US" sz="2400" b="1" dirty="0">
              <a:solidFill>
                <a:schemeClr val="bg1"/>
              </a:solidFill>
            </a:endParaRPr>
          </a:p>
          <a:p>
            <a:r>
              <a:rPr lang="ru-RU" altLang="en-US" sz="2400" b="1" dirty="0">
                <a:solidFill>
                  <a:schemeClr val="bg1"/>
                </a:solidFill>
              </a:rPr>
              <a:t>И каждый </a:t>
            </a:r>
            <a:r>
              <a:rPr lang="ru-RU" altLang="en-US" sz="2400" b="1" dirty="0" smtClean="0">
                <a:solidFill>
                  <a:schemeClr val="bg1"/>
                </a:solidFill>
              </a:rPr>
              <a:t>становится добрым</a:t>
            </a:r>
            <a:r>
              <a:rPr lang="ru-RU" altLang="en-US" sz="2400" b="1" dirty="0">
                <a:solidFill>
                  <a:schemeClr val="bg1"/>
                </a:solidFill>
              </a:rPr>
              <a:t>, доверчивым…</a:t>
            </a:r>
          </a:p>
          <a:p>
            <a:r>
              <a:rPr lang="ru-RU" altLang="en-US" sz="2400" b="1" dirty="0">
                <a:solidFill>
                  <a:schemeClr val="bg1"/>
                </a:solidFill>
              </a:rPr>
              <a:t>Пусть </a:t>
            </a:r>
            <a:r>
              <a:rPr lang="ru-RU" altLang="en-US" sz="2400" b="1" dirty="0" smtClean="0">
                <a:solidFill>
                  <a:schemeClr val="bg1"/>
                </a:solidFill>
              </a:rPr>
              <a:t>«Доброе утро!» длится </a:t>
            </a:r>
            <a:r>
              <a:rPr lang="ru-RU" altLang="en-US" sz="2400" b="1" dirty="0">
                <a:solidFill>
                  <a:schemeClr val="bg1"/>
                </a:solidFill>
              </a:rPr>
              <a:t>до вечера</a:t>
            </a:r>
            <a:r>
              <a:rPr lang="ru-RU" altLang="en-US" sz="24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01" name="Изображение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5095088" y="1331056"/>
            <a:ext cx="3816208" cy="3521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казка-о-паровозике-трусишке-1024x68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/>
          <a:stretch/>
        </p:blipFill>
        <p:spPr>
          <a:xfrm>
            <a:off x="-156979" y="175476"/>
            <a:ext cx="9392779" cy="6670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Мы едем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284" y="55470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3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75410" y="275392"/>
            <a:ext cx="8597657" cy="192594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Cambria" pitchFamily="18" charset="0"/>
              </a:rPr>
              <a:t>	</a:t>
            </a:r>
            <a:r>
              <a:rPr lang="ru-RU" sz="3800" b="1" dirty="0" smtClean="0"/>
              <a:t>Издавна </a:t>
            </a:r>
            <a:r>
              <a:rPr lang="ru-RU" sz="3800" b="1" dirty="0"/>
              <a:t>приветствие было способом показать свои добрые намерения. В старые времена, это имело особый смысл, ведь люди тогда были более воинственными. И в наши дни, во всем мире, приветственные слова – </a:t>
            </a:r>
            <a:r>
              <a:rPr lang="ru-RU" sz="3800" b="1" dirty="0">
                <a:solidFill>
                  <a:srgbClr val="FF0000"/>
                </a:solidFill>
              </a:rPr>
              <a:t>это пожелание добра, здоровья, </a:t>
            </a:r>
            <a:r>
              <a:rPr lang="ru-RU" sz="3800" b="1" dirty="0" smtClean="0">
                <a:solidFill>
                  <a:srgbClr val="FF0000"/>
                </a:solidFill>
              </a:rPr>
              <a:t>благополучия.</a:t>
            </a:r>
            <a:endParaRPr lang="ru-RU" sz="38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https://imgix.bustle.com/rehost/2017/6/23/45aa7354-fee9-4c3b-836f-a54d1de7dcd3.jpg?w=1200&amp;amp;h=630&amp;amp;q=70&amp;amp;fit=crop&amp;amp;crop=faces&amp;amp;fm=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imgix.bustle.com/rehost/2017/6/23/45aa7354-fee9-4c3b-836f-a54d1de7dcd3.jpg?w=1200&amp;amp;h=630&amp;amp;q=70&amp;amp;fit=crop&amp;amp;crop=faces&amp;amp;fm=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imgix.bustle.com/rehost/2017/6/23/45aa7354-fee9-4c3b-836f-a54d1de7dcd3.jpg?w=1200&amp;amp;h=630&amp;amp;q=70&amp;amp;fit=crop&amp;amp;crop=faces&amp;amp;fm=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Изображение 10"/>
          <p:cNvPicPr/>
          <p:nvPr/>
        </p:nvPicPr>
        <p:blipFill>
          <a:blip r:embed="rId2"/>
          <a:srcRect l="13808" r="7672" b="10027"/>
          <a:stretch>
            <a:fillRect/>
          </a:stretch>
        </p:blipFill>
        <p:spPr>
          <a:xfrm>
            <a:off x="1575957" y="2356122"/>
            <a:ext cx="6013123" cy="423796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6733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split orient="vert"/>
      </p:transition>
    </mc:Choice>
    <mc:Fallback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Изображение 10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914650"/>
            <a:ext cx="4876800" cy="3943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Изображение 109"/>
          <p:cNvPicPr/>
          <p:nvPr/>
        </p:nvPicPr>
        <p:blipFill>
          <a:blip r:embed="rId3"/>
          <a:srcRect l="18956" r="12222"/>
          <a:stretch>
            <a:fillRect/>
          </a:stretch>
        </p:blipFill>
        <p:spPr>
          <a:xfrm>
            <a:off x="4683669" y="1131199"/>
            <a:ext cx="4267835" cy="39427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0" y="88265"/>
            <a:ext cx="4636602" cy="2369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ru-RU" altLang="en-US" b="1" dirty="0" smtClean="0"/>
          </a:p>
          <a:p>
            <a:pPr algn="ctr"/>
            <a:endParaRPr lang="ru-RU" altLang="en-US" b="1" dirty="0"/>
          </a:p>
          <a:p>
            <a:pPr algn="ctr"/>
            <a:r>
              <a:rPr lang="ru-RU" altLang="en-US" sz="2800" b="1" dirty="0" smtClean="0">
                <a:solidFill>
                  <a:srgbClr val="990000"/>
                </a:solidFill>
              </a:rPr>
              <a:t>Дружелюбные китайцы </a:t>
            </a:r>
            <a:r>
              <a:rPr lang="ru-RU" altLang="en-US" sz="2800" b="1" dirty="0">
                <a:solidFill>
                  <a:srgbClr val="990000"/>
                </a:solidFill>
              </a:rPr>
              <a:t>кланяются, с вытянутыми вдоль тела </a:t>
            </a:r>
            <a:r>
              <a:rPr lang="ru-RU" altLang="en-US" sz="2800" b="1" dirty="0" smtClean="0">
                <a:solidFill>
                  <a:srgbClr val="990000"/>
                </a:solidFill>
              </a:rPr>
              <a:t>руками</a:t>
            </a:r>
            <a:endParaRPr lang="ru-RU" altLang="en-US" sz="2800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35467" y="45719"/>
            <a:ext cx="9008533" cy="597748"/>
          </a:xfrm>
        </p:spPr>
        <p:txBody>
          <a:bodyPr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	</a:t>
            </a:r>
            <a:br>
              <a:rPr lang="ru-RU" sz="2700" dirty="0" smtClean="0"/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ЯПОНИЯ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200" b="1" dirty="0" smtClean="0">
                <a:solidFill>
                  <a:srgbClr val="C00000"/>
                </a:solidFill>
                <a:latin typeface="+mn-lt"/>
              </a:rPr>
              <a:t>В Японии люди приветствуют друг друга при помощи поклона. </a:t>
            </a:r>
            <a:br>
              <a:rPr lang="ru-RU" sz="22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200" b="1" dirty="0" smtClean="0">
                <a:solidFill>
                  <a:srgbClr val="C00000"/>
                </a:solidFill>
                <a:latin typeface="+mn-lt"/>
              </a:rPr>
              <a:t>Он может варьироваться от небольшого наклона головы до глубокого изгиба спины. Согласно японскому этикету более глубокий и длинный поклон указывает на уважение. 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endParaRPr lang="ru-RU" sz="2700" b="1" dirty="0">
              <a:solidFill>
                <a:srgbClr val="C0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75" y="3179560"/>
            <a:ext cx="4085251" cy="3420836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1" y="3437165"/>
            <a:ext cx="4085250" cy="3119821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955" y="133939"/>
            <a:ext cx="2124862" cy="12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0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4452466" y="2371422"/>
            <a:ext cx="4330058" cy="3477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ru-RU" altLang="en-US" sz="2000" b="1" dirty="0">
                <a:solidFill>
                  <a:srgbClr val="990000"/>
                </a:solidFill>
              </a:rPr>
              <a:t>Тайское приветствие именуемое </a:t>
            </a:r>
            <a:r>
              <a:rPr lang="ru-RU" altLang="en-US" sz="2000" b="1" dirty="0" smtClean="0">
                <a:solidFill>
                  <a:srgbClr val="990000"/>
                </a:solidFill>
              </a:rPr>
              <a:t>«</a:t>
            </a:r>
            <a:r>
              <a:rPr lang="ru-RU" altLang="en-US" sz="2000" b="1" dirty="0" err="1" smtClean="0">
                <a:solidFill>
                  <a:srgbClr val="990000"/>
                </a:solidFill>
              </a:rPr>
              <a:t>вай</a:t>
            </a:r>
            <a:r>
              <a:rPr lang="ru-RU" altLang="en-US" sz="2000" b="1" dirty="0" smtClean="0">
                <a:solidFill>
                  <a:srgbClr val="990000"/>
                </a:solidFill>
              </a:rPr>
              <a:t>», </a:t>
            </a:r>
            <a:r>
              <a:rPr lang="ru-RU" altLang="en-US" sz="2000" b="1" dirty="0">
                <a:solidFill>
                  <a:srgbClr val="990000"/>
                </a:solidFill>
              </a:rPr>
              <a:t>при котором сложенные вместе ладони прикладываются к голове или груди, причем положение рук и длительность всего жеста определяется социальным положением приветствуемого: чем значительнее статус персоны, тем выше поднимаются ладони, и тем дольше длится </a:t>
            </a:r>
            <a:r>
              <a:rPr lang="ru-RU" altLang="en-US" sz="2000" b="1" dirty="0" smtClean="0">
                <a:solidFill>
                  <a:srgbClr val="990000"/>
                </a:solidFill>
              </a:rPr>
              <a:t>«</a:t>
            </a:r>
            <a:r>
              <a:rPr lang="ru-RU" altLang="en-US" sz="2000" b="1" dirty="0" err="1" smtClean="0">
                <a:solidFill>
                  <a:srgbClr val="990000"/>
                </a:solidFill>
              </a:rPr>
              <a:t>вай</a:t>
            </a:r>
            <a:r>
              <a:rPr lang="ru-RU" altLang="en-US" sz="2000" b="1" dirty="0" smtClean="0">
                <a:solidFill>
                  <a:srgbClr val="990000"/>
                </a:solidFill>
              </a:rPr>
              <a:t>»</a:t>
            </a:r>
            <a:r>
              <a:rPr lang="ru-RU" altLang="en-US" sz="2000" b="1" dirty="0" smtClean="0">
                <a:solidFill>
                  <a:srgbClr val="990000"/>
                </a:solidFill>
              </a:rPr>
              <a:t>.</a:t>
            </a:r>
            <a:endParaRPr lang="ru-RU" altLang="en-US" sz="2000" b="1" dirty="0">
              <a:solidFill>
                <a:srgbClr val="990000"/>
              </a:solidFill>
            </a:endParaRPr>
          </a:p>
        </p:txBody>
      </p:sp>
      <p:pic>
        <p:nvPicPr>
          <p:cNvPr id="105" name="Изображение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428416" y="1208661"/>
            <a:ext cx="3595633" cy="53701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165599" y="474133"/>
            <a:ext cx="4436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990000"/>
                </a:solidFill>
                <a:latin typeface="+mj-lt"/>
              </a:rPr>
              <a:t>Таиланд</a:t>
            </a:r>
            <a:endParaRPr lang="ru-RU" sz="3600" b="1" dirty="0">
              <a:solidFill>
                <a:srgbClr val="99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127"/>
            <a:ext cx="9144000" cy="63594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/>
            </a:r>
            <a:br>
              <a:rPr lang="ru-RU" b="1" dirty="0" smtClean="0">
                <a:solidFill>
                  <a:srgbClr val="92D050"/>
                </a:solidFill>
              </a:rPr>
            </a:br>
            <a:r>
              <a:rPr lang="ru-RU" b="1" dirty="0">
                <a:solidFill>
                  <a:srgbClr val="92D050"/>
                </a:solidFill>
              </a:rPr>
              <a:t/>
            </a:r>
            <a:br>
              <a:rPr lang="ru-RU" b="1" dirty="0">
                <a:solidFill>
                  <a:srgbClr val="92D050"/>
                </a:solidFill>
              </a:rPr>
            </a:br>
            <a:r>
              <a:rPr lang="ru-RU" b="1" dirty="0" smtClean="0">
                <a:solidFill>
                  <a:srgbClr val="92D050"/>
                </a:solidFill>
              </a:rPr>
              <a:t/>
            </a:r>
            <a:br>
              <a:rPr lang="ru-RU" b="1" dirty="0" smtClean="0">
                <a:solidFill>
                  <a:srgbClr val="92D050"/>
                </a:solidFill>
              </a:rPr>
            </a:br>
            <a:r>
              <a:rPr lang="ru-RU" b="1" dirty="0" smtClean="0">
                <a:solidFill>
                  <a:srgbClr val="92D050"/>
                </a:solidFill>
              </a:rPr>
              <a:t/>
            </a:r>
            <a:br>
              <a:rPr lang="ru-RU" b="1" dirty="0" smtClean="0">
                <a:solidFill>
                  <a:srgbClr val="92D050"/>
                </a:solidFill>
              </a:rPr>
            </a:br>
            <a:r>
              <a:rPr lang="ru-RU" b="1" dirty="0">
                <a:solidFill>
                  <a:srgbClr val="92D050"/>
                </a:solidFill>
              </a:rPr>
              <a:t/>
            </a:r>
            <a:br>
              <a:rPr lang="ru-RU" b="1" dirty="0">
                <a:solidFill>
                  <a:srgbClr val="92D050"/>
                </a:solidFill>
              </a:rPr>
            </a:br>
            <a:r>
              <a:rPr lang="ru-RU" sz="4000" b="1" dirty="0" smtClean="0">
                <a:solidFill>
                  <a:srgbClr val="990000"/>
                </a:solidFill>
              </a:rPr>
              <a:t>ИНДИЯ</a:t>
            </a:r>
            <a:r>
              <a:rPr lang="ru-RU" b="1" dirty="0">
                <a:solidFill>
                  <a:srgbClr val="990000"/>
                </a:solidFill>
              </a:rPr>
              <a:t/>
            </a:r>
            <a:br>
              <a:rPr lang="ru-RU" b="1" dirty="0">
                <a:solidFill>
                  <a:srgbClr val="990000"/>
                </a:solidFill>
              </a:rPr>
            </a:br>
            <a:r>
              <a:rPr lang="ru-RU" b="1" dirty="0" smtClean="0">
                <a:solidFill>
                  <a:srgbClr val="990000"/>
                </a:solidFill>
              </a:rPr>
              <a:t/>
            </a:r>
            <a:br>
              <a:rPr lang="ru-RU" b="1" dirty="0" smtClean="0">
                <a:solidFill>
                  <a:srgbClr val="990000"/>
                </a:solidFill>
              </a:rPr>
            </a:br>
            <a:r>
              <a:rPr lang="ru-RU" sz="2200" b="1" dirty="0" smtClean="0">
                <a:solidFill>
                  <a:srgbClr val="990000"/>
                </a:solidFill>
                <a:effectLst/>
              </a:rPr>
              <a:t>Индийцы просто прикладываю две сложенные ладони к подбородку. </a:t>
            </a:r>
            <a:r>
              <a:rPr lang="ru-RU" sz="2200" b="1" dirty="0">
                <a:solidFill>
                  <a:srgbClr val="990000"/>
                </a:solidFill>
              </a:rPr>
              <a:t/>
            </a:r>
            <a:br>
              <a:rPr lang="ru-RU" sz="2200" b="1" dirty="0">
                <a:solidFill>
                  <a:srgbClr val="990000"/>
                </a:solidFill>
              </a:rPr>
            </a:br>
            <a:r>
              <a:rPr lang="ru-RU" sz="2200" b="1" dirty="0">
                <a:solidFill>
                  <a:srgbClr val="990000"/>
                </a:solidFill>
              </a:rPr>
              <a:t>Церемония приветствия </a:t>
            </a:r>
            <a:r>
              <a:rPr lang="ru-RU" sz="2200" b="1" dirty="0" smtClean="0">
                <a:solidFill>
                  <a:srgbClr val="990000"/>
                </a:solidFill>
              </a:rPr>
              <a:t>называется </a:t>
            </a:r>
            <a:r>
              <a:rPr lang="ru-RU" sz="2200" b="1" dirty="0" err="1">
                <a:solidFill>
                  <a:srgbClr val="990000"/>
                </a:solidFill>
              </a:rPr>
              <a:t>Намасте</a:t>
            </a:r>
            <a:r>
              <a:rPr lang="ru-RU" sz="2200" b="1" dirty="0">
                <a:solidFill>
                  <a:srgbClr val="990000"/>
                </a:solidFill>
              </a:rPr>
              <a:t>. При этом приветствие универсально. Таким способом здороваются, как с мужчинами, так и </a:t>
            </a:r>
            <a:r>
              <a:rPr lang="ru-RU" sz="2200" b="1" dirty="0" smtClean="0">
                <a:solidFill>
                  <a:srgbClr val="990000"/>
                </a:solidFill>
              </a:rPr>
              <a:t>женщинами. </a:t>
            </a:r>
            <a:r>
              <a:rPr lang="ru-RU" sz="2200" b="1" dirty="0">
                <a:solidFill>
                  <a:srgbClr val="990000"/>
                </a:solidFill>
              </a:rPr>
              <a:t>Е</a:t>
            </a:r>
            <a:r>
              <a:rPr lang="ru-RU" sz="2200" b="1" dirty="0" smtClean="0">
                <a:solidFill>
                  <a:srgbClr val="990000"/>
                </a:solidFill>
                <a:effectLst/>
              </a:rPr>
              <a:t>сли собеседника уважают или здороваются со старшим (более влиятельным) человеком, то допускается незначительный наклон головы в сторону собеседника.</a:t>
            </a:r>
            <a:r>
              <a:rPr lang="ru-RU" sz="2200" dirty="0" smtClean="0">
                <a:effectLst/>
              </a:rPr>
              <a:t/>
            </a:r>
            <a:br>
              <a:rPr lang="ru-RU" sz="2200" dirty="0" smtClean="0">
                <a:effectLst/>
              </a:rPr>
            </a:br>
            <a:endParaRPr lang="ru-RU" b="1" dirty="0">
              <a:solidFill>
                <a:srgbClr val="92D05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5" y="3442387"/>
            <a:ext cx="4513666" cy="3138906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75" y="3288323"/>
            <a:ext cx="4314759" cy="3339253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44" y="0"/>
            <a:ext cx="2187980" cy="132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5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Изображение 113"/>
          <p:cNvPicPr/>
          <p:nvPr/>
        </p:nvPicPr>
        <p:blipFill rotWithShape="1">
          <a:blip r:embed="rId2"/>
          <a:srcRect r="17121"/>
          <a:stretch/>
        </p:blipFill>
        <p:spPr>
          <a:xfrm>
            <a:off x="0" y="2709412"/>
            <a:ext cx="4620771" cy="397827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115" name="Изображение 114"/>
          <p:cNvPicPr/>
          <p:nvPr/>
        </p:nvPicPr>
        <p:blipFill>
          <a:blip r:embed="rId3"/>
          <a:stretch>
            <a:fillRect/>
          </a:stretch>
        </p:blipFill>
        <p:spPr>
          <a:xfrm>
            <a:off x="4054475" y="2803228"/>
            <a:ext cx="5089525" cy="3835400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sp>
        <p:nvSpPr>
          <p:cNvPr id="2" name="Текстовое поле 1"/>
          <p:cNvSpPr txBox="1"/>
          <p:nvPr/>
        </p:nvSpPr>
        <p:spPr>
          <a:xfrm>
            <a:off x="382514" y="933269"/>
            <a:ext cx="8461212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ru-RU" altLang="en-US" sz="2000" b="1" dirty="0" smtClean="0">
                <a:solidFill>
                  <a:srgbClr val="990000"/>
                </a:solidFill>
              </a:rPr>
              <a:t>А народы </a:t>
            </a:r>
            <a:r>
              <a:rPr lang="ru-RU" altLang="en-US" sz="2000" b="1" dirty="0">
                <a:solidFill>
                  <a:srgbClr val="990000"/>
                </a:solidFill>
              </a:rPr>
              <a:t>Тибета при приветствии показывают язык! </a:t>
            </a:r>
            <a:endParaRPr lang="ru-RU" altLang="en-US" sz="2000" b="1" dirty="0" smtClean="0">
              <a:solidFill>
                <a:srgbClr val="990000"/>
              </a:solidFill>
            </a:endParaRPr>
          </a:p>
          <a:p>
            <a:pPr algn="just"/>
            <a:r>
              <a:rPr lang="ru-RU" altLang="en-US" sz="2000" b="1" dirty="0" smtClean="0">
                <a:solidFill>
                  <a:srgbClr val="990000"/>
                </a:solidFill>
              </a:rPr>
              <a:t>Традиция </a:t>
            </a:r>
            <a:r>
              <a:rPr lang="ru-RU" altLang="en-US" sz="2000" b="1" dirty="0">
                <a:solidFill>
                  <a:srgbClr val="990000"/>
                </a:solidFill>
              </a:rPr>
              <a:t>уходит корнями во времена правления короля </a:t>
            </a:r>
            <a:r>
              <a:rPr lang="ru-RU" altLang="en-US" sz="2000" b="1" dirty="0" err="1">
                <a:solidFill>
                  <a:srgbClr val="990000"/>
                </a:solidFill>
              </a:rPr>
              <a:t>Ланг</a:t>
            </a:r>
            <a:r>
              <a:rPr lang="ru-RU" altLang="en-US" sz="2000" b="1" dirty="0">
                <a:solidFill>
                  <a:srgbClr val="990000"/>
                </a:solidFill>
              </a:rPr>
              <a:t> Дарма, владельца черного языка. После его смерти народ боялся, что дух короля переселится в другого человека. Чтобы показать друг другу, что они не злые, жители и начали демонстрировать язык.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55195" y="260091"/>
            <a:ext cx="3855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ТИБЕТ</a:t>
            </a:r>
            <a:endParaRPr lang="ru-RU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8192" y="22108"/>
            <a:ext cx="6339633" cy="1325563"/>
          </a:xfrm>
        </p:spPr>
        <p:txBody>
          <a:bodyPr/>
          <a:lstStyle/>
          <a:p>
            <a:r>
              <a:rPr lang="ru-RU" sz="3600" b="1" dirty="0" smtClean="0">
                <a:solidFill>
                  <a:srgbClr val="990000"/>
                </a:solidFill>
              </a:rPr>
              <a:t>ЛАТИНСКАЯ АМЕРИКА</a:t>
            </a:r>
            <a:endParaRPr lang="ru-RU" sz="3600" b="1" dirty="0">
              <a:solidFill>
                <a:srgbClr val="99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98365" y="4467454"/>
            <a:ext cx="4452465" cy="19124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Нередко при встрече можно наблюдать бурное выражение радости. У мужчин приняты объятия, особенно среди знакомых.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63" y="1535294"/>
            <a:ext cx="4298804" cy="27244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4" y="246239"/>
            <a:ext cx="2026237" cy="13690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5411" y="1682944"/>
            <a:ext cx="4069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</a:rPr>
              <a:t>В большинстве стран Латинской Америки рукопожатие принято и при приветствии, и при прощании. </a:t>
            </a:r>
          </a:p>
        </p:txBody>
      </p:sp>
      <p:pic>
        <p:nvPicPr>
          <p:cNvPr id="10" name="Picture 12" descr="https://cdn.destinationtips.com/wp-content/uploads/2016/07/men-embracing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20" y="3039022"/>
            <a:ext cx="2539214" cy="38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98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01583" y="160317"/>
            <a:ext cx="7996241" cy="69470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990000"/>
                </a:solidFill>
              </a:rPr>
              <a:t>ФРАНЦИЯ</a:t>
            </a:r>
            <a:endParaRPr lang="ru-RU" sz="3600" b="1" dirty="0">
              <a:solidFill>
                <a:srgbClr val="99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29508" y="3258793"/>
            <a:ext cx="3702737" cy="2983402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rgbClr val="990000"/>
                </a:solidFill>
              </a:rPr>
              <a:t>Во Франции в неофициальной обстановке даже малознакомые люди изображают символичный поцелуй при встрече, поочередно прикасаются друг к другу щеками. </a:t>
            </a:r>
            <a:endParaRPr lang="ru-RU" sz="2000" b="1" dirty="0">
              <a:solidFill>
                <a:srgbClr val="99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6" y="197144"/>
            <a:ext cx="2938046" cy="2119310"/>
          </a:xfrm>
          <a:prstGeom prst="rect">
            <a:avLst/>
          </a:prstGeom>
        </p:spPr>
      </p:pic>
      <p:pic>
        <p:nvPicPr>
          <p:cNvPr id="10" name="Picture 2" descr="http://www.do.gendocs.ru/pars_docs/tw_refs/168/167035/167035_html_m55139af0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" b="575"/>
          <a:stretch/>
        </p:blipFill>
        <p:spPr bwMode="auto">
          <a:xfrm>
            <a:off x="4599701" y="1134533"/>
            <a:ext cx="3900832" cy="540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15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030132" y="457200"/>
            <a:ext cx="4792135" cy="563609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Cambria" pitchFamily="18" charset="0"/>
              </a:rPr>
              <a:t>	</a:t>
            </a:r>
            <a:r>
              <a:rPr lang="ru-RU" sz="4200" b="1" dirty="0" smtClean="0">
                <a:solidFill>
                  <a:srgbClr val="990000"/>
                </a:solidFill>
              </a:rPr>
              <a:t>В Таджикистане</a:t>
            </a:r>
          </a:p>
          <a:p>
            <a:pPr marL="0" indent="0" algn="just">
              <a:buNone/>
            </a:pPr>
            <a:r>
              <a:rPr lang="ru-RU" b="1" dirty="0" smtClean="0"/>
              <a:t>местные </a:t>
            </a:r>
            <a:r>
              <a:rPr lang="ru-RU" b="1" dirty="0"/>
              <a:t>обитатели в знак уважения при встрече также </a:t>
            </a:r>
            <a:r>
              <a:rPr lang="ru-RU" b="1" i="1" dirty="0">
                <a:solidFill>
                  <a:srgbClr val="0070C0"/>
                </a:solidFill>
              </a:rPr>
              <a:t>кланяются, одновременно сложив обе руки в районе солнечного сплетения</a:t>
            </a:r>
            <a:r>
              <a:rPr lang="ru-RU" b="1" dirty="0">
                <a:solidFill>
                  <a:srgbClr val="0070C0"/>
                </a:solidFill>
              </a:rPr>
              <a:t>.</a:t>
            </a:r>
            <a:r>
              <a:rPr lang="ru-RU" b="1" dirty="0"/>
              <a:t> В таком положении они подходят к человеку, которого хотят приветствовать, и говорят </a:t>
            </a:r>
            <a:r>
              <a:rPr lang="ru-RU" b="1" dirty="0">
                <a:solidFill>
                  <a:srgbClr val="FF0000"/>
                </a:solidFill>
              </a:rPr>
              <a:t>«</a:t>
            </a:r>
            <a:r>
              <a:rPr lang="ru-RU" b="1" dirty="0" err="1">
                <a:solidFill>
                  <a:srgbClr val="FF0000"/>
                </a:solidFill>
              </a:rPr>
              <a:t>Ассолом-алейкум</a:t>
            </a:r>
            <a:r>
              <a:rPr lang="ru-RU" b="1" dirty="0">
                <a:solidFill>
                  <a:srgbClr val="FF0000"/>
                </a:solidFill>
              </a:rPr>
              <a:t>». </a:t>
            </a:r>
            <a:r>
              <a:rPr lang="ru-RU" b="1" dirty="0"/>
              <a:t>После чего протягивают руки к предмету своего </a:t>
            </a:r>
            <a:r>
              <a:rPr lang="ru-RU" b="1" dirty="0" smtClean="0"/>
              <a:t>почтения.</a:t>
            </a:r>
            <a:endParaRPr lang="ru-RU" b="1" dirty="0"/>
          </a:p>
        </p:txBody>
      </p:sp>
      <p:pic>
        <p:nvPicPr>
          <p:cNvPr id="22530" name="Picture 2" descr="https://content-1.foto.my.mail.ru/inbox/uiguri/_blogs/i-16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6" y="1174615"/>
            <a:ext cx="3270059" cy="481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01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111" cy="685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714955" y="784998"/>
            <a:ext cx="7715200" cy="295232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21 ноября</a:t>
            </a:r>
            <a:r>
              <a:rPr lang="ru-RU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 - </a:t>
            </a:r>
          </a:p>
          <a:p>
            <a:pPr algn="ctr"/>
            <a:r>
              <a:rPr lang="ru-RU" sz="6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Всемирный день приветствий </a:t>
            </a:r>
            <a:endParaRPr lang="ru-RU" sz="6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92" y="3737326"/>
            <a:ext cx="3954016" cy="219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320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split orient="vert"/>
      </p:transition>
    </mc:Choice>
    <mc:Fallback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634610" y="4069666"/>
            <a:ext cx="3450642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ru-RU" altLang="en-US" sz="2000" b="1" dirty="0"/>
          </a:p>
          <a:p>
            <a:pPr algn="just"/>
            <a:r>
              <a:rPr lang="ru-RU" altLang="en-US" sz="2000" b="1" dirty="0">
                <a:solidFill>
                  <a:srgbClr val="990000"/>
                </a:solidFill>
              </a:rPr>
              <a:t>Так приветствовали друг друга воины, чтобы убедиться, что у встречного человека нет оружия и показать ему свою безоружность</a:t>
            </a:r>
          </a:p>
          <a:p>
            <a:endParaRPr lang="ru-RU" altLang="en-US" sz="2000" b="1" dirty="0"/>
          </a:p>
        </p:txBody>
      </p:sp>
      <p:pic>
        <p:nvPicPr>
          <p:cNvPr id="113" name="Изображение 112"/>
          <p:cNvPicPr/>
          <p:nvPr/>
        </p:nvPicPr>
        <p:blipFill>
          <a:blip r:embed="rId2"/>
          <a:stretch>
            <a:fillRect/>
          </a:stretch>
        </p:blipFill>
        <p:spPr>
          <a:xfrm>
            <a:off x="4697273" y="4007513"/>
            <a:ext cx="4039350" cy="27127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Изображение 115"/>
          <p:cNvPicPr/>
          <p:nvPr/>
        </p:nvPicPr>
        <p:blipFill>
          <a:blip r:embed="rId3"/>
          <a:stretch>
            <a:fillRect/>
          </a:stretch>
        </p:blipFill>
        <p:spPr>
          <a:xfrm>
            <a:off x="260110" y="1239260"/>
            <a:ext cx="4425208" cy="2670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819678" y="2310224"/>
            <a:ext cx="37842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en-US" sz="2000" b="1" dirty="0">
                <a:solidFill>
                  <a:srgbClr val="990000"/>
                </a:solidFill>
              </a:rPr>
              <a:t>Русские, европейцы, американцы в качестве приветственного жеста обмениваются рукопожатием.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50276" y="229492"/>
            <a:ext cx="48077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990000"/>
                </a:solidFill>
              </a:rPr>
              <a:t>РОССИЯ</a:t>
            </a:r>
            <a:r>
              <a:rPr lang="ru-RU" b="1" dirty="0">
                <a:solidFill>
                  <a:srgbClr val="990000"/>
                </a:solidFill>
              </a:rPr>
              <a:t/>
            </a:r>
            <a:br>
              <a:rPr lang="ru-RU" b="1" dirty="0">
                <a:solidFill>
                  <a:srgbClr val="990000"/>
                </a:solidFill>
              </a:rPr>
            </a:br>
            <a:endParaRPr lang="ru-RU" dirty="0"/>
          </a:p>
        </p:txBody>
      </p:sp>
      <p:pic>
        <p:nvPicPr>
          <p:cNvPr id="7" name="Объект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42" y="143492"/>
            <a:ext cx="2311882" cy="205500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3370be05f5aeb3be97909e56855a33ff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Игра - Мы пойдем сейчас налево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9804" y="5470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7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1253067" y="1913467"/>
            <a:ext cx="6671733" cy="43065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9508" y="168294"/>
            <a:ext cx="867542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Приветствие — важная часть человеческого общения. </a:t>
            </a:r>
            <a:endParaRPr lang="ru-RU" sz="2400" b="1" dirty="0" smtClean="0"/>
          </a:p>
          <a:p>
            <a:pPr algn="just"/>
            <a:r>
              <a:rPr lang="ru-RU" sz="2400" b="1" dirty="0" smtClean="0"/>
              <a:t>Каждый </a:t>
            </a:r>
            <a:r>
              <a:rPr lang="ru-RU" sz="2400" b="1" dirty="0"/>
              <a:t>уважающий себя человек, встречаясь с кем-либо, в первую очередь, здоровается. 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этике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0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Изображение 132"/>
          <p:cNvPicPr/>
          <p:nvPr/>
        </p:nvPicPr>
        <p:blipFill>
          <a:blip r:embed="rId2"/>
          <a:stretch>
            <a:fillRect/>
          </a:stretch>
        </p:blipFill>
        <p:spPr>
          <a:xfrm>
            <a:off x="94615" y="0"/>
            <a:ext cx="4876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5419214" y="1019008"/>
            <a:ext cx="3558666" cy="1200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2400" b="1" dirty="0"/>
              <a:t>Слоны при встрече обвивают хоботы друг другу.</a:t>
            </a:r>
          </a:p>
        </p:txBody>
      </p:sp>
      <p:pic>
        <p:nvPicPr>
          <p:cNvPr id="136" name="Изображение 135"/>
          <p:cNvPicPr/>
          <p:nvPr/>
        </p:nvPicPr>
        <p:blipFill>
          <a:blip r:embed="rId3" r:link="rId4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0" name="Изображение 139"/>
          <p:cNvPicPr/>
          <p:nvPr/>
        </p:nvPicPr>
        <p:blipFill>
          <a:blip r:embed="rId5"/>
          <a:srcRect l="11469" t="21514" r="13333" b="3750"/>
          <a:stretch>
            <a:fillRect/>
          </a:stretch>
        </p:blipFill>
        <p:spPr>
          <a:xfrm>
            <a:off x="4571365" y="3329940"/>
            <a:ext cx="4572635" cy="35159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Изображение 14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13910" cy="3537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2" name="Изображение 141"/>
          <p:cNvPicPr/>
          <p:nvPr/>
        </p:nvPicPr>
        <p:blipFill>
          <a:blip r:embed="rId3"/>
          <a:srcRect l="6733" r="7978"/>
          <a:stretch>
            <a:fillRect/>
          </a:stretch>
        </p:blipFill>
        <p:spPr>
          <a:xfrm>
            <a:off x="4269740" y="3076575"/>
            <a:ext cx="4874260" cy="3781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4858096" y="1092849"/>
            <a:ext cx="4415109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2800" b="1" dirty="0"/>
              <a:t>При встречи </a:t>
            </a:r>
          </a:p>
          <a:p>
            <a:pPr algn="ctr"/>
            <a:r>
              <a:rPr lang="ru-RU" altLang="en-US" sz="2800" b="1" dirty="0"/>
              <a:t>л</a:t>
            </a:r>
            <a:r>
              <a:rPr lang="ru-RU" altLang="en-US" sz="2800" b="1" dirty="0" smtClean="0"/>
              <a:t>ошади «целуются</a:t>
            </a:r>
            <a:r>
              <a:rPr lang="ru-RU" altLang="en-US" sz="2800" b="1" dirty="0"/>
              <a:t>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Изображение 14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7425" cy="3381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4" name="Изображение 143"/>
          <p:cNvPicPr/>
          <p:nvPr/>
        </p:nvPicPr>
        <p:blipFill>
          <a:blip r:embed="rId3"/>
          <a:srcRect l="16368" t="5372" r="10292" b="7246"/>
          <a:stretch>
            <a:fillRect/>
          </a:stretch>
        </p:blipFill>
        <p:spPr>
          <a:xfrm>
            <a:off x="3892550" y="3382010"/>
            <a:ext cx="5251450" cy="3475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147662" y="4120338"/>
            <a:ext cx="360296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2400" b="1" dirty="0"/>
              <a:t>Кошки </a:t>
            </a:r>
            <a:endParaRPr lang="ru-RU" altLang="en-US" sz="2400" b="1" dirty="0" smtClean="0"/>
          </a:p>
          <a:p>
            <a:pPr algn="ctr"/>
            <a:r>
              <a:rPr lang="ru-RU" altLang="en-US" sz="2400" b="1" dirty="0" smtClean="0"/>
              <a:t>трутся </a:t>
            </a:r>
            <a:r>
              <a:rPr lang="ru-RU" altLang="en-US" sz="2400" b="1" dirty="0"/>
              <a:t>головами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52491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5" y="2753910"/>
            <a:ext cx="5063610" cy="337714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 rot="10800000" flipV="1">
            <a:off x="428416" y="6257494"/>
            <a:ext cx="803279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2400" b="1" dirty="0"/>
              <a:t>Собаки обнюхивают друг друга</a:t>
            </a:r>
          </a:p>
        </p:txBody>
      </p:sp>
      <p:pic>
        <p:nvPicPr>
          <p:cNvPr id="4" name="Изображение 3" descr="6dae02a62b99025651a90e8aee2989ed19db9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36" y="353588"/>
            <a:ext cx="4743527" cy="3608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Изображение 145"/>
          <p:cNvPicPr/>
          <p:nvPr/>
        </p:nvPicPr>
        <p:blipFill>
          <a:blip r:embed="rId2"/>
          <a:stretch>
            <a:fillRect/>
          </a:stretch>
        </p:blipFill>
        <p:spPr>
          <a:xfrm>
            <a:off x="4105910" y="0"/>
            <a:ext cx="5038090" cy="3634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0" y="697230"/>
            <a:ext cx="406071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2400" b="1" dirty="0"/>
              <a:t>Пингвины поднимают </a:t>
            </a:r>
          </a:p>
          <a:p>
            <a:pPr algn="ctr"/>
            <a:r>
              <a:rPr lang="ru-RU" altLang="en-US" sz="2400" b="1" dirty="0"/>
              <a:t>головы вверх</a:t>
            </a:r>
          </a:p>
        </p:txBody>
      </p:sp>
      <p:pic>
        <p:nvPicPr>
          <p:cNvPr id="147" name="Изображение 146"/>
          <p:cNvPicPr/>
          <p:nvPr/>
        </p:nvPicPr>
        <p:blipFill>
          <a:blip r:embed="rId3"/>
          <a:srcRect l="3576" t="7491" r="40854" b="44074"/>
          <a:stretch>
            <a:fillRect/>
          </a:stretch>
        </p:blipFill>
        <p:spPr>
          <a:xfrm>
            <a:off x="0" y="2994660"/>
            <a:ext cx="5380355" cy="38633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Изображение 12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07330" cy="3902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0" name="Изображение 129"/>
          <p:cNvPicPr/>
          <p:nvPr/>
        </p:nvPicPr>
        <p:blipFill>
          <a:blip r:embed="rId3"/>
          <a:stretch>
            <a:fillRect/>
          </a:stretch>
        </p:blipFill>
        <p:spPr>
          <a:xfrm>
            <a:off x="4791075" y="3194050"/>
            <a:ext cx="4352925" cy="3577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2" name="Изображение 131"/>
          <p:cNvPicPr/>
          <p:nvPr/>
        </p:nvPicPr>
        <p:blipFill>
          <a:blip r:embed="rId4"/>
          <a:srcRect r="9349"/>
          <a:stretch>
            <a:fillRect/>
          </a:stretch>
        </p:blipFill>
        <p:spPr>
          <a:xfrm>
            <a:off x="0" y="3648710"/>
            <a:ext cx="4790440" cy="3209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5537344" y="827021"/>
            <a:ext cx="3425769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2000" b="1" dirty="0"/>
              <a:t>Птицы приветствуют </a:t>
            </a:r>
            <a:r>
              <a:rPr lang="ru-RU" altLang="en-US" sz="2000" b="1" dirty="0" smtClean="0"/>
              <a:t>друг </a:t>
            </a:r>
            <a:r>
              <a:rPr lang="ru-RU" altLang="en-US" sz="2000" b="1" dirty="0"/>
              <a:t>друга прикосновением клюва.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36611" y="0"/>
            <a:ext cx="8415311" cy="390446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b="1" dirty="0" smtClean="0"/>
              <a:t>	</a:t>
            </a:r>
            <a:r>
              <a:rPr lang="ru-RU" sz="2000" dirty="0" smtClean="0">
                <a:latin typeface="Cambria" pitchFamily="18" charset="0"/>
              </a:rPr>
              <a:t>Учредителями праздника стали </a:t>
            </a: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</a:rPr>
              <a:t>братья-американцы Майкл и Брайан </a:t>
            </a:r>
            <a:r>
              <a:rPr lang="ru-RU" sz="2000" b="1" i="1" dirty="0" err="1" smtClean="0">
                <a:solidFill>
                  <a:srgbClr val="FF0000"/>
                </a:solidFill>
                <a:latin typeface="Cambria" pitchFamily="18" charset="0"/>
              </a:rPr>
              <a:t>Маккомак</a:t>
            </a:r>
            <a:r>
              <a:rPr lang="ru-RU" sz="2000" dirty="0" smtClean="0">
                <a:solidFill>
                  <a:srgbClr val="FF0000"/>
                </a:solidFill>
                <a:latin typeface="Cambria" pitchFamily="18" charset="0"/>
              </a:rPr>
              <a:t>,</a:t>
            </a:r>
            <a:r>
              <a:rPr lang="ru-RU" sz="2000" dirty="0" smtClean="0">
                <a:latin typeface="Cambria" pitchFamily="18" charset="0"/>
              </a:rPr>
              <a:t> проживавшие в штате </a:t>
            </a:r>
            <a:r>
              <a:rPr lang="ru-RU" sz="2000" dirty="0" err="1" smtClean="0">
                <a:latin typeface="Cambria" pitchFamily="18" charset="0"/>
              </a:rPr>
              <a:t>Небраско</a:t>
            </a:r>
            <a:r>
              <a:rPr lang="ru-RU" sz="2000" dirty="0" smtClean="0">
                <a:latin typeface="Cambria" pitchFamily="18" charset="0"/>
              </a:rPr>
              <a:t>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>
                <a:latin typeface="Cambria" pitchFamily="18" charset="0"/>
              </a:rPr>
              <a:t>	</a:t>
            </a:r>
            <a:r>
              <a:rPr lang="ru-RU" sz="2000" dirty="0" smtClean="0">
                <a:latin typeface="Cambria" pitchFamily="18" charset="0"/>
              </a:rPr>
              <a:t>На этот шаг они пошли </a:t>
            </a:r>
            <a:r>
              <a:rPr lang="ru-RU" sz="2000" b="1" i="1" dirty="0" smtClean="0">
                <a:latin typeface="Cambria" pitchFamily="18" charset="0"/>
              </a:rPr>
              <a:t>с целью разрядить или хотя бы предотвратить дальнейшее усугубление международной напряженности. </a:t>
            </a:r>
            <a:r>
              <a:rPr lang="ru-RU" sz="2000" dirty="0" smtClean="0">
                <a:latin typeface="Cambria" pitchFamily="18" charset="0"/>
              </a:rPr>
              <a:t>В тот момент как раз происходила </a:t>
            </a:r>
            <a:r>
              <a:rPr lang="ru-RU" sz="2000" b="1" dirty="0" smtClean="0">
                <a:solidFill>
                  <a:srgbClr val="0070C0"/>
                </a:solidFill>
                <a:latin typeface="Cambria" pitchFamily="18" charset="0"/>
              </a:rPr>
              <a:t>война между Египтом и Израилем</a:t>
            </a:r>
            <a:r>
              <a:rPr lang="ru-RU" sz="2000" dirty="0" smtClean="0">
                <a:solidFill>
                  <a:srgbClr val="0070C0"/>
                </a:solidFill>
                <a:latin typeface="Cambria" pitchFamily="18" charset="0"/>
              </a:rPr>
              <a:t>,</a:t>
            </a:r>
            <a:r>
              <a:rPr lang="ru-RU" sz="2000" dirty="0" smtClean="0">
                <a:latin typeface="Cambria" pitchFamily="18" charset="0"/>
              </a:rPr>
              <a:t> на фоне чего в мире царила неспокойная атмосфера.</a:t>
            </a:r>
            <a:endParaRPr lang="ru-RU" sz="2000" dirty="0">
              <a:latin typeface="Cambria" pitchFamily="18" charset="0"/>
            </a:endParaRPr>
          </a:p>
        </p:txBody>
      </p:sp>
      <p:pic>
        <p:nvPicPr>
          <p:cNvPr id="4098" name="Picture 2" descr="https://sevastopol.su/sites/default/files/news/769_7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244" y="2637786"/>
            <a:ext cx="4389003" cy="329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826230" y="6012703"/>
            <a:ext cx="7512578" cy="845297"/>
          </a:xfrm>
          <a:prstGeom prst="horizontalScroll">
            <a:avLst>
              <a:gd name="adj" fmla="val 2138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Cambria" pitchFamily="18" charset="0"/>
              </a:rPr>
              <a:t>21 ноября – Всемирный день приветствий</a:t>
            </a:r>
            <a:endParaRPr lang="ru-RU" sz="2400" b="1" i="1" dirty="0">
              <a:solidFill>
                <a:srgbClr val="0070C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19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3333" y="118533"/>
            <a:ext cx="3911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90000"/>
                </a:solidFill>
              </a:rPr>
              <a:t>ПОСЛОВИЦЫ</a:t>
            </a:r>
            <a:endParaRPr lang="ru-RU" sz="3600" dirty="0">
              <a:solidFill>
                <a:srgbClr val="99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4934" y="982133"/>
            <a:ext cx="821266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ru-RU" sz="2800" b="1" i="1" dirty="0">
                <a:solidFill>
                  <a:srgbClr val="CC0000"/>
                </a:solidFill>
              </a:rPr>
              <a:t>На добрый привет добрый и </a:t>
            </a:r>
            <a:r>
              <a:rPr lang="ru-RU" sz="2800" b="1" i="1" dirty="0" smtClean="0">
                <a:solidFill>
                  <a:srgbClr val="CC0000"/>
                </a:solidFill>
              </a:rPr>
              <a:t>ответ.</a:t>
            </a:r>
            <a:endParaRPr lang="ru-RU" sz="2800" b="1" i="1" dirty="0">
              <a:solidFill>
                <a:srgbClr val="CC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ru-RU" sz="2800" b="1" i="1" dirty="0">
                <a:solidFill>
                  <a:srgbClr val="CC0000"/>
                </a:solidFill>
              </a:rPr>
              <a:t>Поклонишься - голова не </a:t>
            </a:r>
            <a:r>
              <a:rPr lang="ru-RU" sz="2800" b="1" i="1" dirty="0" smtClean="0">
                <a:solidFill>
                  <a:srgbClr val="CC0000"/>
                </a:solidFill>
              </a:rPr>
              <a:t>отломится.</a:t>
            </a:r>
            <a:endParaRPr lang="ru-RU" sz="2800" b="1" i="1" dirty="0">
              <a:solidFill>
                <a:srgbClr val="CC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ru-RU" sz="2800" b="1" i="1" dirty="0">
                <a:solidFill>
                  <a:srgbClr val="CC0000"/>
                </a:solidFill>
              </a:rPr>
              <a:t>Добрый привет и кошке люб. </a:t>
            </a:r>
          </a:p>
          <a:p>
            <a:pPr marL="457200" indent="-457200">
              <a:buFont typeface="Arial"/>
              <a:buChar char="•"/>
            </a:pPr>
            <a:r>
              <a:rPr lang="ru-RU" sz="2800" b="1" i="1" dirty="0">
                <a:solidFill>
                  <a:srgbClr val="CC0000"/>
                </a:solidFill>
              </a:rPr>
              <a:t>Без привету, нет ответу.</a:t>
            </a:r>
          </a:p>
          <a:p>
            <a:pPr marL="457200" indent="-457200">
              <a:buFont typeface="Arial"/>
              <a:buChar char="•"/>
            </a:pPr>
            <a:r>
              <a:rPr lang="ru-RU" sz="2800" b="1" i="1" dirty="0">
                <a:solidFill>
                  <a:srgbClr val="CC0000"/>
                </a:solidFill>
              </a:rPr>
              <a:t>Не дорог обед, дорог привет.</a:t>
            </a:r>
          </a:p>
          <a:p>
            <a:pPr marL="457200" indent="-457200">
              <a:buFont typeface="Arial"/>
              <a:buChar char="•"/>
            </a:pPr>
            <a:r>
              <a:rPr lang="ru-RU" sz="2800" b="1" i="1" dirty="0">
                <a:solidFill>
                  <a:srgbClr val="CC0000"/>
                </a:solidFill>
              </a:rPr>
              <a:t>По привету и ответ, по заслугам почет.</a:t>
            </a:r>
          </a:p>
          <a:p>
            <a:pPr marL="457200" indent="-457200">
              <a:buFont typeface="Arial"/>
              <a:buChar char="•"/>
            </a:pPr>
            <a:r>
              <a:rPr lang="ru-RU" sz="2800" b="1" i="1" dirty="0">
                <a:solidFill>
                  <a:srgbClr val="CC0000"/>
                </a:solidFill>
              </a:rPr>
              <a:t>Приветливое слово гнев побеждает.</a:t>
            </a:r>
          </a:p>
          <a:p>
            <a:pPr marL="457200" indent="-457200">
              <a:buFont typeface="Arial"/>
              <a:buChar char="•"/>
            </a:pPr>
            <a:r>
              <a:rPr lang="ru-RU" sz="2800" b="1" i="1" dirty="0">
                <a:solidFill>
                  <a:srgbClr val="CC0000"/>
                </a:solidFill>
              </a:rPr>
              <a:t>Немудрен привет, а сердца покоряет</a:t>
            </a:r>
            <a:r>
              <a:rPr lang="ru-RU" sz="2800" b="1" i="1" dirty="0" smtClean="0">
                <a:solidFill>
                  <a:srgbClr val="CC0000"/>
                </a:solidFill>
              </a:rPr>
              <a:t>.</a:t>
            </a:r>
          </a:p>
          <a:p>
            <a:pPr marL="457200" indent="-457200">
              <a:buFont typeface="Arial"/>
              <a:buChar char="•"/>
            </a:pPr>
            <a:r>
              <a:rPr lang="ru-RU" sz="2800" b="1" i="1" dirty="0">
                <a:solidFill>
                  <a:srgbClr val="CC0000"/>
                </a:solidFill>
              </a:rPr>
              <a:t>Не будь в людях приметлив, а будь у себя приветлив.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088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unna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68" y="-28928"/>
            <a:ext cx="6886928" cy="6886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61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м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9" y="303436"/>
            <a:ext cx="3824568" cy="3777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 descr="s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14" y="2068995"/>
            <a:ext cx="4580322" cy="458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4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rivetstvie-8-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91" y="-50227"/>
            <a:ext cx="7013459" cy="7013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210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20219" y="489585"/>
            <a:ext cx="7950557" cy="272339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Cambria" pitchFamily="18" charset="0"/>
              </a:rPr>
              <a:t>	Это </a:t>
            </a:r>
            <a:r>
              <a:rPr lang="ru-RU" dirty="0">
                <a:latin typeface="Cambria" pitchFamily="18" charset="0"/>
              </a:rPr>
              <a:t>не были пассивные призывы: </a:t>
            </a:r>
            <a:r>
              <a:rPr lang="ru-RU" b="1" i="1" dirty="0">
                <a:latin typeface="Cambria" pitchFamily="18" charset="0"/>
              </a:rPr>
              <a:t>энтузиасты написали и разослали в разные государства письма, содержащие предложения заменить борьбу за мир словами доброго приветствия.</a:t>
            </a:r>
            <a:r>
              <a:rPr lang="ru-RU" dirty="0">
                <a:latin typeface="Cambria" pitchFamily="18" charset="0"/>
              </a:rPr>
              <a:t> Таким образом, братья хотели продемонстрировать главное оружие любого человека: </a:t>
            </a:r>
            <a:r>
              <a:rPr lang="ru-RU" b="1" i="1" dirty="0">
                <a:solidFill>
                  <a:srgbClr val="0070C0"/>
                </a:solidFill>
                <a:latin typeface="Cambria" pitchFamily="18" charset="0"/>
              </a:rPr>
              <a:t>коммуникативный </a:t>
            </a:r>
            <a:r>
              <a:rPr lang="ru-RU" b="1" i="1" dirty="0" smtClean="0">
                <a:solidFill>
                  <a:srgbClr val="0070C0"/>
                </a:solidFill>
                <a:latin typeface="Cambria" pitchFamily="18" charset="0"/>
              </a:rPr>
              <a:t>путь.</a:t>
            </a:r>
            <a:endParaRPr lang="ru-RU" b="1" i="1" dirty="0">
              <a:solidFill>
                <a:srgbClr val="0070C0"/>
              </a:solidFill>
              <a:latin typeface="Cambria" pitchFamily="18" charset="0"/>
            </a:endParaRPr>
          </a:p>
        </p:txBody>
      </p:sp>
      <p:pic>
        <p:nvPicPr>
          <p:cNvPr id="6146" name="Picture 2" descr="https://thepoint.rabota.ua/wp-content/uploads/2016/10/shutterstock_1618546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/>
          <a:stretch/>
        </p:blipFill>
        <p:spPr bwMode="auto">
          <a:xfrm>
            <a:off x="733220" y="3090499"/>
            <a:ext cx="3405707" cy="252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usionline.com/wp-content/uploads/2015/11/Pis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r="3368" b="7359"/>
          <a:stretch/>
        </p:blipFill>
        <p:spPr bwMode="auto">
          <a:xfrm>
            <a:off x="4629735" y="3090500"/>
            <a:ext cx="3789863" cy="250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642624" y="5844408"/>
            <a:ext cx="7527878" cy="770251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Cambria" pitchFamily="18" charset="0"/>
              </a:rPr>
              <a:t>21 ноября – Всемирный день приветствий</a:t>
            </a:r>
            <a:endParaRPr lang="ru-RU" sz="2400" b="1" i="1" dirty="0">
              <a:solidFill>
                <a:srgbClr val="0070C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71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89618" y="0"/>
            <a:ext cx="8170502" cy="24208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990000"/>
                </a:solidFill>
                <a:latin typeface="Cambria" pitchFamily="18" charset="0"/>
              </a:rPr>
              <a:t>21 </a:t>
            </a:r>
            <a:r>
              <a:rPr lang="ru-RU" sz="2800" b="1" dirty="0">
                <a:solidFill>
                  <a:srgbClr val="990000"/>
                </a:solidFill>
                <a:latin typeface="Cambria" pitchFamily="18" charset="0"/>
              </a:rPr>
              <a:t>ноября</a:t>
            </a:r>
            <a:r>
              <a:rPr lang="ru-RU" sz="2800" dirty="0">
                <a:solidFill>
                  <a:srgbClr val="990000"/>
                </a:solidFill>
                <a:latin typeface="Cambria" pitchFamily="18" charset="0"/>
              </a:rPr>
              <a:t> </a:t>
            </a:r>
            <a:endParaRPr lang="ru-RU" sz="2800" dirty="0" smtClean="0">
              <a:solidFill>
                <a:srgbClr val="990000"/>
              </a:solidFill>
              <a:latin typeface="Cambria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990000"/>
                </a:solidFill>
                <a:latin typeface="Cambria" pitchFamily="18" charset="0"/>
              </a:rPr>
              <a:t>во многих странах </a:t>
            </a:r>
            <a:r>
              <a:rPr lang="ru-RU" sz="2800" dirty="0">
                <a:solidFill>
                  <a:srgbClr val="990000"/>
                </a:solidFill>
                <a:latin typeface="Cambria" pitchFamily="18" charset="0"/>
              </a:rPr>
              <a:t>мира празднуют </a:t>
            </a:r>
            <a:endParaRPr lang="ru-RU" sz="2800" dirty="0" smtClean="0">
              <a:solidFill>
                <a:srgbClr val="990000"/>
              </a:solidFill>
              <a:latin typeface="Cambria" pitchFamily="18" charset="0"/>
            </a:endParaRP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990000"/>
                </a:solidFill>
                <a:latin typeface="Cambria" pitchFamily="18" charset="0"/>
              </a:rPr>
              <a:t>Всемирный день приветствий, радостных </a:t>
            </a:r>
            <a:r>
              <a:rPr lang="ru-RU" sz="2800" b="1" i="1" dirty="0">
                <a:solidFill>
                  <a:srgbClr val="990000"/>
                </a:solidFill>
                <a:latin typeface="Cambria" pitchFamily="18" charset="0"/>
              </a:rPr>
              <a:t>эмоций и хорошего настроения. </a:t>
            </a:r>
            <a:endParaRPr lang="ru-RU" sz="2800" i="1" dirty="0">
              <a:solidFill>
                <a:srgbClr val="990000"/>
              </a:solidFill>
              <a:latin typeface="Cambria" pitchFamily="18" charset="0"/>
            </a:endParaRPr>
          </a:p>
        </p:txBody>
      </p:sp>
      <p:pic>
        <p:nvPicPr>
          <p:cNvPr id="2050" name="Picture 2" descr="https://pbs.twimg.com/media/DPQspk9WAAYjSY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656" y="1988935"/>
            <a:ext cx="5875019" cy="468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55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split orient="vert"/>
      </p:transition>
    </mc:Choice>
    <mc:Fallback>
      <p:transition xmlns:p14="http://schemas.microsoft.com/office/powerpoint/2010/main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168306" y="1988934"/>
            <a:ext cx="4054650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000" b="1" i="1" dirty="0" smtClean="0">
                <a:solidFill>
                  <a:srgbClr val="990000"/>
                </a:solidFill>
              </a:rPr>
              <a:t>Поднимите </a:t>
            </a:r>
            <a:r>
              <a:rPr lang="ru-RU" altLang="en-US" sz="2000" b="1" i="1" dirty="0">
                <a:solidFill>
                  <a:srgbClr val="990000"/>
                </a:solidFill>
              </a:rPr>
              <a:t>все </a:t>
            </a:r>
            <a:r>
              <a:rPr lang="ru-RU" altLang="en-US" sz="2000" b="1" i="1" dirty="0" smtClean="0">
                <a:solidFill>
                  <a:srgbClr val="990000"/>
                </a:solidFill>
              </a:rPr>
              <a:t>ладошки</a:t>
            </a:r>
          </a:p>
          <a:p>
            <a:r>
              <a:rPr lang="ru-RU" altLang="en-US" sz="2000" b="1" i="1" dirty="0" smtClean="0">
                <a:solidFill>
                  <a:srgbClr val="990000"/>
                </a:solidFill>
              </a:rPr>
              <a:t>И потрите </a:t>
            </a:r>
            <a:r>
              <a:rPr lang="ru-RU" altLang="en-US" sz="2000" b="1" i="1" dirty="0">
                <a:solidFill>
                  <a:srgbClr val="990000"/>
                </a:solidFill>
              </a:rPr>
              <a:t>их немножко</a:t>
            </a:r>
            <a:r>
              <a:rPr lang="ru-RU" altLang="en-US" sz="2000" b="1" i="1" dirty="0" smtClean="0">
                <a:solidFill>
                  <a:srgbClr val="990000"/>
                </a:solidFill>
              </a:rPr>
              <a:t>.</a:t>
            </a:r>
            <a:endParaRPr lang="ru-RU" altLang="en-US" sz="2000" b="1" i="1" dirty="0">
              <a:solidFill>
                <a:srgbClr val="990000"/>
              </a:solidFill>
            </a:endParaRPr>
          </a:p>
          <a:p>
            <a:r>
              <a:rPr lang="ru-RU" altLang="en-US" sz="2000" b="1" i="1" dirty="0" smtClean="0">
                <a:solidFill>
                  <a:srgbClr val="990000"/>
                </a:solidFill>
              </a:rPr>
              <a:t>Дружно </a:t>
            </a:r>
            <a:r>
              <a:rPr lang="ru-RU" altLang="en-US" sz="2000" b="1" i="1" dirty="0">
                <a:solidFill>
                  <a:srgbClr val="990000"/>
                </a:solidFill>
              </a:rPr>
              <a:t>хлопните раз пять</a:t>
            </a:r>
            <a:r>
              <a:rPr lang="ru-RU" altLang="en-US" sz="2000" b="1" i="1" dirty="0" smtClean="0">
                <a:solidFill>
                  <a:srgbClr val="990000"/>
                </a:solidFill>
              </a:rPr>
              <a:t>:</a:t>
            </a:r>
            <a:endParaRPr lang="ru-RU" altLang="en-US" sz="2000" b="1" i="1" dirty="0">
              <a:solidFill>
                <a:srgbClr val="990000"/>
              </a:solidFill>
            </a:endParaRPr>
          </a:p>
          <a:p>
            <a:r>
              <a:rPr lang="ru-RU" altLang="en-US" sz="2000" b="1" i="1" dirty="0" smtClean="0">
                <a:solidFill>
                  <a:srgbClr val="990000"/>
                </a:solidFill>
              </a:rPr>
              <a:t>1,2,3,4,5.</a:t>
            </a:r>
            <a:endParaRPr lang="ru-RU" altLang="en-US" sz="2000" b="1" i="1" dirty="0">
              <a:solidFill>
                <a:srgbClr val="990000"/>
              </a:solidFill>
            </a:endParaRPr>
          </a:p>
          <a:p>
            <a:r>
              <a:rPr lang="ru-RU" altLang="en-US" sz="2000" b="1" i="1" dirty="0" smtClean="0">
                <a:solidFill>
                  <a:srgbClr val="990000"/>
                </a:solidFill>
              </a:rPr>
              <a:t>Продолжайте </a:t>
            </a:r>
            <a:r>
              <a:rPr lang="ru-RU" altLang="en-US" sz="2000" b="1" i="1" dirty="0">
                <a:solidFill>
                  <a:srgbClr val="990000"/>
                </a:solidFill>
              </a:rPr>
              <a:t>потирать</a:t>
            </a:r>
            <a:r>
              <a:rPr lang="ru-RU" altLang="en-US" sz="2000" b="1" i="1" dirty="0" smtClean="0">
                <a:solidFill>
                  <a:srgbClr val="990000"/>
                </a:solidFill>
              </a:rPr>
              <a:t>!</a:t>
            </a:r>
            <a:endParaRPr lang="ru-RU" altLang="en-US" sz="2000" b="1" i="1" dirty="0">
              <a:solidFill>
                <a:srgbClr val="990000"/>
              </a:solidFill>
            </a:endParaRPr>
          </a:p>
          <a:p>
            <a:r>
              <a:rPr lang="ru-RU" altLang="en-US" sz="2000" b="1" i="1" dirty="0" smtClean="0">
                <a:solidFill>
                  <a:srgbClr val="990000"/>
                </a:solidFill>
              </a:rPr>
              <a:t>Мой </a:t>
            </a:r>
            <a:r>
              <a:rPr lang="ru-RU" altLang="en-US" sz="2000" b="1" i="1" dirty="0">
                <a:solidFill>
                  <a:srgbClr val="990000"/>
                </a:solidFill>
              </a:rPr>
              <a:t>сосед такой хороший</a:t>
            </a:r>
            <a:r>
              <a:rPr lang="ru-RU" altLang="en-US" sz="2000" b="1" i="1" dirty="0" smtClean="0">
                <a:solidFill>
                  <a:srgbClr val="990000"/>
                </a:solidFill>
              </a:rPr>
              <a:t>-</a:t>
            </a:r>
            <a:endParaRPr lang="ru-RU" altLang="en-US" sz="2000" b="1" i="1" dirty="0">
              <a:solidFill>
                <a:srgbClr val="990000"/>
              </a:solidFill>
            </a:endParaRPr>
          </a:p>
          <a:p>
            <a:r>
              <a:rPr lang="ru-RU" altLang="en-US" sz="2000" b="1" i="1" dirty="0" smtClean="0">
                <a:solidFill>
                  <a:srgbClr val="990000"/>
                </a:solidFill>
              </a:rPr>
              <a:t>Я </a:t>
            </a:r>
            <a:r>
              <a:rPr lang="ru-RU" altLang="en-US" sz="2000" b="1" i="1" dirty="0">
                <a:solidFill>
                  <a:srgbClr val="990000"/>
                </a:solidFill>
              </a:rPr>
              <a:t>ему пожму ладоши</a:t>
            </a:r>
            <a:r>
              <a:rPr lang="ru-RU" altLang="en-US" sz="2000" b="1" i="1" dirty="0" smtClean="0">
                <a:solidFill>
                  <a:srgbClr val="990000"/>
                </a:solidFill>
              </a:rPr>
              <a:t>.</a:t>
            </a:r>
            <a:endParaRPr lang="ru-RU" altLang="en-US" sz="2000" b="1" i="1" dirty="0">
              <a:solidFill>
                <a:srgbClr val="990000"/>
              </a:solidFill>
            </a:endParaRPr>
          </a:p>
          <a:p>
            <a:r>
              <a:rPr lang="ru-RU" altLang="en-US" sz="2000" b="1" i="1" dirty="0" smtClean="0">
                <a:solidFill>
                  <a:srgbClr val="990000"/>
                </a:solidFill>
              </a:rPr>
              <a:t>И </a:t>
            </a:r>
            <a:r>
              <a:rPr lang="ru-RU" altLang="en-US" sz="2000" b="1" i="1" dirty="0">
                <a:solidFill>
                  <a:srgbClr val="990000"/>
                </a:solidFill>
              </a:rPr>
              <a:t>другой сосед хороший</a:t>
            </a:r>
            <a:r>
              <a:rPr lang="ru-RU" altLang="en-US" sz="2000" b="1" i="1" dirty="0" smtClean="0">
                <a:solidFill>
                  <a:srgbClr val="990000"/>
                </a:solidFill>
              </a:rPr>
              <a:t>-</a:t>
            </a:r>
            <a:endParaRPr lang="ru-RU" altLang="en-US" sz="2000" b="1" i="1" dirty="0">
              <a:solidFill>
                <a:srgbClr val="990000"/>
              </a:solidFill>
            </a:endParaRPr>
          </a:p>
          <a:p>
            <a:r>
              <a:rPr lang="ru-RU" altLang="en-US" sz="2000" b="1" i="1" dirty="0" smtClean="0">
                <a:solidFill>
                  <a:srgbClr val="990000"/>
                </a:solidFill>
              </a:rPr>
              <a:t>И </a:t>
            </a:r>
            <a:r>
              <a:rPr lang="ru-RU" altLang="en-US" sz="2000" b="1" i="1" dirty="0">
                <a:solidFill>
                  <a:srgbClr val="990000"/>
                </a:solidFill>
              </a:rPr>
              <a:t>ему пожму ладоши</a:t>
            </a:r>
            <a:r>
              <a:rPr lang="ru-RU" altLang="en-US" sz="2000" b="1" i="1" dirty="0" smtClean="0">
                <a:solidFill>
                  <a:srgbClr val="990000"/>
                </a:solidFill>
              </a:rPr>
              <a:t>.</a:t>
            </a:r>
            <a:endParaRPr lang="ru-RU" altLang="en-US" sz="2000" b="1" i="1" dirty="0">
              <a:solidFill>
                <a:srgbClr val="990000"/>
              </a:solidFill>
            </a:endParaRPr>
          </a:p>
          <a:p>
            <a:r>
              <a:rPr lang="ru-RU" altLang="en-US" sz="2000" b="1" i="1" dirty="0" smtClean="0">
                <a:solidFill>
                  <a:srgbClr val="990000"/>
                </a:solidFill>
              </a:rPr>
              <a:t>Руки </a:t>
            </a:r>
            <a:r>
              <a:rPr lang="ru-RU" altLang="en-US" sz="2000" b="1" i="1" dirty="0">
                <a:solidFill>
                  <a:srgbClr val="990000"/>
                </a:solidFill>
              </a:rPr>
              <a:t>вверх поднять пора</a:t>
            </a:r>
            <a:r>
              <a:rPr lang="ru-RU" altLang="en-US" sz="2000" b="1" i="1" dirty="0" smtClean="0">
                <a:solidFill>
                  <a:srgbClr val="990000"/>
                </a:solidFill>
              </a:rPr>
              <a:t>.</a:t>
            </a:r>
            <a:endParaRPr lang="ru-RU" altLang="en-US" sz="2000" b="1" i="1" dirty="0">
              <a:solidFill>
                <a:srgbClr val="990000"/>
              </a:solidFill>
            </a:endParaRPr>
          </a:p>
          <a:p>
            <a:r>
              <a:rPr lang="ru-RU" altLang="en-US" sz="2000" b="1" i="1" dirty="0" smtClean="0">
                <a:solidFill>
                  <a:srgbClr val="990000"/>
                </a:solidFill>
              </a:rPr>
              <a:t>Дню приветствия</a:t>
            </a:r>
            <a:endParaRPr lang="ru-RU" altLang="en-US" sz="2000" b="1" i="1" dirty="0">
              <a:solidFill>
                <a:srgbClr val="990000"/>
              </a:solidFill>
            </a:endParaRPr>
          </a:p>
          <a:p>
            <a:r>
              <a:rPr lang="ru-RU" altLang="en-US" sz="2000" b="1" i="1" dirty="0" smtClean="0">
                <a:solidFill>
                  <a:srgbClr val="990000"/>
                </a:solidFill>
              </a:rPr>
              <a:t>Дружное</a:t>
            </a:r>
            <a:r>
              <a:rPr lang="ru-RU" altLang="en-US" sz="2000" b="1" i="1" dirty="0">
                <a:solidFill>
                  <a:srgbClr val="990000"/>
                </a:solidFill>
              </a:rPr>
              <a:t>, троекратное</a:t>
            </a:r>
            <a:r>
              <a:rPr lang="ru-RU" altLang="en-US" sz="2000" b="1" i="1" dirty="0" smtClean="0">
                <a:solidFill>
                  <a:srgbClr val="990000"/>
                </a:solidFill>
              </a:rPr>
              <a:t>: Ура</a:t>
            </a:r>
            <a:r>
              <a:rPr lang="ru-RU" altLang="en-US" sz="2000" b="1" i="1" dirty="0">
                <a:solidFill>
                  <a:srgbClr val="990000"/>
                </a:solidFill>
              </a:rPr>
              <a:t>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39894" y="244792"/>
            <a:ext cx="41005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3200" b="1" dirty="0">
                <a:solidFill>
                  <a:srgbClr val="990000"/>
                </a:solidFill>
              </a:rPr>
              <a:t>ИГРА «ЛАДОШКИ»</a:t>
            </a:r>
          </a:p>
        </p:txBody>
      </p:sp>
      <p:pic>
        <p:nvPicPr>
          <p:cNvPr id="4" name="Изображение 3" descr="poster_event_16635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96" y="1132162"/>
            <a:ext cx="5077604" cy="3378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148" y="183595"/>
            <a:ext cx="6594545" cy="6093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990000"/>
                </a:solidFill>
              </a:rPr>
              <a:t>Игра «Привет»</a:t>
            </a:r>
            <a:endParaRPr lang="ru-RU" sz="3600" dirty="0">
              <a:solidFill>
                <a:srgbClr val="990000"/>
              </a:solidFill>
            </a:endParaRPr>
          </a:p>
          <a:p>
            <a:r>
              <a:rPr lang="ru-RU" dirty="0"/>
              <a:t/>
            </a:r>
            <a:br>
              <a:rPr lang="ru-RU" dirty="0"/>
            </a:br>
            <a:r>
              <a:rPr lang="ru-RU" sz="2800" b="1" i="1" dirty="0">
                <a:solidFill>
                  <a:srgbClr val="CC0000"/>
                </a:solidFill>
              </a:rPr>
              <a:t>Когда встречаем мы рассвет,</a:t>
            </a:r>
            <a:br>
              <a:rPr lang="ru-RU" sz="2800" b="1" i="1" dirty="0">
                <a:solidFill>
                  <a:srgbClr val="CC0000"/>
                </a:solidFill>
              </a:rPr>
            </a:br>
            <a:r>
              <a:rPr lang="ru-RU" sz="2800" b="1" i="1" dirty="0">
                <a:solidFill>
                  <a:srgbClr val="CC0000"/>
                </a:solidFill>
              </a:rPr>
              <a:t>Мы говорим ему... </a:t>
            </a:r>
            <a:endParaRPr lang="ru-RU" sz="2800" b="1" i="1" dirty="0" smtClean="0">
              <a:solidFill>
                <a:srgbClr val="CC0000"/>
              </a:solidFill>
            </a:endParaRPr>
          </a:p>
          <a:p>
            <a:r>
              <a:rPr lang="ru-RU" sz="2800" b="1" i="1" dirty="0" smtClean="0">
                <a:solidFill>
                  <a:srgbClr val="CC0000"/>
                </a:solidFill>
              </a:rPr>
              <a:t>С </a:t>
            </a:r>
            <a:r>
              <a:rPr lang="ru-RU" sz="2800" b="1" i="1" dirty="0">
                <a:solidFill>
                  <a:srgbClr val="CC0000"/>
                </a:solidFill>
              </a:rPr>
              <a:t>улыбкой солнце дарит свет,</a:t>
            </a:r>
            <a:br>
              <a:rPr lang="ru-RU" sz="2800" b="1" i="1" dirty="0">
                <a:solidFill>
                  <a:srgbClr val="CC0000"/>
                </a:solidFill>
              </a:rPr>
            </a:br>
            <a:r>
              <a:rPr lang="ru-RU" sz="2800" b="1" i="1" dirty="0">
                <a:solidFill>
                  <a:srgbClr val="CC0000"/>
                </a:solidFill>
              </a:rPr>
              <a:t>Нам посылает свой</a:t>
            </a:r>
            <a:r>
              <a:rPr lang="ru-RU" sz="2800" b="1" i="1" dirty="0" smtClean="0">
                <a:solidFill>
                  <a:srgbClr val="CC0000"/>
                </a:solidFill>
              </a:rPr>
              <a:t>… </a:t>
            </a:r>
            <a:endParaRPr lang="ru-RU" sz="2800" b="1" i="1" dirty="0" smtClean="0">
              <a:solidFill>
                <a:srgbClr val="CC0000"/>
              </a:solidFill>
            </a:endParaRPr>
          </a:p>
          <a:p>
            <a:r>
              <a:rPr lang="ru-RU" sz="2800" b="1" i="1" dirty="0" smtClean="0">
                <a:solidFill>
                  <a:srgbClr val="CC0000"/>
                </a:solidFill>
              </a:rPr>
              <a:t>При </a:t>
            </a:r>
            <a:r>
              <a:rPr lang="ru-RU" sz="2800" b="1" i="1" dirty="0">
                <a:solidFill>
                  <a:srgbClr val="CC0000"/>
                </a:solidFill>
              </a:rPr>
              <a:t>встрече через много лет,</a:t>
            </a:r>
            <a:br>
              <a:rPr lang="ru-RU" sz="2800" b="1" i="1" dirty="0">
                <a:solidFill>
                  <a:srgbClr val="CC0000"/>
                </a:solidFill>
              </a:rPr>
            </a:br>
            <a:r>
              <a:rPr lang="ru-RU" sz="2800" b="1" i="1" dirty="0">
                <a:solidFill>
                  <a:srgbClr val="CC0000"/>
                </a:solidFill>
              </a:rPr>
              <a:t>Вы крикните друзьям</a:t>
            </a:r>
            <a:r>
              <a:rPr lang="ru-RU" sz="2800" b="1" i="1" dirty="0" smtClean="0">
                <a:solidFill>
                  <a:srgbClr val="CC0000"/>
                </a:solidFill>
              </a:rPr>
              <a:t>… </a:t>
            </a:r>
            <a:r>
              <a:rPr lang="ru-RU" sz="2800" b="1" i="1" dirty="0">
                <a:solidFill>
                  <a:srgbClr val="CC0000"/>
                </a:solidFill>
              </a:rPr>
              <a:t/>
            </a:r>
            <a:br>
              <a:rPr lang="ru-RU" sz="2800" b="1" i="1" dirty="0">
                <a:solidFill>
                  <a:srgbClr val="CC0000"/>
                </a:solidFill>
              </a:rPr>
            </a:br>
            <a:r>
              <a:rPr lang="ru-RU" sz="2800" b="1" i="1" dirty="0">
                <a:solidFill>
                  <a:srgbClr val="CC0000"/>
                </a:solidFill>
              </a:rPr>
              <a:t>И улыбнуться вам в ответ</a:t>
            </a:r>
            <a:br>
              <a:rPr lang="ru-RU" sz="2800" b="1" i="1" dirty="0">
                <a:solidFill>
                  <a:srgbClr val="CC0000"/>
                </a:solidFill>
              </a:rPr>
            </a:br>
            <a:r>
              <a:rPr lang="ru-RU" sz="2800" b="1" i="1" dirty="0">
                <a:solidFill>
                  <a:srgbClr val="CC0000"/>
                </a:solidFill>
              </a:rPr>
              <a:t>От слова доброго</a:t>
            </a:r>
            <a:r>
              <a:rPr lang="ru-RU" sz="2800" b="1" i="1" dirty="0" smtClean="0">
                <a:solidFill>
                  <a:srgbClr val="CC0000"/>
                </a:solidFill>
              </a:rPr>
              <a:t>… </a:t>
            </a:r>
            <a:r>
              <a:rPr lang="ru-RU" sz="2800" b="1" i="1" dirty="0">
                <a:solidFill>
                  <a:srgbClr val="CC0000"/>
                </a:solidFill>
              </a:rPr>
              <a:t/>
            </a:r>
            <a:br>
              <a:rPr lang="ru-RU" sz="2800" b="1" i="1" dirty="0">
                <a:solidFill>
                  <a:srgbClr val="CC0000"/>
                </a:solidFill>
              </a:rPr>
            </a:br>
            <a:r>
              <a:rPr lang="ru-RU" sz="2800" b="1" i="1" dirty="0">
                <a:solidFill>
                  <a:srgbClr val="CC0000"/>
                </a:solidFill>
              </a:rPr>
              <a:t>И вы запомните совет: </a:t>
            </a:r>
            <a:br>
              <a:rPr lang="ru-RU" sz="2800" b="1" i="1" dirty="0">
                <a:solidFill>
                  <a:srgbClr val="CC0000"/>
                </a:solidFill>
              </a:rPr>
            </a:br>
            <a:r>
              <a:rPr lang="ru-RU" sz="2800" b="1" i="1" dirty="0">
                <a:solidFill>
                  <a:srgbClr val="CC0000"/>
                </a:solidFill>
              </a:rPr>
              <a:t>Дарите всем друзьям</a:t>
            </a:r>
            <a:r>
              <a:rPr lang="ru-RU" sz="2800" b="1" i="1" dirty="0" smtClean="0">
                <a:solidFill>
                  <a:srgbClr val="CC0000"/>
                </a:solidFill>
              </a:rPr>
              <a:t>… </a:t>
            </a:r>
            <a:r>
              <a:rPr lang="ru-RU" sz="2800" b="1" i="1" dirty="0">
                <a:solidFill>
                  <a:srgbClr val="CC0000"/>
                </a:solidFill>
              </a:rPr>
              <a:t/>
            </a:r>
            <a:br>
              <a:rPr lang="ru-RU" sz="2800" b="1" i="1" dirty="0">
                <a:solidFill>
                  <a:srgbClr val="CC0000"/>
                </a:solidFill>
              </a:rPr>
            </a:br>
            <a:r>
              <a:rPr lang="ru-RU" sz="2800" b="1" i="1" dirty="0">
                <a:solidFill>
                  <a:srgbClr val="CC0000"/>
                </a:solidFill>
              </a:rPr>
              <a:t>Давайте дружно все в ответ</a:t>
            </a:r>
            <a:br>
              <a:rPr lang="ru-RU" sz="2800" b="1" i="1" dirty="0">
                <a:solidFill>
                  <a:srgbClr val="CC0000"/>
                </a:solidFill>
              </a:rPr>
            </a:br>
            <a:r>
              <a:rPr lang="ru-RU" sz="2800" b="1" i="1" dirty="0" smtClean="0">
                <a:solidFill>
                  <a:srgbClr val="CC0000"/>
                </a:solidFill>
              </a:rPr>
              <a:t>Другу </a:t>
            </a:r>
            <a:r>
              <a:rPr lang="ru-RU" sz="2800" b="1" i="1" dirty="0">
                <a:solidFill>
                  <a:srgbClr val="CC0000"/>
                </a:solidFill>
              </a:rPr>
              <a:t>друга скажем мы</a:t>
            </a:r>
            <a:r>
              <a:rPr lang="ru-RU" sz="2800" b="1" i="1" dirty="0" smtClean="0">
                <a:solidFill>
                  <a:srgbClr val="CC0000"/>
                </a:solidFill>
              </a:rPr>
              <a:t>…</a:t>
            </a:r>
            <a:endParaRPr lang="ru-RU" sz="2800" b="1" i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7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dobrogo_dnya_15_171039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133"/>
            <a:ext cx="9369684" cy="611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Добрый ден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869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6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428416" y="183593"/>
            <a:ext cx="8583617" cy="27392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3200" b="1" dirty="0">
                <a:solidFill>
                  <a:srgbClr val="990000"/>
                </a:solidFill>
              </a:rPr>
              <a:t> Игра </a:t>
            </a:r>
            <a:r>
              <a:rPr lang="ru-RU" altLang="en-US" sz="3200" b="1" dirty="0" smtClean="0">
                <a:solidFill>
                  <a:srgbClr val="990000"/>
                </a:solidFill>
              </a:rPr>
              <a:t>«Словарь </a:t>
            </a:r>
            <a:r>
              <a:rPr lang="ru-RU" altLang="en-US" sz="3200" b="1" dirty="0">
                <a:solidFill>
                  <a:srgbClr val="990000"/>
                </a:solidFill>
              </a:rPr>
              <a:t>вежливых </a:t>
            </a:r>
            <a:r>
              <a:rPr lang="ru-RU" altLang="en-US" sz="3200" b="1" dirty="0" smtClean="0">
                <a:solidFill>
                  <a:srgbClr val="990000"/>
                </a:solidFill>
              </a:rPr>
              <a:t>слов»       </a:t>
            </a:r>
          </a:p>
          <a:p>
            <a:endParaRPr lang="ru-RU" altLang="en-US" sz="2000" b="1" dirty="0"/>
          </a:p>
          <a:p>
            <a:r>
              <a:rPr lang="ru-RU" altLang="en-US" sz="2000" b="1" dirty="0"/>
              <a:t> </a:t>
            </a:r>
            <a:r>
              <a:rPr lang="ru-RU" altLang="en-US" sz="2000" b="1" i="1" dirty="0">
                <a:solidFill>
                  <a:srgbClr val="800000"/>
                </a:solidFill>
              </a:rPr>
              <a:t> 1. Растает ледяная глыба от слова теплого</a:t>
            </a:r>
            <a:r>
              <a:rPr lang="ru-RU" altLang="en-US" sz="2000" b="1" i="1" dirty="0" smtClean="0">
                <a:solidFill>
                  <a:srgbClr val="800000"/>
                </a:solidFill>
              </a:rPr>
              <a:t>…</a:t>
            </a:r>
          </a:p>
          <a:p>
            <a:r>
              <a:rPr lang="ru-RU" altLang="en-US" sz="2000" b="1" i="1" dirty="0" smtClean="0">
                <a:solidFill>
                  <a:srgbClr val="800000"/>
                </a:solidFill>
              </a:rPr>
              <a:t>  </a:t>
            </a:r>
            <a:r>
              <a:rPr lang="ru-RU" altLang="en-US" sz="2000" b="1" i="1" dirty="0">
                <a:solidFill>
                  <a:srgbClr val="800000"/>
                </a:solidFill>
              </a:rPr>
              <a:t>2. Зазеленеет старый пень, когда </a:t>
            </a:r>
            <a:r>
              <a:rPr lang="ru-RU" altLang="en-US" sz="2000" b="1" i="1" dirty="0" smtClean="0">
                <a:solidFill>
                  <a:srgbClr val="800000"/>
                </a:solidFill>
              </a:rPr>
              <a:t>услышит…</a:t>
            </a:r>
          </a:p>
          <a:p>
            <a:r>
              <a:rPr lang="ru-RU" altLang="en-US" sz="2000" b="1" i="1" dirty="0">
                <a:solidFill>
                  <a:srgbClr val="800000"/>
                </a:solidFill>
              </a:rPr>
              <a:t> </a:t>
            </a:r>
            <a:r>
              <a:rPr lang="ru-RU" altLang="en-US" sz="2000" b="1" i="1" dirty="0" smtClean="0">
                <a:solidFill>
                  <a:srgbClr val="800000"/>
                </a:solidFill>
              </a:rPr>
              <a:t> 3</a:t>
            </a:r>
            <a:r>
              <a:rPr lang="ru-RU" altLang="en-US" sz="2000" b="1" i="1" dirty="0">
                <a:solidFill>
                  <a:srgbClr val="800000"/>
                </a:solidFill>
              </a:rPr>
              <a:t>. Мальчик вежливый и развитый говорит, встречаясь</a:t>
            </a:r>
            <a:r>
              <a:rPr lang="ru-RU" altLang="en-US" sz="2000" b="1" i="1" dirty="0" smtClean="0">
                <a:solidFill>
                  <a:srgbClr val="800000"/>
                </a:solidFill>
              </a:rPr>
              <a:t>…  </a:t>
            </a:r>
          </a:p>
          <a:p>
            <a:r>
              <a:rPr lang="ru-RU" altLang="en-US" sz="2000" b="1" i="1" dirty="0" smtClean="0">
                <a:solidFill>
                  <a:srgbClr val="800000"/>
                </a:solidFill>
              </a:rPr>
              <a:t>  4</a:t>
            </a:r>
            <a:r>
              <a:rPr lang="ru-RU" altLang="en-US" sz="2000" b="1" i="1" dirty="0">
                <a:solidFill>
                  <a:srgbClr val="800000"/>
                </a:solidFill>
              </a:rPr>
              <a:t>. Если больше есть не в силах, скажем маме </a:t>
            </a:r>
            <a:r>
              <a:rPr lang="ru-RU" altLang="en-US" sz="2000" b="1" i="1" dirty="0" smtClean="0">
                <a:solidFill>
                  <a:srgbClr val="800000"/>
                </a:solidFill>
              </a:rPr>
              <a:t>мы…</a:t>
            </a:r>
            <a:endParaRPr lang="ru-RU" altLang="en-US" sz="2000" b="1" i="1" dirty="0">
              <a:solidFill>
                <a:srgbClr val="800000"/>
              </a:solidFill>
            </a:endParaRPr>
          </a:p>
          <a:p>
            <a:r>
              <a:rPr lang="ru-RU" altLang="en-US" sz="2000" b="1" i="1" dirty="0">
                <a:solidFill>
                  <a:srgbClr val="800000"/>
                </a:solidFill>
              </a:rPr>
              <a:t> </a:t>
            </a:r>
            <a:r>
              <a:rPr lang="ru-RU" altLang="en-US" sz="2000" b="1" i="1" dirty="0" smtClean="0">
                <a:solidFill>
                  <a:srgbClr val="800000"/>
                </a:solidFill>
              </a:rPr>
              <a:t>5</a:t>
            </a:r>
            <a:r>
              <a:rPr lang="ru-RU" altLang="en-US" sz="2000" b="1" i="1" dirty="0">
                <a:solidFill>
                  <a:srgbClr val="800000"/>
                </a:solidFill>
              </a:rPr>
              <a:t>. Когда нас бранят за шалости, говорим </a:t>
            </a:r>
            <a:r>
              <a:rPr lang="ru-RU" altLang="en-US" sz="2000" b="1" i="1" dirty="0" smtClean="0">
                <a:solidFill>
                  <a:srgbClr val="800000"/>
                </a:solidFill>
              </a:rPr>
              <a:t>…  </a:t>
            </a:r>
          </a:p>
          <a:p>
            <a:r>
              <a:rPr lang="ru-RU" altLang="en-US" sz="2000" b="1" i="1" dirty="0">
                <a:solidFill>
                  <a:srgbClr val="800000"/>
                </a:solidFill>
              </a:rPr>
              <a:t> </a:t>
            </a:r>
            <a:r>
              <a:rPr lang="ru-RU" altLang="en-US" sz="2000" b="1" i="1" dirty="0" smtClean="0">
                <a:solidFill>
                  <a:srgbClr val="800000"/>
                </a:solidFill>
              </a:rPr>
              <a:t>6</a:t>
            </a:r>
            <a:r>
              <a:rPr lang="ru-RU" altLang="en-US" sz="2000" b="1" i="1" dirty="0">
                <a:solidFill>
                  <a:srgbClr val="800000"/>
                </a:solidFill>
              </a:rPr>
              <a:t>. И в России и Дании на прощание говорят</a:t>
            </a:r>
            <a:r>
              <a:rPr lang="ru-RU" altLang="en-US" sz="2000" b="1" i="1" dirty="0" smtClean="0">
                <a:solidFill>
                  <a:srgbClr val="800000"/>
                </a:solidFill>
              </a:rPr>
              <a:t>…</a:t>
            </a:r>
            <a:endParaRPr lang="ru-RU" altLang="en-US" sz="2000" b="1" i="1" dirty="0">
              <a:solidFill>
                <a:srgbClr val="800000"/>
              </a:solidFill>
            </a:endParaRPr>
          </a:p>
        </p:txBody>
      </p:sp>
      <p:pic>
        <p:nvPicPr>
          <p:cNvPr id="124" name="Изображение 123"/>
          <p:cNvPicPr/>
          <p:nvPr/>
        </p:nvPicPr>
        <p:blipFill>
          <a:blip r:embed="rId2"/>
          <a:stretch>
            <a:fillRect/>
          </a:stretch>
        </p:blipFill>
        <p:spPr>
          <a:xfrm>
            <a:off x="2142077" y="3197595"/>
            <a:ext cx="4804379" cy="34156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477</Words>
  <Application>Microsoft Macintosh PowerPoint</Application>
  <PresentationFormat>Экран (4:3)</PresentationFormat>
  <Paragraphs>85</Paragraphs>
  <Slides>33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ЯПОНИЯ  В Японии люди приветствуют друг друга при помощи поклона.  Он может варьироваться от небольшого наклона головы до глубокого изгиба спины. Согласно японскому этикету более глубокий и длинный поклон указывает на уважение.  </vt:lpstr>
      <vt:lpstr>Презентация PowerPoint</vt:lpstr>
      <vt:lpstr>     ИНДИЯ  Индийцы просто прикладываю две сложенные ладони к подбородку.  Церемония приветствия называется Намасте. При этом приветствие универсально. Таким способом здороваются, как с мужчинами, так и женщинами. Если собеседника уважают или здороваются со старшим (более влиятельным) человеком, то допускается незначительный наклон головы в сторону собеседника. </vt:lpstr>
      <vt:lpstr>Презентация PowerPoint</vt:lpstr>
      <vt:lpstr>ЛАТИНСКАЯ АМЕРИКА</vt:lpstr>
      <vt:lpstr>ФРАНЦИЯ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Светлана Данилова</cp:lastModifiedBy>
  <cp:revision>35</cp:revision>
  <dcterms:created xsi:type="dcterms:W3CDTF">2021-11-18T05:41:22Z</dcterms:created>
  <dcterms:modified xsi:type="dcterms:W3CDTF">2021-11-20T20:31:55Z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1049-11.2.0.10351</vt:lpwstr>
  </property>
  <property fmtid="{D5CDD505-2E9C-101B-9397-08002B2CF9AE}" pid="3" name="ICV">
    <vt:lpwstr>22D337E239CD4F4CA126AE14DC085611</vt:lpwstr>
  </property>
</Properties>
</file>