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81" r:id="rId24"/>
    <p:sldId id="282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35DC6-65E0-4A10-93AA-9C35BEDADF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E2691-8FEA-44D5-8EEF-DCB9AE3FB2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35DC6-65E0-4A10-93AA-9C35BEDADF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E2691-8FEA-44D5-8EEF-DCB9AE3FB2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35DC6-65E0-4A10-93AA-9C35BEDADF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E2691-8FEA-44D5-8EEF-DCB9AE3FB2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35DC6-65E0-4A10-93AA-9C35BEDADF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E2691-8FEA-44D5-8EEF-DCB9AE3FB2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35DC6-65E0-4A10-93AA-9C35BEDADF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E2691-8FEA-44D5-8EEF-DCB9AE3FB2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35DC6-65E0-4A10-93AA-9C35BEDADF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E2691-8FEA-44D5-8EEF-DCB9AE3FB2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35DC6-65E0-4A10-93AA-9C35BEDADF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E2691-8FEA-44D5-8EEF-DCB9AE3FB2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35DC6-65E0-4A10-93AA-9C35BEDADF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E2691-8FEA-44D5-8EEF-DCB9AE3FB2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35DC6-65E0-4A10-93AA-9C35BEDADF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E2691-8FEA-44D5-8EEF-DCB9AE3FB2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35DC6-65E0-4A10-93AA-9C35BEDADF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E2691-8FEA-44D5-8EEF-DCB9AE3FB2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F35DC6-65E0-4A10-93AA-9C35BEDADF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E2691-8FEA-44D5-8EEF-DCB9AE3FB2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1F35DC6-65E0-4A10-93AA-9C35BEDADF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ECE2691-8FEA-44D5-8EEF-DCB9AE3FB2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b="12019"/>
          <a:stretch>
            <a:fillRect/>
          </a:stretch>
        </p:blipFill>
        <p:spPr bwMode="auto">
          <a:xfrm>
            <a:off x="251520" y="260648"/>
            <a:ext cx="8572500" cy="48965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486916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Бездымный табак: новые вызовы</a:t>
            </a:r>
          </a:p>
          <a:p>
            <a:pPr algn="r"/>
            <a:r>
              <a:rPr lang="ru-RU" sz="160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1600" smtClean="0"/>
              <a:t>ГУЗ </a:t>
            </a:r>
            <a:r>
              <a:rPr lang="ru-RU" sz="1600" smtClean="0">
                <a:latin typeface="+mn-lt"/>
              </a:rPr>
              <a:t>«</a:t>
            </a:r>
            <a:r>
              <a:rPr lang="ru-RU" sz="1600" dirty="0" smtClean="0"/>
              <a:t>ГРЯЗИНСКАЯ ЦРБ</a:t>
            </a:r>
            <a:r>
              <a:rPr lang="ru-RU" sz="1600" dirty="0" smtClean="0">
                <a:latin typeface="+mn-lt"/>
              </a:rPr>
              <a:t>»</a:t>
            </a: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Сосуды под действием никотина постепенно истончаются, теряют эластичность, рвутся под давлением крови  – а это приводит к кровоизлияниям в мозг (инсультам), заболеваниям сердца (инфаркт миокарда), почек, развивается ранний атеросклероз сосудов ног </a:t>
            </a:r>
            <a:r>
              <a:rPr lang="ru-RU" sz="2400" b="1" dirty="0" smtClean="0"/>
              <a:t>(который приводит к гангрене и </a:t>
            </a:r>
            <a:r>
              <a:rPr lang="ru-RU" sz="3000" b="1" dirty="0" smtClean="0"/>
              <a:t>ампутации). </a:t>
            </a:r>
          </a:p>
          <a:p>
            <a:endParaRPr lang="ru-RU" dirty="0"/>
          </a:p>
        </p:txBody>
      </p:sp>
      <p:pic>
        <p:nvPicPr>
          <p:cNvPr id="4" name="Рисунок 3" descr="Картинки по запросу болезнь бюргера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12976"/>
            <a:ext cx="38862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3568" y="5877272"/>
            <a:ext cx="6995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Бездымный табак (</a:t>
            </a:r>
            <a:r>
              <a:rPr lang="ru-RU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снюс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Бездымный табак (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</a:rPr>
              <a:t>насвай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 defTabSz="449216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  <a:defRPr/>
            </a:pP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НАСВАЙ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можно отнести к числу психотропных веществ.</a:t>
            </a:r>
          </a:p>
          <a:p>
            <a:pPr algn="just" defTabSz="449216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  <a:defRPr/>
            </a:pPr>
            <a:r>
              <a:rPr lang="ru-RU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Его употребление отражается на психическом развитии подростков — </a:t>
            </a:r>
            <a:r>
              <a:rPr lang="ru-RU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снижается восприятие и ухудшается память, появляется неуравновешенность</a:t>
            </a:r>
            <a:r>
              <a:rPr lang="ru-RU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just" defTabSz="449216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</a:tabLs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Насвайщики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 не скрывают, что у них есть п</a:t>
            </a: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роблемы с памятью.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Очень скоро изменяется личность подростка, нарушается психика, нервирует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непроходящее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состояние растерянности.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2700337" cy="306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24944"/>
            <a:ext cx="3017520" cy="226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36712"/>
            <a:ext cx="2339975" cy="306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95736" y="5805264"/>
            <a:ext cx="6712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Бездымный табак (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насвай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980728"/>
            <a:ext cx="5328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49216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</a:tabLst>
              <a:defRPr/>
            </a:pPr>
            <a:r>
              <a:rPr lang="ru-RU" altLang="ru-RU" b="1" u="sng" dirty="0">
                <a:solidFill>
                  <a:srgbClr val="FFC000"/>
                </a:solidFill>
              </a:rPr>
              <a:t>НАСВАЙ</a:t>
            </a:r>
            <a:r>
              <a:rPr lang="ru-RU" altLang="ru-RU" b="1" dirty="0">
                <a:solidFill>
                  <a:srgbClr val="FFC000"/>
                </a:solidFill>
              </a:rPr>
              <a:t> можно отнести к числу психотропных веществ.</a:t>
            </a:r>
          </a:p>
          <a:p>
            <a:pPr algn="just" defTabSz="449216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</a:tabLst>
              <a:defRPr/>
            </a:pPr>
            <a:endParaRPr lang="ru-RU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defTabSz="449216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</a:tabLst>
              <a:defRPr/>
            </a:pPr>
            <a:r>
              <a:rPr lang="ru-RU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Поскольку </a:t>
            </a:r>
            <a:r>
              <a:rPr lang="ru-RU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насвае</a:t>
            </a:r>
            <a:r>
              <a:rPr lang="ru-RU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намешано всего, то у сосущих его может развиться зависимость не только никотиновая, но и от других химических веществ. Вскоре подростку хочется уже более сильных ощущений…</a:t>
            </a:r>
          </a:p>
          <a:p>
            <a:pPr algn="ctr" defTabSz="449216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</a:tabLst>
              <a:defRPr/>
            </a:pPr>
            <a:r>
              <a:rPr lang="ru-RU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Насвай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заставляет перейти к наркотическим и другим, более сильным психотропным веществам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 defTabSz="449216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</a:tabLst>
              <a:defRPr/>
            </a:pP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 приближается бездна.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806440"/>
            <a:ext cx="8183880" cy="1051560"/>
          </a:xfrm>
        </p:spPr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Бездымный табак (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</a:rPr>
              <a:t>насвай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)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692696"/>
            <a:ext cx="2401813" cy="1872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12776"/>
            <a:ext cx="2808312" cy="2655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80928"/>
            <a:ext cx="2357437" cy="186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548680"/>
            <a:ext cx="2880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1755" indent="-323816" algn="ctr">
              <a:buClr>
                <a:srgbClr val="E6E6E6"/>
              </a:buClr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</a:tabLst>
              <a:defRPr/>
            </a:pPr>
            <a:r>
              <a:rPr lang="ru-RU" b="1" dirty="0" smtClean="0"/>
              <a:t>Состав </a:t>
            </a:r>
            <a:r>
              <a:rPr lang="ru-RU" b="1" dirty="0" err="1" smtClean="0"/>
              <a:t>насвая</a:t>
            </a:r>
            <a:r>
              <a:rPr lang="ru-RU" b="1" dirty="0" smtClean="0"/>
              <a:t>:</a:t>
            </a:r>
          </a:p>
          <a:p>
            <a:pPr marL="431755" indent="-323816">
              <a:buClr>
                <a:srgbClr val="E6E6E6"/>
              </a:buClr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</a:tabLst>
              <a:defRPr/>
            </a:pPr>
            <a:endParaRPr lang="ru-RU" b="1" dirty="0" smtClean="0"/>
          </a:p>
          <a:p>
            <a:pPr marL="431755" indent="-323816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</a:tabLst>
              <a:defRPr/>
            </a:pPr>
            <a:r>
              <a:rPr lang="ru-RU" dirty="0" smtClean="0"/>
              <a:t>Махорка</a:t>
            </a:r>
          </a:p>
          <a:p>
            <a:pPr marL="431755" indent="-323816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</a:tabLst>
              <a:defRPr/>
            </a:pPr>
            <a:r>
              <a:rPr lang="ru-RU" dirty="0" smtClean="0"/>
              <a:t>Табак</a:t>
            </a:r>
          </a:p>
          <a:p>
            <a:pPr marL="431755" indent="-323816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</a:tabLst>
              <a:defRPr/>
            </a:pPr>
            <a:r>
              <a:rPr lang="ru-RU" dirty="0" smtClean="0"/>
              <a:t>Гашеная известь</a:t>
            </a:r>
          </a:p>
          <a:p>
            <a:pPr marL="431755" indent="-323816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</a:tabLst>
              <a:defRPr/>
            </a:pPr>
            <a:r>
              <a:rPr lang="ru-RU" dirty="0" smtClean="0"/>
              <a:t>Зола растений</a:t>
            </a:r>
          </a:p>
          <a:p>
            <a:pPr marL="431755" indent="-323816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</a:tabLst>
              <a:defRPr/>
            </a:pPr>
            <a:r>
              <a:rPr lang="ru-RU" dirty="0" smtClean="0"/>
              <a:t>Табачная пыль</a:t>
            </a:r>
          </a:p>
          <a:p>
            <a:pPr marL="431755" indent="-323816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</a:tabLst>
              <a:defRPr/>
            </a:pPr>
            <a:r>
              <a:rPr lang="ru-RU" dirty="0" smtClean="0"/>
              <a:t>Клей</a:t>
            </a:r>
          </a:p>
          <a:p>
            <a:pPr marL="431755" indent="-323816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</a:tabLst>
              <a:defRPr/>
            </a:pPr>
            <a:r>
              <a:rPr lang="ru-RU" b="1" u="sng" dirty="0" smtClean="0">
                <a:solidFill>
                  <a:srgbClr val="FF0000"/>
                </a:solidFill>
              </a:rPr>
              <a:t>Верблюжий кизяк</a:t>
            </a:r>
          </a:p>
          <a:p>
            <a:pPr marL="431755" indent="-323816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</a:tabLst>
              <a:defRPr/>
            </a:pPr>
            <a:r>
              <a:rPr lang="ru-RU" b="1" u="sng" dirty="0" smtClean="0">
                <a:solidFill>
                  <a:srgbClr val="FF0000"/>
                </a:solidFill>
              </a:rPr>
              <a:t>Куриный помет</a:t>
            </a:r>
          </a:p>
          <a:p>
            <a:pPr marL="431755" indent="-323816">
              <a:buClr>
                <a:srgbClr val="E6E6E6"/>
              </a:buClr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</a:tabLst>
              <a:defRPr/>
            </a:pPr>
            <a:r>
              <a:rPr lang="ru-RU" dirty="0" smtClean="0"/>
              <a:t>Иногда к </a:t>
            </a:r>
            <a:r>
              <a:rPr lang="ru-RU" b="1" u="sng" dirty="0" smtClean="0">
                <a:solidFill>
                  <a:srgbClr val="FF0000"/>
                </a:solidFill>
              </a:rPr>
              <a:t>НАВОЗУ</a:t>
            </a:r>
            <a:r>
              <a:rPr lang="ru-RU" dirty="0" smtClean="0"/>
              <a:t> подмешивают сухофрукты и приправы.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437112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  <a:tab pos="8685213" algn="l"/>
                <a:tab pos="9409113" algn="l"/>
              </a:tabLst>
            </a:pPr>
            <a:endParaRPr lang="ru-RU" altLang="ru-RU" sz="2000" b="1" dirty="0" smtClean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  <a:tab pos="8685213" algn="l"/>
                <a:tab pos="9409113" algn="l"/>
              </a:tabLst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Куриный помет при поливе  огородов всегда предварительно смешивается с водой для того, чтобы исключить повреждение растений, которые могут сгореть. А  в состав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насвая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куриный помет вносится как есть, без каких-либо разбавлений.</a:t>
            </a:r>
            <a:endParaRPr lang="ru-RU" altLang="ru-RU" sz="2000" b="1" dirty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183880" cy="1051560"/>
          </a:xfrm>
        </p:spPr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Бездымный табак (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</a:rPr>
              <a:t>насвай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)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869877" cy="418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980728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128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</a:tabLst>
            </a:pPr>
            <a:r>
              <a:rPr lang="ru-RU" altLang="ru-RU" b="1" dirty="0" smtClean="0">
                <a:solidFill>
                  <a:srgbClr val="FF0000"/>
                </a:solidFill>
              </a:rPr>
              <a:t>«</a:t>
            </a:r>
            <a:r>
              <a:rPr lang="ru-RU" altLang="ru-RU" b="1" dirty="0" err="1" smtClean="0">
                <a:solidFill>
                  <a:srgbClr val="FF0000"/>
                </a:solidFill>
              </a:rPr>
              <a:t>Насвай</a:t>
            </a:r>
            <a:r>
              <a:rPr lang="ru-RU" altLang="ru-RU" b="1" dirty="0" smtClean="0">
                <a:solidFill>
                  <a:srgbClr val="FF0000"/>
                </a:solidFill>
              </a:rPr>
              <a:t> – это стопроцентная вероятность заболеть раком».</a:t>
            </a:r>
          </a:p>
          <a:p>
            <a:pPr>
              <a:tabLst>
                <a:tab pos="9128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</a:tabLst>
            </a:pPr>
            <a:endParaRPr lang="ru-RU" altLang="ru-RU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  <a:tabLst>
                <a:tab pos="9128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</a:tabLst>
            </a:pPr>
            <a:r>
              <a:rPr lang="ru-RU" altLang="ru-RU" b="1" dirty="0" smtClean="0">
                <a:solidFill>
                  <a:srgbClr val="FFFFFF"/>
                </a:solidFill>
              </a:rPr>
              <a:t> </a:t>
            </a:r>
            <a:r>
              <a:rPr lang="ru-RU" altLang="ru-RU" b="1" dirty="0" smtClean="0">
                <a:solidFill>
                  <a:srgbClr val="C00000"/>
                </a:solidFill>
              </a:rPr>
              <a:t>Поскольку </a:t>
            </a:r>
            <a:r>
              <a:rPr lang="ru-RU" altLang="ru-RU" b="1" u="sng" dirty="0" err="1" smtClean="0">
                <a:solidFill>
                  <a:srgbClr val="C00000"/>
                </a:solidFill>
              </a:rPr>
              <a:t>насвай</a:t>
            </a:r>
            <a:r>
              <a:rPr lang="ru-RU" altLang="ru-RU" b="1" u="sng" dirty="0" smtClean="0">
                <a:solidFill>
                  <a:srgbClr val="C00000"/>
                </a:solidFill>
              </a:rPr>
              <a:t> содержит экскременты животных</a:t>
            </a:r>
            <a:r>
              <a:rPr lang="ru-RU" altLang="ru-RU" b="1" dirty="0" smtClean="0">
                <a:solidFill>
                  <a:srgbClr val="C00000"/>
                </a:solidFill>
              </a:rPr>
              <a:t>, то, потребляя его, чрезвычайно легко заразиться разнообразными </a:t>
            </a:r>
            <a:r>
              <a:rPr lang="ru-RU" altLang="ru-RU" b="1" u="sng" dirty="0" smtClean="0">
                <a:solidFill>
                  <a:srgbClr val="C00000"/>
                </a:solidFill>
              </a:rPr>
              <a:t>кишечными инфекциями и паразитарными заболеваниями, включая</a:t>
            </a:r>
            <a:r>
              <a:rPr lang="ru-RU" altLang="ru-RU" b="1" dirty="0" smtClean="0">
                <a:solidFill>
                  <a:srgbClr val="C00000"/>
                </a:solidFill>
              </a:rPr>
              <a:t> </a:t>
            </a:r>
            <a:r>
              <a:rPr lang="ru-RU" altLang="ru-RU" b="1" u="sng" dirty="0" smtClean="0">
                <a:solidFill>
                  <a:srgbClr val="C00000"/>
                </a:solidFill>
              </a:rPr>
              <a:t>вирусный гепатит. </a:t>
            </a:r>
            <a:endParaRPr lang="ru-RU" altLang="ru-RU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183880" cy="1051560"/>
          </a:xfrm>
        </p:spPr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Бездымный табак (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</a:rPr>
              <a:t>насвай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)</a:t>
            </a:r>
            <a:endParaRPr lang="ru-RU" dirty="0"/>
          </a:p>
        </p:txBody>
      </p:sp>
      <p:pic>
        <p:nvPicPr>
          <p:cNvPr id="4" name="Picture 2" descr="G:\slide_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136903" cy="484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183880" cy="1051560"/>
          </a:xfrm>
        </p:spPr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Бездымный табак</a:t>
            </a:r>
            <a:endParaRPr lang="ru-RU" dirty="0"/>
          </a:p>
        </p:txBody>
      </p:sp>
      <p:pic>
        <p:nvPicPr>
          <p:cNvPr id="4" name="Picture 2" descr="G:\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136903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8457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Последствия потребления бездымного табака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183880" cy="1051560"/>
          </a:xfrm>
        </p:spPr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Бездымный табак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Бездымные формы табачных изделий дают высокий риск привыкания, приводят к заболеваниям желудочно-кишечного тракта, раку ротовой полости и пищевода, кариесу, повышению риска развития сахарного диабета </a:t>
            </a:r>
            <a:r>
              <a:rPr lang="en-US" dirty="0" smtClean="0"/>
              <a:t>II</a:t>
            </a:r>
            <a:r>
              <a:rPr lang="ru-RU" dirty="0" smtClean="0"/>
              <a:t> типа. </a:t>
            </a:r>
          </a:p>
          <a:p>
            <a:endParaRPr lang="ru-RU" dirty="0"/>
          </a:p>
        </p:txBody>
      </p:sp>
      <p:pic>
        <p:nvPicPr>
          <p:cNvPr id="4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56992"/>
            <a:ext cx="4161074" cy="224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183880" cy="1051560"/>
          </a:xfrm>
        </p:spPr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Бездымный табак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Психотропное действие </a:t>
            </a:r>
            <a:r>
              <a:rPr lang="ru-RU" dirty="0" err="1" smtClean="0"/>
              <a:t>снюса</a:t>
            </a:r>
            <a:r>
              <a:rPr lang="ru-RU" dirty="0" smtClean="0"/>
              <a:t> и </a:t>
            </a:r>
            <a:r>
              <a:rPr lang="ru-RU" dirty="0" err="1" smtClean="0"/>
              <a:t>насвая</a:t>
            </a:r>
            <a:r>
              <a:rPr lang="ru-RU" dirty="0" smtClean="0"/>
              <a:t> на головной мозг быстро вызывает развитие физической и психической никотиновой зависимости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Поскольку всасывание никотина в таком случае происходит гораздо быстрее, то и привыкание к нему развивается очень скоро, а процесс ломки после бросания проходит тяже, чем у курильщиков обычных сигарет.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Картинки по запросу зависим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221088"/>
            <a:ext cx="3168352" cy="21602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Бездымный табак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Проявления ломки сопровождается болезненным желанием принять наркотик </a:t>
            </a:r>
            <a:r>
              <a:rPr lang="ru-RU" dirty="0" err="1" smtClean="0"/>
              <a:t>снюс</a:t>
            </a:r>
            <a:r>
              <a:rPr lang="ru-RU" dirty="0" smtClean="0"/>
              <a:t> или </a:t>
            </a:r>
            <a:r>
              <a:rPr lang="ru-RU" dirty="0" err="1" smtClean="0"/>
              <a:t>насвай</a:t>
            </a:r>
            <a:r>
              <a:rPr lang="ru-RU" dirty="0" smtClean="0"/>
              <a:t>, чтобы улучшить физическое и психологическое самочувствие.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Также отмечаются резкие перепады настроения, тревожность и раздражительность, усталость и сложности с концентрацией внимания, бессонница или чрезмерная сонливость, резкий подъем аппетита, быстрый набор веса, головные боли, частое головокружение, частые скачки давления, частые сбои сердечного ритма, нервное дрожание конечностей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</a:rPr>
              <a:t>Бездымный табак: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G:\Новая папка (2)\ТАБАК\nasv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81642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852936"/>
            <a:ext cx="3816424" cy="3023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7584" y="1772816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снюс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2924944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насвай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Бездымный табак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 данным Бюро судебно-медицинской экспертизы, в одной порции бездымного никотинового продукта содержится в среднем около 25 мг никотина;</a:t>
            </a:r>
          </a:p>
          <a:p>
            <a:r>
              <a:rPr lang="ru-RU" dirty="0" smtClean="0"/>
              <a:t>В одной сигарете содержится около 8 мг никотина (при сгорании часть никотина разрушается)</a:t>
            </a:r>
          </a:p>
          <a:p>
            <a:r>
              <a:rPr lang="ru-RU" sz="3600" b="1" dirty="0" smtClean="0"/>
              <a:t>Смертельная доза никотина – 50 мг</a:t>
            </a:r>
          </a:p>
          <a:p>
            <a:r>
              <a:rPr lang="ru-RU" sz="4800" b="1" dirty="0" smtClean="0"/>
              <a:t>Достаточно двух порций  </a:t>
            </a:r>
            <a:r>
              <a:rPr lang="ru-RU" sz="4800" b="1" dirty="0" err="1" smtClean="0"/>
              <a:t>снюса</a:t>
            </a:r>
            <a:r>
              <a:rPr lang="ru-RU" sz="4800" b="1" dirty="0" smtClean="0"/>
              <a:t>, чтобы получить СМЕРТЕЛЬНУЮ ДОЗУ!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183880" cy="1051560"/>
          </a:xfrm>
        </p:spPr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Бездымный табак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Долгосрочные последствия употребления </a:t>
            </a:r>
            <a:r>
              <a:rPr lang="ru-RU" sz="9600" b="1" dirty="0" err="1" smtClean="0">
                <a:solidFill>
                  <a:srgbClr val="FF0000"/>
                </a:solidFill>
              </a:rPr>
              <a:t>снюса</a:t>
            </a:r>
            <a:r>
              <a:rPr lang="ru-RU" sz="9600" b="1" dirty="0" smtClean="0">
                <a:solidFill>
                  <a:srgbClr val="FF0000"/>
                </a:solidFill>
              </a:rPr>
              <a:t> или </a:t>
            </a:r>
            <a:r>
              <a:rPr lang="ru-RU" sz="9600" b="1" dirty="0" err="1" smtClean="0">
                <a:solidFill>
                  <a:srgbClr val="FF0000"/>
                </a:solidFill>
              </a:rPr>
              <a:t>насвая</a:t>
            </a:r>
            <a:r>
              <a:rPr lang="ru-RU" sz="96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9600" dirty="0" smtClean="0"/>
              <a:t>Изменение личности подростка, ухудшение памяти, внимания</a:t>
            </a:r>
          </a:p>
          <a:p>
            <a:r>
              <a:rPr lang="ru-RU" sz="9600" dirty="0" smtClean="0"/>
              <a:t>Вызывает сильную наркотическую зависимость</a:t>
            </a:r>
          </a:p>
          <a:p>
            <a:r>
              <a:rPr lang="ru-RU" sz="9600" dirty="0" smtClean="0"/>
              <a:t>Это никотиновая зависимость более вредная, чем курение сигарет</a:t>
            </a:r>
          </a:p>
          <a:p>
            <a:r>
              <a:rPr lang="ru-RU" sz="9600" dirty="0" smtClean="0"/>
              <a:t>Поражение слизистой рта, пищевода, желудка, язва желудка</a:t>
            </a:r>
          </a:p>
          <a:p>
            <a:r>
              <a:rPr lang="ru-RU" sz="9600" dirty="0" smtClean="0"/>
              <a:t>Разрушение зубов</a:t>
            </a:r>
          </a:p>
          <a:p>
            <a:r>
              <a:rPr lang="ru-RU" sz="9600" dirty="0" smtClean="0"/>
              <a:t>Рак губы, языка, гортани</a:t>
            </a:r>
          </a:p>
          <a:p>
            <a:r>
              <a:rPr lang="ru-RU" sz="9600" dirty="0"/>
              <a:t>П</a:t>
            </a:r>
            <a:r>
              <a:rPr lang="ru-RU" sz="9600" dirty="0" smtClean="0"/>
              <a:t>риводит </a:t>
            </a:r>
            <a:r>
              <a:rPr lang="ru-RU" sz="9600" dirty="0" smtClean="0"/>
              <a:t>к кровоизлияниям в мозг (инсультам</a:t>
            </a:r>
            <a:r>
              <a:rPr lang="ru-RU" sz="9600" dirty="0" smtClean="0"/>
              <a:t>)</a:t>
            </a:r>
          </a:p>
          <a:p>
            <a:r>
              <a:rPr lang="ru-RU" sz="9600" dirty="0"/>
              <a:t>Приводит к заболеванию </a:t>
            </a:r>
            <a:r>
              <a:rPr lang="ru-RU" sz="9600" dirty="0" smtClean="0"/>
              <a:t>почек</a:t>
            </a:r>
            <a:endParaRPr lang="ru-RU" sz="9600" dirty="0" smtClean="0"/>
          </a:p>
          <a:p>
            <a:r>
              <a:rPr lang="ru-RU" sz="9600" dirty="0" smtClean="0"/>
              <a:t>Приводит к заболеванию эндокринной системы (сахарный диабет)</a:t>
            </a:r>
            <a:endParaRPr lang="ru-RU" sz="9600" dirty="0" smtClean="0"/>
          </a:p>
          <a:p>
            <a:r>
              <a:rPr lang="ru-RU" sz="9600" dirty="0" smtClean="0"/>
              <a:t>Развивается </a:t>
            </a:r>
            <a:r>
              <a:rPr lang="ru-RU" sz="9600" dirty="0" smtClean="0"/>
              <a:t>ранний атеросклероз сосудов ног (который приводит к гангрене и ампутации).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Бездымный табак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Признаки отравления</a:t>
            </a:r>
          </a:p>
          <a:p>
            <a:pPr>
              <a:buClr>
                <a:srgbClr val="660033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660033"/>
                </a:solidFill>
              </a:rPr>
              <a:t>Самым грозным осложнением употребления психотропных смесей, </a:t>
            </a:r>
            <a:r>
              <a:rPr lang="ru-RU" b="1" dirty="0" err="1" smtClean="0">
                <a:solidFill>
                  <a:srgbClr val="660033"/>
                </a:solidFill>
              </a:rPr>
              <a:t>снюса</a:t>
            </a:r>
            <a:r>
              <a:rPr lang="ru-RU" b="1" dirty="0" smtClean="0">
                <a:solidFill>
                  <a:srgbClr val="660033"/>
                </a:solidFill>
              </a:rPr>
              <a:t>, </a:t>
            </a:r>
            <a:r>
              <a:rPr lang="ru-RU" b="1" dirty="0" err="1" smtClean="0">
                <a:solidFill>
                  <a:srgbClr val="660033"/>
                </a:solidFill>
              </a:rPr>
              <a:t>насвая</a:t>
            </a:r>
            <a:r>
              <a:rPr lang="ru-RU" b="1" dirty="0" smtClean="0">
                <a:solidFill>
                  <a:srgbClr val="660033"/>
                </a:solidFill>
              </a:rPr>
              <a:t> - является передозировка. </a:t>
            </a:r>
          </a:p>
          <a:p>
            <a:pPr>
              <a:buClr>
                <a:srgbClr val="660033"/>
              </a:buCl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660033"/>
                </a:solidFill>
              </a:rPr>
              <a:t>При передозировке, частом употреблении организм и центральная нервная система не справляется с массированным поступлением </a:t>
            </a:r>
            <a:r>
              <a:rPr lang="ru-RU" b="1" dirty="0" err="1" smtClean="0">
                <a:solidFill>
                  <a:srgbClr val="660033"/>
                </a:solidFill>
              </a:rPr>
              <a:t>психоактивных</a:t>
            </a:r>
            <a:r>
              <a:rPr lang="ru-RU" b="1" dirty="0" smtClean="0">
                <a:solidFill>
                  <a:srgbClr val="660033"/>
                </a:solidFill>
              </a:rPr>
              <a:t> веществ, развивается интоксикация.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183880" cy="1051560"/>
          </a:xfrm>
        </p:spPr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Бездымный табак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solidFill>
                  <a:srgbClr val="CC0066"/>
                </a:solidFill>
              </a:rPr>
              <a:t>Передозировка  имеет следующие симптомы:</a:t>
            </a:r>
          </a:p>
          <a:p>
            <a:pPr>
              <a:buClr>
                <a:srgbClr val="660033"/>
              </a:buClr>
              <a:buFont typeface="Wingdings" pitchFamily="2" charset="2"/>
              <a:buChar char="ü"/>
            </a:pPr>
            <a:r>
              <a:rPr lang="ru-RU" sz="8000" b="1" i="1" dirty="0" smtClean="0">
                <a:solidFill>
                  <a:srgbClr val="660033"/>
                </a:solidFill>
              </a:rPr>
              <a:t>Тошнота и последующая за ней рвот</a:t>
            </a:r>
            <a:r>
              <a:rPr lang="ru-RU" sz="8000" i="1" dirty="0" smtClean="0">
                <a:solidFill>
                  <a:srgbClr val="660033"/>
                </a:solidFill>
              </a:rPr>
              <a:t>а.</a:t>
            </a:r>
            <a:r>
              <a:rPr lang="ru-RU" sz="8000" dirty="0" smtClean="0">
                <a:solidFill>
                  <a:srgbClr val="660033"/>
                </a:solidFill>
              </a:rPr>
              <a:t> При этом человек всячески скрывает эти симптомы. Очень часто, зависимый приписывает тошноту – употреблению алкоголя. </a:t>
            </a:r>
            <a:endParaRPr lang="ru-RU" sz="8000" b="1" dirty="0" smtClean="0">
              <a:solidFill>
                <a:srgbClr val="660033"/>
              </a:solidFill>
            </a:endParaRPr>
          </a:p>
          <a:p>
            <a:pPr>
              <a:buClr>
                <a:srgbClr val="660033"/>
              </a:buClr>
              <a:buFont typeface="Wingdings" pitchFamily="2" charset="2"/>
              <a:buChar char="ü"/>
            </a:pPr>
            <a:r>
              <a:rPr lang="ru-RU" sz="8000" b="1" i="1" dirty="0" smtClean="0">
                <a:solidFill>
                  <a:srgbClr val="660033"/>
                </a:solidFill>
              </a:rPr>
              <a:t>Паника, ощущение тревоги, переходящее в угнетённое состояние</a:t>
            </a:r>
            <a:r>
              <a:rPr lang="ru-RU" sz="8000" i="1" dirty="0" smtClean="0">
                <a:solidFill>
                  <a:srgbClr val="660033"/>
                </a:solidFill>
              </a:rPr>
              <a:t>.</a:t>
            </a:r>
            <a:endParaRPr lang="ru-RU" sz="8000" dirty="0" smtClean="0">
              <a:solidFill>
                <a:srgbClr val="660033"/>
              </a:solidFill>
            </a:endParaRPr>
          </a:p>
          <a:p>
            <a:pPr>
              <a:buClr>
                <a:srgbClr val="660033"/>
              </a:buClr>
              <a:buFont typeface="Wingdings" pitchFamily="2" charset="2"/>
              <a:buChar char="ü"/>
            </a:pPr>
            <a:r>
              <a:rPr lang="ru-RU" sz="8000" i="1" dirty="0" smtClean="0">
                <a:solidFill>
                  <a:srgbClr val="660033"/>
                </a:solidFill>
              </a:rPr>
              <a:t>Выделение </a:t>
            </a:r>
            <a:r>
              <a:rPr lang="ru-RU" sz="8000" b="1" i="1" dirty="0" smtClean="0">
                <a:solidFill>
                  <a:srgbClr val="660033"/>
                </a:solidFill>
              </a:rPr>
              <a:t>холодного обильного пота</a:t>
            </a:r>
            <a:r>
              <a:rPr lang="ru-RU" sz="8000" i="1" dirty="0" smtClean="0">
                <a:solidFill>
                  <a:srgbClr val="660033"/>
                </a:solidFill>
              </a:rPr>
              <a:t>.</a:t>
            </a:r>
            <a:endParaRPr lang="ru-RU" sz="8000" dirty="0" smtClean="0">
              <a:solidFill>
                <a:srgbClr val="660033"/>
              </a:solidFill>
            </a:endParaRPr>
          </a:p>
          <a:p>
            <a:pPr>
              <a:buClr>
                <a:srgbClr val="660033"/>
              </a:buClr>
              <a:buFont typeface="Wingdings" pitchFamily="2" charset="2"/>
              <a:buChar char="ü"/>
            </a:pPr>
            <a:r>
              <a:rPr lang="ru-RU" sz="8000" b="1" i="1" dirty="0" smtClean="0">
                <a:solidFill>
                  <a:srgbClr val="660033"/>
                </a:solidFill>
              </a:rPr>
              <a:t>Учащённое сердцебиение</a:t>
            </a:r>
            <a:r>
              <a:rPr lang="ru-RU" sz="8000" dirty="0" smtClean="0">
                <a:solidFill>
                  <a:srgbClr val="660033"/>
                </a:solidFill>
              </a:rPr>
              <a:t>. Отличительным симптомом является то, что ритм сердца сбивается в спокойном состоянии, в отсутствии физической нагрузки.</a:t>
            </a:r>
          </a:p>
          <a:p>
            <a:pPr>
              <a:buClr>
                <a:srgbClr val="660033"/>
              </a:buClr>
              <a:buFont typeface="Wingdings" pitchFamily="2" charset="2"/>
              <a:buChar char="ü"/>
            </a:pPr>
            <a:r>
              <a:rPr lang="ru-RU" sz="8000" b="1" i="1" dirty="0" smtClean="0">
                <a:solidFill>
                  <a:srgbClr val="660033"/>
                </a:solidFill>
              </a:rPr>
              <a:t>Повышение артериального давления</a:t>
            </a:r>
            <a:r>
              <a:rPr lang="ru-RU" sz="8000" b="1" dirty="0" smtClean="0">
                <a:solidFill>
                  <a:srgbClr val="660033"/>
                </a:solidFill>
              </a:rPr>
              <a:t> </a:t>
            </a:r>
            <a:r>
              <a:rPr lang="ru-RU" sz="8000" dirty="0" smtClean="0">
                <a:solidFill>
                  <a:srgbClr val="660033"/>
                </a:solidFill>
              </a:rPr>
              <a:t>(внешне это проявляется в виде покраснения лица, лопнувших сосудов в глазах, головной боли).</a:t>
            </a:r>
          </a:p>
          <a:p>
            <a:pPr>
              <a:buClr>
                <a:srgbClr val="660033"/>
              </a:buClr>
              <a:buFont typeface="Wingdings" pitchFamily="2" charset="2"/>
              <a:buChar char="ü"/>
            </a:pPr>
            <a:r>
              <a:rPr lang="ru-RU" sz="8000" b="1" i="1" dirty="0" smtClean="0">
                <a:solidFill>
                  <a:srgbClr val="660033"/>
                </a:solidFill>
              </a:rPr>
              <a:t>Побледнение кожных покровов </a:t>
            </a:r>
            <a:r>
              <a:rPr lang="ru-RU" sz="8000" i="1" dirty="0" smtClean="0">
                <a:solidFill>
                  <a:srgbClr val="660033"/>
                </a:solidFill>
              </a:rPr>
              <a:t>из-за резкого сосудистого спазма</a:t>
            </a:r>
            <a:r>
              <a:rPr lang="ru-RU" sz="8000" dirty="0" smtClean="0">
                <a:solidFill>
                  <a:srgbClr val="660033"/>
                </a:solidFill>
              </a:rPr>
              <a:t>.</a:t>
            </a:r>
          </a:p>
          <a:p>
            <a:pPr>
              <a:buClr>
                <a:srgbClr val="660033"/>
              </a:buClr>
              <a:buFont typeface="Wingdings" pitchFamily="2" charset="2"/>
              <a:buChar char="ü"/>
            </a:pPr>
            <a:r>
              <a:rPr lang="ru-RU" sz="8000" b="1" i="1" dirty="0" smtClean="0">
                <a:solidFill>
                  <a:srgbClr val="660033"/>
                </a:solidFill>
              </a:rPr>
              <a:t>Ослабленное дыхание, судороги и потеря сознания</a:t>
            </a:r>
            <a:r>
              <a:rPr lang="ru-RU" sz="8000" b="1" dirty="0" smtClean="0">
                <a:solidFill>
                  <a:srgbClr val="660033"/>
                </a:solidFill>
              </a:rPr>
              <a:t> - это наиболее тяжёлые симптомы.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Бездымный табак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cap="all" dirty="0" smtClean="0">
                <a:ln w="0"/>
                <a:solidFill>
                  <a:srgbClr val="CC0066"/>
                </a:solidFill>
                <a:effectLst>
                  <a:reflection blurRad="12700" stA="50000" endPos="50000" dist="5000" dir="5400000" sy="-100000" rotWithShape="0"/>
                </a:effectLst>
              </a:rPr>
              <a:t>ДА МИНУЕТ НАС ЧАША СИЯ!</a:t>
            </a:r>
          </a:p>
          <a:p>
            <a:pPr>
              <a:buNone/>
            </a:pPr>
            <a:endParaRPr lang="ru-RU" b="1" cap="all" dirty="0" smtClean="0">
              <a:ln w="0"/>
              <a:solidFill>
                <a:srgbClr val="CC0066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dirty="0"/>
          </a:p>
        </p:txBody>
      </p:sp>
      <p:pic>
        <p:nvPicPr>
          <p:cNvPr id="4" name="Picture 3" descr="C:\Users\Admin\Desktop\syntheticpot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6286544" cy="324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183880" cy="1051560"/>
          </a:xfrm>
        </p:spPr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Бездымный табак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 defTabSz="449216">
              <a:buNone/>
              <a:defRPr/>
            </a:pP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 algn="ctr" defTabSz="449216">
              <a:buNone/>
              <a:defRPr/>
            </a:pP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 algn="ctr" defTabSz="449216">
              <a:buNone/>
              <a:defRPr/>
            </a:pP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 algn="ctr" defTabSz="449216">
              <a:buNone/>
              <a:defRPr/>
            </a:pP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 algn="ctr" defTabSz="449216">
              <a:buNone/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«Жизнь - это не зрелище, </a:t>
            </a:r>
          </a:p>
          <a:p>
            <a:pPr algn="ctr" defTabSz="449216">
              <a:buNone/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        жизнь трудное занятие»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altLang="ru-RU" sz="2100" b="1" i="1" dirty="0" smtClean="0">
                <a:solidFill>
                  <a:srgbClr val="008080"/>
                </a:solidFill>
                <a:latin typeface="Times New Roman" pitchFamily="16" charset="0"/>
                <a:cs typeface="Times New Roman" pitchFamily="16" charset="0"/>
              </a:rPr>
              <a:t>Бил Гейтс - один из самых богатых людей планеты, основатель фирмы </a:t>
            </a:r>
            <a:r>
              <a:rPr lang="en-US" altLang="ru-RU" sz="2100" b="1" i="1" dirty="0" smtClean="0">
                <a:solidFill>
                  <a:srgbClr val="008080"/>
                </a:solidFill>
                <a:latin typeface="Times New Roman" pitchFamily="16" charset="0"/>
                <a:cs typeface="Times New Roman" pitchFamily="16" charset="0"/>
              </a:rPr>
              <a:t>Microsoft</a:t>
            </a:r>
            <a:r>
              <a:rPr lang="ru-RU" altLang="ru-RU" sz="2100" b="1" i="1" dirty="0" smtClean="0">
                <a:solidFill>
                  <a:srgbClr val="008080"/>
                </a:solidFill>
                <a:latin typeface="Times New Roman" pitchFamily="16" charset="0"/>
                <a:cs typeface="Times New Roman" pitchFamily="16" charset="0"/>
              </a:rPr>
              <a:t>. 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183880" cy="1051560"/>
          </a:xfrm>
        </p:spPr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Бездымный табак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defTabSz="449216">
              <a:buNone/>
              <a:defRPr/>
            </a:pPr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8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 algn="ctr" defTabSz="449216">
              <a:buNone/>
              <a:defRPr/>
            </a:pPr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8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 algn="ctr" defTabSz="449216">
              <a:buNone/>
              <a:defRPr/>
            </a:pPr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8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 algn="ctr" defTabSz="449216">
              <a:buNone/>
              <a:defRPr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8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"Мир уступает дорогу тому,</a:t>
            </a:r>
          </a:p>
          <a:p>
            <a:pPr algn="ctr" defTabSz="449216">
              <a:buNone/>
              <a:defRPr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8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кто знает, куда идет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«</a:t>
            </a:r>
          </a:p>
          <a:p>
            <a:pPr algn="ctr" defTabSz="449216">
              <a:buNone/>
              <a:defRPr/>
            </a:pPr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 algn="ctr" defTabSz="449216">
              <a:buNone/>
              <a:defRPr/>
            </a:pPr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 algn="r" defTabSz="449216">
              <a:buNone/>
              <a:defRPr/>
            </a:pPr>
            <a:endParaRPr lang="ru-RU" sz="18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 algn="r">
              <a:buNone/>
            </a:pPr>
            <a:r>
              <a:rPr lang="ru-RU" altLang="ru-RU" sz="1800" b="1" i="1" dirty="0" smtClean="0">
                <a:solidFill>
                  <a:srgbClr val="008080"/>
                </a:solidFill>
              </a:rPr>
              <a:t>Ральф </a:t>
            </a:r>
            <a:r>
              <a:rPr lang="ru-RU" altLang="ru-RU" sz="1800" b="1" i="1" dirty="0" err="1" smtClean="0">
                <a:solidFill>
                  <a:srgbClr val="008080"/>
                </a:solidFill>
              </a:rPr>
              <a:t>Уолдо</a:t>
            </a:r>
            <a:r>
              <a:rPr lang="ru-RU" altLang="ru-RU" sz="1800" b="1" i="1" dirty="0" smtClean="0">
                <a:solidFill>
                  <a:srgbClr val="008080"/>
                </a:solidFill>
              </a:rPr>
              <a:t> </a:t>
            </a:r>
            <a:r>
              <a:rPr lang="ru-RU" altLang="ru-RU" sz="1800" b="1" i="1" dirty="0" err="1" smtClean="0">
                <a:solidFill>
                  <a:srgbClr val="008080"/>
                </a:solidFill>
              </a:rPr>
              <a:t>Эмерсон</a:t>
            </a:r>
            <a:endParaRPr lang="ru-RU" altLang="ru-RU" sz="1800" b="1" i="1" dirty="0" smtClean="0">
              <a:solidFill>
                <a:srgbClr val="00808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ru-RU" sz="4400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/>
                </a:solidFill>
              </a:rPr>
              <a:t>Спасибо за внимание!</a:t>
            </a:r>
            <a:endParaRPr lang="ru-RU" sz="4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</a:rPr>
              <a:t>Бездымный табак</a:t>
            </a:r>
            <a:endParaRPr lang="ru-RU" altLang="ru-RU" sz="4000" b="1" dirty="0" smtClean="0">
              <a:solidFill>
                <a:srgbClr val="808000"/>
              </a:solidFill>
              <a:latin typeface="Times New Roman" pitchFamily="16" charset="0"/>
            </a:endParaRPr>
          </a:p>
          <a:p>
            <a:r>
              <a:rPr lang="ru-RU" altLang="ru-RU" sz="4000" b="1" dirty="0" smtClean="0">
                <a:solidFill>
                  <a:srgbClr val="808000"/>
                </a:solidFill>
                <a:latin typeface="Times New Roman" pitchFamily="16" charset="0"/>
              </a:rPr>
              <a:t>Одной из серьезных проблем в наше время является широко распространенное среди школьников употребление так называемого </a:t>
            </a:r>
            <a:r>
              <a:rPr lang="ru-RU" altLang="ru-RU" sz="4000" b="1" u="sng" dirty="0" err="1" smtClean="0">
                <a:solidFill>
                  <a:srgbClr val="808000"/>
                </a:solidFill>
                <a:latin typeface="Times New Roman" pitchFamily="16" charset="0"/>
              </a:rPr>
              <a:t>снюса</a:t>
            </a:r>
            <a:r>
              <a:rPr lang="ru-RU" altLang="ru-RU" sz="4000" b="1" dirty="0" smtClean="0">
                <a:solidFill>
                  <a:srgbClr val="808000"/>
                </a:solidFill>
                <a:latin typeface="Times New Roman" pitchFamily="16" charset="0"/>
              </a:rPr>
              <a:t> и </a:t>
            </a:r>
            <a:r>
              <a:rPr lang="ru-RU" altLang="ru-RU" sz="4000" b="1" u="sng" dirty="0" err="1" smtClean="0">
                <a:solidFill>
                  <a:srgbClr val="808000"/>
                </a:solidFill>
                <a:latin typeface="Times New Roman" pitchFamily="16" charset="0"/>
              </a:rPr>
              <a:t>насвая</a:t>
            </a:r>
            <a:r>
              <a:rPr lang="ru-RU" altLang="ru-RU" sz="4000" b="1" dirty="0" smtClean="0">
                <a:solidFill>
                  <a:srgbClr val="808000"/>
                </a:solidFill>
                <a:latin typeface="Times New Roman" pitchFamily="16" charset="0"/>
              </a:rPr>
              <a:t>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10000" b="1" dirty="0" smtClean="0">
                <a:ln>
                  <a:solidFill>
                    <a:sysClr val="windowText" lastClr="000000"/>
                  </a:solidFill>
                </a:ln>
              </a:rPr>
              <a:t>Бездымный табак</a:t>
            </a:r>
          </a:p>
          <a:p>
            <a:pPr algn="ctr">
              <a:buNone/>
            </a:pPr>
            <a:endParaRPr lang="ru-RU" sz="4000" b="1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ru-RU" sz="7400" b="1" u="sng" dirty="0" err="1" smtClean="0"/>
              <a:t>Снюс</a:t>
            </a:r>
            <a:r>
              <a:rPr lang="ru-RU" sz="7400" u="sng" dirty="0" smtClean="0"/>
              <a:t> </a:t>
            </a:r>
            <a:r>
              <a:rPr lang="ru-RU" sz="7400" dirty="0" smtClean="0"/>
              <a:t>— представитель класса бездымных табаков, его не курят, но, в отличие от других видов бездымного табака, его также не жуют, а закладывают под верхнюю губу на время от 5 до 30 минут, в течение которых никотин поступает в организм человека.</a:t>
            </a:r>
          </a:p>
          <a:p>
            <a:pPr>
              <a:buNone/>
            </a:pPr>
            <a:endParaRPr lang="ru-RU" sz="7400" dirty="0" smtClean="0"/>
          </a:p>
          <a:p>
            <a:r>
              <a:rPr lang="ru-RU" altLang="ru-RU" sz="7400" b="1" dirty="0" err="1" smtClean="0">
                <a:solidFill>
                  <a:srgbClr val="333300"/>
                </a:solidFill>
              </a:rPr>
              <a:t>Насвай</a:t>
            </a:r>
            <a:r>
              <a:rPr lang="ru-RU" altLang="ru-RU" sz="7400" dirty="0" smtClean="0">
                <a:solidFill>
                  <a:srgbClr val="333300"/>
                </a:solidFill>
              </a:rPr>
              <a:t> - вещество, обладающее слабым наркотическим действием!</a:t>
            </a:r>
            <a:r>
              <a:rPr lang="ru-RU" sz="7400" dirty="0" smtClean="0">
                <a:solidFill>
                  <a:srgbClr val="FFFFFF"/>
                </a:solidFill>
                <a:cs typeface="Tahoma" pitchFamily="32" charset="0"/>
              </a:rPr>
              <a:t> </a:t>
            </a:r>
            <a:r>
              <a:rPr lang="ru-RU" sz="7400" dirty="0" err="1" smtClean="0">
                <a:cs typeface="Tahoma" pitchFamily="32" charset="0"/>
              </a:rPr>
              <a:t>Насвай</a:t>
            </a:r>
            <a:r>
              <a:rPr lang="ru-RU" sz="7400" dirty="0" smtClean="0">
                <a:cs typeface="Tahoma" pitchFamily="32" charset="0"/>
              </a:rPr>
              <a:t> закладывают под нижнюю, или верхнюю губу и держат там в ожидании эффекта. </a:t>
            </a:r>
            <a:endParaRPr lang="ru-RU" altLang="ru-RU" sz="7400" dirty="0" smtClean="0"/>
          </a:p>
          <a:p>
            <a:endParaRPr lang="ru-RU" sz="4000" dirty="0" smtClean="0"/>
          </a:p>
          <a:p>
            <a:pPr algn="ctr">
              <a:buNone/>
            </a:pP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</a:rPr>
              <a:t>Бездымный табак</a:t>
            </a:r>
            <a:r>
              <a:rPr lang="ru-RU" sz="9600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sz="9600" dirty="0" smtClean="0">
                <a:ln>
                  <a:solidFill>
                    <a:sysClr val="windowText" lastClr="000000"/>
                  </a:solidFill>
                </a:ln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Продажа бездымного табака запрещена и у нас, однако ловкие дельцы от табачной индустрии меняют название, упаковку, форму выпуска, и продолжают травить население. </a:t>
            </a:r>
          </a:p>
          <a:p>
            <a:r>
              <a:rPr lang="ru-RU" dirty="0" smtClean="0"/>
              <a:t>Разумеется, ни о каком лицензировании и контроле качества речи не идет.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Бездымный табак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183880" cy="4187952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 smtClean="0"/>
              <a:t>В 2015 году Государственная Дума РФ приняла Федеральный закон «О внесении изменений в статью 19 Федерального закона «Об охране здоровья граждан от воздействия окружающего табачного дыма и последствий потребления табака» </a:t>
            </a:r>
          </a:p>
          <a:p>
            <a:pPr>
              <a:buNone/>
            </a:pPr>
            <a:endParaRPr lang="ru-RU" sz="3100" dirty="0" smtClean="0"/>
          </a:p>
          <a:p>
            <a:r>
              <a:rPr lang="ru-RU" sz="3100" dirty="0" smtClean="0"/>
              <a:t>и статью 14.53 Кодекса Российской Федерации об административных правонарушениях» от 30.12.2015 N 456-ФЗ о полном запрете продажи </a:t>
            </a:r>
            <a:r>
              <a:rPr lang="ru-RU" sz="3100" dirty="0" err="1" smtClean="0"/>
              <a:t>снюса</a:t>
            </a:r>
            <a:r>
              <a:rPr lang="ru-RU" sz="3100" dirty="0" smtClean="0"/>
              <a:t>, </a:t>
            </a:r>
            <a:r>
              <a:rPr lang="ru-RU" sz="3100" dirty="0" err="1" smtClean="0"/>
              <a:t>насвая</a:t>
            </a:r>
            <a:r>
              <a:rPr lang="ru-RU" sz="3100" dirty="0" smtClean="0"/>
              <a:t> из-за высокого содержания никотина, этот табак быстро вызывает стойкую зависимость, а канцерогенные вещества в его составе приводят к развитию рака.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Бездымный табак (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</a:rPr>
              <a:t>снюс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 своему действию </a:t>
            </a:r>
            <a:r>
              <a:rPr lang="ru-RU" b="1" dirty="0" err="1" smtClean="0"/>
              <a:t>снюс</a:t>
            </a:r>
            <a:r>
              <a:rPr lang="ru-RU" dirty="0" smtClean="0"/>
              <a:t> – </a:t>
            </a:r>
            <a:r>
              <a:rPr lang="ru-RU" dirty="0" err="1" smtClean="0"/>
              <a:t>наркотик-сихостимулятор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При рассасывании или жевании никотин из табачной смеси впитывается через слизистые ротовой полости в кровь и попадает вместе со слюной в желудок, где через стенки желудка тоже попадает в кровоток. </a:t>
            </a:r>
          </a:p>
          <a:p>
            <a:r>
              <a:rPr lang="ru-RU" dirty="0" smtClean="0"/>
              <a:t>Кровь быстро разносит наркотик по всему организму, и никотин попадает в головной мозг. Там он блокирует m-холиновые рецепторы мозга, что приводит к выбросу адреналина и глюкозы в кровь.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Адреналин сужает сосуды и ускоряет сердцебиение, повышает мышечный тонус, снижает аппетит, стимулирует работу центральной нервной системы: вызывает чувство бодрости, но при этом приводит к нервному перевозбуждению с чувством тревожности и смутного беспокойства.</a:t>
            </a:r>
          </a:p>
          <a:p>
            <a:endParaRPr lang="ru-RU" dirty="0"/>
          </a:p>
        </p:txBody>
      </p:sp>
      <p:pic>
        <p:nvPicPr>
          <p:cNvPr id="4" name="Picture 1" descr="D:\Профилактика\полиграфия\Полиграфия\Картинки для использования\Измерение 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645024"/>
            <a:ext cx="3429024" cy="25745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5589240"/>
            <a:ext cx="6995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Бездымный табак (</a:t>
            </a:r>
            <a:r>
              <a:rPr lang="ru-RU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снюс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Бездымный табак (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</a:rPr>
              <a:t>снюс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Глюкоза провоцирует повышение уровня «гормона удовольствия» дофамин, поэтому при употреблении </a:t>
            </a:r>
            <a:r>
              <a:rPr lang="ru-RU" dirty="0" err="1" smtClean="0"/>
              <a:t>снюса</a:t>
            </a:r>
            <a:r>
              <a:rPr lang="ru-RU" dirty="0" smtClean="0"/>
              <a:t> человек ощущает наслаждение. Но при резком выбросе глюкозы активно вырабатывается инсулин – гормон, который регулирует ее уровень в крови. Он связывает сахар - и его уровень становится еще ниже, чем был до приема никотина.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Такие резкие перепады уровня глюкозы провоцируют стресс, раздражительность и тревожность, а также усталость после окончания действия никотина.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254</TotalTime>
  <Words>1139</Words>
  <Application>Microsoft Office PowerPoint</Application>
  <PresentationFormat>Экран (4:3)</PresentationFormat>
  <Paragraphs>129</Paragraphs>
  <Slides>27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Бездымный табак </vt:lpstr>
      <vt:lpstr>Бездымный табак</vt:lpstr>
      <vt:lpstr>Бездымный табак (снюс)</vt:lpstr>
      <vt:lpstr>Презентация PowerPoint</vt:lpstr>
      <vt:lpstr>Бездымный табак (снюс)</vt:lpstr>
      <vt:lpstr>Презентация PowerPoint</vt:lpstr>
      <vt:lpstr>Бездымный табак (насвай)</vt:lpstr>
      <vt:lpstr>Презентация PowerPoint</vt:lpstr>
      <vt:lpstr>Бездымный табак (насвай)</vt:lpstr>
      <vt:lpstr>Бездымный табак (насвай)</vt:lpstr>
      <vt:lpstr>Бездымный табак (насвай)</vt:lpstr>
      <vt:lpstr>Бездымный табак</vt:lpstr>
      <vt:lpstr>Бездымный табак</vt:lpstr>
      <vt:lpstr>Бездымный табак</vt:lpstr>
      <vt:lpstr>Бездымный табак</vt:lpstr>
      <vt:lpstr>Бездымный табак</vt:lpstr>
      <vt:lpstr>Бездымный табак</vt:lpstr>
      <vt:lpstr>Бездымный табак</vt:lpstr>
      <vt:lpstr>Бездымный табак</vt:lpstr>
      <vt:lpstr>Бездымный табак</vt:lpstr>
      <vt:lpstr>Бездымный табак</vt:lpstr>
      <vt:lpstr>Бездымный табак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19</cp:revision>
  <dcterms:created xsi:type="dcterms:W3CDTF">2021-02-16T16:14:05Z</dcterms:created>
  <dcterms:modified xsi:type="dcterms:W3CDTF">2021-02-18T06:17:32Z</dcterms:modified>
</cp:coreProperties>
</file>