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82" r:id="rId3"/>
    <p:sldId id="283" r:id="rId4"/>
    <p:sldId id="259" r:id="rId5"/>
    <p:sldId id="284" r:id="rId6"/>
    <p:sldId id="303" r:id="rId7"/>
    <p:sldId id="289" r:id="rId8"/>
    <p:sldId id="264" r:id="rId9"/>
    <p:sldId id="288" r:id="rId10"/>
    <p:sldId id="286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297" r:id="rId21"/>
    <p:sldId id="300" r:id="rId22"/>
    <p:sldId id="301" r:id="rId23"/>
    <p:sldId id="302" r:id="rId24"/>
    <p:sldId id="260" r:id="rId25"/>
    <p:sldId id="265" r:id="rId26"/>
    <p:sldId id="269" r:id="rId27"/>
    <p:sldId id="273" r:id="rId28"/>
    <p:sldId id="274" r:id="rId2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  <a:srgbClr val="8080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85BCC-5800-4083-840F-B3E298576C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7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33FB0-71C9-46D2-ACA8-BED6B719BD21}" type="slidenum">
              <a:rPr lang="ru-RU"/>
              <a:pPr/>
              <a:t>1</a:t>
            </a:fld>
            <a:endParaRPr lang="ru-RU"/>
          </a:p>
        </p:txBody>
      </p:sp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spcBef>
                <a:spcPct val="0"/>
              </a:spcBef>
            </a:pPr>
            <a:endParaRPr lang="ru-RU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F40B0F49-CE8D-4D50-99CD-B254E3582E06}" type="slidenum">
              <a:rPr lang="ru-RU" sz="1200"/>
              <a:pPr algn="r" defTabSz="912813"/>
              <a:t>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3055C-6F61-4EF7-905F-381BE795B2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4DF8E-4C61-496C-B2E8-F38029A6C9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32167-FD83-4D23-B99E-B0DF32252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7551F-FB34-4DFB-812D-DA45123C1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B2D4-9710-4D47-800E-1FDB790BC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8AF4-2153-4529-A77A-FE5738F010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18338-A5F5-4DA5-B865-0E00BC8A5C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0797F-0707-4BE3-8076-93FE1356F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E1777-1D6D-4B64-8FB3-CC4895301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6F62C-39BB-4F01-A203-D7E86B37A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A1A4B-5F17-4E07-A3B8-D18F235C1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949129-EF7A-4603-AE25-D034E3D140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85;&#1100;%20&#1053;&#1077;&#1080;&#1079;&#1074;&#1077;&#1089;&#1090;&#1085;&#1086;&#1075;&#1086;%20&#1089;&#1086;&#1083;&#1076;&#1072;&#1090;&#1072;\voennyie%20-%20ballada_o_neizvestnom_soldate.mp3" TargetMode="External"/><Relationship Id="rId5" Type="http://schemas.openxmlformats.org/officeDocument/2006/relationships/image" Target="../media/image4.png"/><Relationship Id="rId4" Type="http://schemas.microsoft.com/office/2007/relationships/media" Target="file:///E:\&#1044;&#1077;&#1085;&#1100;%20&#1053;&#1077;&#1080;&#1079;&#1074;&#1077;&#1089;&#1090;&#1085;&#1086;&#1075;&#1086;%20&#1089;&#1086;&#1083;&#1076;&#1072;&#1090;&#1072;\voennyie%20-%20ballada_o_neizvestnom_soldate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4;.&#1055;%209&#1084;&#1072;&#1103;\9%20&#1084;&#1072;&#1103;2011\9&#1084;&#1072;&#1103;\&#1084;&#1086;&#1097;&#1085;&#1099;&#1081;%20&#1074;&#1079;&#1088;&#1099;&#1074;.mp3" TargetMode="External"/><Relationship Id="rId6" Type="http://schemas.openxmlformats.org/officeDocument/2006/relationships/image" Target="../media/image7.png"/><Relationship Id="rId5" Type="http://schemas.microsoft.com/office/2007/relationships/media" Target="file:///H:\&#1044;.&#1055;%209&#1084;&#1072;&#1103;\9%20&#1084;&#1072;&#1103;2011\9&#1084;&#1072;&#1103;\&#1084;&#1086;&#1097;&#1085;&#1099;&#1081;%20&#1074;&#1079;&#1088;&#1099;&#1074;.mp3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ru.wikipedia.org/wiki/%D0%A8%D1%82%D1%8B%D0%BA%D0%B8_(%D0%BC%D0%B5%D0%BC%D0%BE%D1%80%D0%B8%D0%B0%D0%BB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ru.wikipedia.org/wiki/%D0%A1%D0%BE%D0%BB%D0%B4%D0%B0%D1%82" TargetMode="External"/><Relationship Id="rId5" Type="http://schemas.openxmlformats.org/officeDocument/2006/relationships/hyperlink" Target="https://ru.wikipedia.org/wiki/%D0%9C%D0%BE%D1%81%D0%BA%D0%BE%D0%B2%D1%81%D0%BA%D0%B0%D1%8F_%D0%B1%D0%B8%D1%82%D0%B2%D0%B0_1941%E2%80%941942" TargetMode="External"/><Relationship Id="rId4" Type="http://schemas.openxmlformats.org/officeDocument/2006/relationships/hyperlink" Target="https://ru.wikipedia.org/wiki/1966_%D0%B3%D0%BE%D0%B4" TargetMode="External"/><Relationship Id="rId9" Type="http://schemas.openxmlformats.org/officeDocument/2006/relationships/hyperlink" Target="https://ru.wikipedia.org/wiki/%D0%97%D0%B5%D0%BB%D0%B5%D0%BD%D0%BE%D0%B3%D1%80%D0%B0%D0%B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Рисунок1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1950" y="0"/>
            <a:ext cx="370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1925"/>
            <a:ext cx="5143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5105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День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неизвестного</a:t>
            </a:r>
          </a:p>
          <a:p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солдата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учитель\Desktop\Eleckaya_operaciya-(6-16)-12-1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2-17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______ ____ ________________________ __________________ _194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0" y="152400"/>
            <a:ext cx="889612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7.1.-Karta-Voronezhsko-Kastornenskoy-nastupatelnoy-operaCii-24.01-----2.02.1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elec-posle-osvobozhden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" y="7620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comment_133816_attachment_imag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97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lid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57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fCg8HFXgAAb9F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31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52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player.myshared.ru/961014/data/images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4" y="76200"/>
            <a:ext cx="9042826" cy="67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971550" y="692150"/>
            <a:ext cx="72723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«Нам  не  дано  забыть!»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3 декабря –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День Неизвестного солдата</a:t>
            </a:r>
          </a:p>
        </p:txBody>
      </p:sp>
      <p:pic>
        <p:nvPicPr>
          <p:cNvPr id="5" name="voennyie - ballada_o_neizvestnom_soldate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3087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61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444055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84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oUFjAMzT52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2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H0QOgkjp1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26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IAPBtlWI9X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694150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0"/>
            <a:ext cx="7543800" cy="6911975"/>
          </a:xfrm>
          <a:solidFill>
            <a:schemeClr val="bg2"/>
          </a:solidFill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15" descr="http://gorodskoyportal.ru/izhevsk/pictures/10257502/small_picnam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http://stavgorod.ru/assets/components/stavgorod/connector2.php?action=web/getfile&amp;filename=24823&amp;ld=28644&amp;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00400"/>
            <a:ext cx="4572000" cy="3657600"/>
          </a:xfrm>
          <a:prstGeom prst="rect">
            <a:avLst/>
          </a:prstGeom>
          <a:noFill/>
        </p:spPr>
      </p:pic>
      <p:pic>
        <p:nvPicPr>
          <p:cNvPr id="28680" name="Picture 8" descr="рисунок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495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42875" y="2143125"/>
            <a:ext cx="87868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latin typeface="Calibri" pitchFamily="34" charset="0"/>
              </a:rPr>
              <a:t>Зовёт война неравнодушных, 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b="1" i="1">
                <a:solidFill>
                  <a:srgbClr val="C00000"/>
                </a:solidFill>
                <a:latin typeface="Calibri" pitchFamily="34" charset="0"/>
              </a:rPr>
              <a:t>В лесную глушь, земную даль,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b="1" i="1">
                <a:solidFill>
                  <a:srgbClr val="C00000"/>
                </a:solidFill>
                <a:latin typeface="Calibri" pitchFamily="34" charset="0"/>
              </a:rPr>
              <a:t>Не застудивших свои души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b="1" i="1">
                <a:solidFill>
                  <a:srgbClr val="C00000"/>
                </a:solidFill>
                <a:latin typeface="Calibri" pitchFamily="34" charset="0"/>
              </a:rPr>
              <a:t>В столичных тёплых городах.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 </a:t>
            </a:r>
          </a:p>
          <a:p>
            <a:r>
              <a:rPr lang="ru-RU" b="1">
                <a:latin typeface="Calibri" pitchFamily="34" charset="0"/>
              </a:rPr>
              <a:t>Только  одна  Великая  Отечественная  война  поглотила  в  своем  пламени  пять  миллионов  человек, даже  не  спросив, как  их  зовут. </a:t>
            </a:r>
          </a:p>
          <a:p>
            <a:r>
              <a:rPr lang="ru-RU" b="1">
                <a:latin typeface="Calibri" pitchFamily="34" charset="0"/>
              </a:rPr>
              <a:t>Если открыть любую изданную в нашей стране «Книгу Памяти», то напротив фамилий огромного числа советских солдат, не вернувшихся с Великой Отечественной войны, написано — «пропал без вести». За  годы  Великой  Отечественной  без  вести  пропали  4,5 миллиона  человек: примерно  треть  попали  в  плен, кого-то  не  успели  внести  во  фронтовые  сводки  погибших. Бывало, что  «пропадали»  целыми  батальонами – командование  уничтожало  документы, которые  могли  попасть  врагу.  </a:t>
            </a:r>
          </a:p>
          <a:p>
            <a:pPr algn="ctr"/>
            <a:endParaRPr lang="ru-RU" b="1">
              <a:latin typeface="Calibri" pitchFamily="34" charset="0"/>
            </a:endParaRPr>
          </a:p>
        </p:txBody>
      </p:sp>
      <p:pic>
        <p:nvPicPr>
          <p:cNvPr id="3" name="Picture 10" descr="vzryv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28" y="0"/>
            <a:ext cx="3143272" cy="314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ощный взрыв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7300" y="6858000"/>
            <a:ext cx="4603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8154" y="-36115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096000"/>
          </a:xfrm>
          <a:prstGeom prst="rect">
            <a:avLst/>
          </a:prstGeom>
          <a:noFill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257800" y="457200"/>
            <a:ext cx="3581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з декабря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в 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2800"/>
            <a:ext cx="2971800" cy="3276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Перенос праха неизвестного солдата, Москва 3 декабря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1966 года.</a:t>
            </a:r>
            <a:r>
              <a:rPr lang="ru-RU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ru-RU" sz="3900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3555" name="Picture 2" descr="C:\Users\User\Desktop\Фото20_Vdovenc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2933700"/>
            <a:ext cx="5486400" cy="3924300"/>
          </a:xfrm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990600" y="0"/>
            <a:ext cx="8153400" cy="3170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3 декабря </a:t>
            </a:r>
            <a:r>
              <a:rPr lang="ru-RU" sz="2800" b="1" i="1">
                <a:latin typeface="Times New Roman" pitchFamily="18" charset="0"/>
                <a:hlinkClick r:id="rId4" tooltip="1966 год"/>
              </a:rPr>
              <a:t>1966 года</a:t>
            </a:r>
            <a:r>
              <a:rPr lang="ru-RU" sz="2800" b="1" i="1">
                <a:latin typeface="Times New Roman" pitchFamily="18" charset="0"/>
              </a:rPr>
              <a:t>, в ознаменование 25-летней годовщины </a:t>
            </a:r>
            <a:r>
              <a:rPr lang="ru-RU" sz="2800" b="1" i="1">
                <a:latin typeface="Times New Roman" pitchFamily="18" charset="0"/>
                <a:hlinkClick r:id="rId5" tooltip="Московская битва 1941—1942"/>
              </a:rPr>
              <a:t>разгрома немецких войск под Москвой</a:t>
            </a:r>
            <a:r>
              <a:rPr lang="ru-RU" sz="2800" b="1" i="1">
                <a:latin typeface="Times New Roman" pitchFamily="18" charset="0"/>
              </a:rPr>
              <a:t>, прах неизвестного </a:t>
            </a:r>
            <a:r>
              <a:rPr lang="ru-RU" sz="2800" b="1" i="1">
                <a:latin typeface="Times New Roman" pitchFamily="18" charset="0"/>
                <a:hlinkClick r:id="rId6" tooltip="Солдат"/>
              </a:rPr>
              <a:t>солдата</a:t>
            </a:r>
            <a:r>
              <a:rPr lang="ru-RU" sz="2800" b="1" i="1">
                <a:latin typeface="Times New Roman" pitchFamily="18" charset="0"/>
              </a:rPr>
              <a:t> был перенесён из </a:t>
            </a:r>
            <a:r>
              <a:rPr lang="ru-RU" sz="3200" b="1" i="1">
                <a:latin typeface="Times New Roman" pitchFamily="18" charset="0"/>
                <a:hlinkClick r:id="rId7" tooltip="Штыки (мемориал)"/>
              </a:rPr>
              <a:t>братской</a:t>
            </a:r>
            <a:r>
              <a:rPr lang="ru-RU" sz="2800" b="1" i="1">
                <a:latin typeface="Times New Roman" pitchFamily="18" charset="0"/>
                <a:hlinkClick r:id="rId7" tooltip="Штыки (мемориал)"/>
              </a:rPr>
              <a:t> могилы на 41-м километре</a:t>
            </a:r>
            <a:r>
              <a:rPr lang="ru-RU" sz="2800" b="1" i="1">
                <a:latin typeface="Times New Roman" pitchFamily="18" charset="0"/>
              </a:rPr>
              <a:t> </a:t>
            </a:r>
            <a:r>
              <a:rPr lang="ru-RU" sz="2800" b="1" i="1">
                <a:latin typeface="Times New Roman" pitchFamily="18" charset="0"/>
                <a:hlinkClick r:id="rId8" tooltip="Ленинградское шоссе (Москва)"/>
              </a:rPr>
              <a:t>Ленинградского шоссе</a:t>
            </a:r>
            <a:r>
              <a:rPr lang="ru-RU" sz="2800" b="1" i="1">
                <a:latin typeface="Times New Roman" pitchFamily="18" charset="0"/>
              </a:rPr>
              <a:t> (на въезде в город </a:t>
            </a:r>
            <a:r>
              <a:rPr lang="ru-RU" sz="2800" b="1" i="1">
                <a:latin typeface="Times New Roman" pitchFamily="18" charset="0"/>
                <a:hlinkClick r:id="rId9" tooltip="Зеленоград"/>
              </a:rPr>
              <a:t>Зеленоград</a:t>
            </a:r>
            <a:r>
              <a:rPr lang="ru-RU" sz="2800" b="1" i="1">
                <a:latin typeface="Times New Roman" pitchFamily="18" charset="0"/>
              </a:rPr>
              <a:t>) и торжественно захоронен в Александровском саду.</a:t>
            </a:r>
          </a:p>
        </p:txBody>
      </p:sp>
    </p:spTree>
    <p:custDataLst>
      <p:tags r:id="rId1"/>
    </p:custDataLst>
  </p:cSld>
  <p:clrMapOvr>
    <a:masterClrMapping/>
  </p:clrMapOvr>
  <p:transition advTm="14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752600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8 мая 1967 года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открыт </a:t>
            </a:r>
            <a:r>
              <a:rPr lang="ru-RU" sz="2400" dirty="0">
                <a:solidFill>
                  <a:srgbClr val="FF0000"/>
                </a:solidFill>
              </a:rPr>
              <a:t>мемориальный архитектурный ансамбль «Могила Неизвестного солдата»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" name="Picture 3" descr="C:\Users\User\Desktop\13мартаМИХАЛКОВэпитаф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58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37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учитель\Desktop\DtvCOLHXgAIrYMS.jpg 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 descr="https://ds03.infourok.ru/uploads/ex/02c4/00045c0b-dfa52fbd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учитель\Desktop\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Dt83OQoW4AAtAc-.jpg 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39</Words>
  <Application>Microsoft Macintosh PowerPoint</Application>
  <PresentationFormat>Экран (4:3)</PresentationFormat>
  <Paragraphs>20</Paragraphs>
  <Slides>28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Слайд 1</vt:lpstr>
      <vt:lpstr>Слайд 2</vt:lpstr>
      <vt:lpstr>Слайд 3</vt:lpstr>
      <vt:lpstr>Слайд 4</vt:lpstr>
      <vt:lpstr>Перенос праха неизвестного солдата, Москва 3 декабря  1966 года. </vt:lpstr>
      <vt:lpstr>8 мая 1967 года  открыт мемориальный архитектурный ансамбль «Могила Неизвестного солдата»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N1</dc:creator>
  <cp:lastModifiedBy>учитель</cp:lastModifiedBy>
  <cp:revision>38</cp:revision>
  <cp:lastPrinted>1601-01-01T00:00:00Z</cp:lastPrinted>
  <dcterms:created xsi:type="dcterms:W3CDTF">2016-12-06T20:25:49Z</dcterms:created>
  <dcterms:modified xsi:type="dcterms:W3CDTF">2022-03-25T05:42:49Z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