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9" r:id="rId3"/>
    <p:sldId id="270" r:id="rId4"/>
    <p:sldId id="271" r:id="rId5"/>
    <p:sldId id="264" r:id="rId6"/>
    <p:sldId id="265" r:id="rId7"/>
    <p:sldId id="266" r:id="rId8"/>
    <p:sldId id="267" r:id="rId9"/>
    <p:sldId id="268" r:id="rId10"/>
    <p:sldId id="273" r:id="rId11"/>
    <p:sldId id="274" r:id="rId12"/>
    <p:sldId id="258" r:id="rId13"/>
    <p:sldId id="259" r:id="rId14"/>
    <p:sldId id="260" r:id="rId15"/>
    <p:sldId id="261" r:id="rId16"/>
    <p:sldId id="262"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autoAdjust="0"/>
  </p:normalViewPr>
  <p:slideViewPr>
    <p:cSldViewPr snapToGrid="0">
      <p:cViewPr varScale="1">
        <p:scale>
          <a:sx n="67" d="100"/>
          <a:sy n="67" d="100"/>
        </p:scale>
        <p:origin x="-128" y="-2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C6D6B-8CA5-8848-8DBF-171E005B352C}" type="datetimeFigureOut">
              <a:rPr lang="ru-RU" smtClean="0"/>
              <a:t>10.03.22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05F86-522C-9042-B3D0-889E4A4E27C3}" type="slidenum">
              <a:rPr lang="ru-RU" smtClean="0"/>
              <a:t>‹#›</a:t>
            </a:fld>
            <a:endParaRPr lang="ru-RU"/>
          </a:p>
        </p:txBody>
      </p:sp>
    </p:spTree>
    <p:extLst>
      <p:ext uri="{BB962C8B-B14F-4D97-AF65-F5344CB8AC3E}">
        <p14:creationId xmlns:p14="http://schemas.microsoft.com/office/powerpoint/2010/main" val="1239871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05F86-522C-9042-B3D0-889E4A4E27C3}" type="slidenum">
              <a:rPr lang="ru-RU" smtClean="0"/>
              <a:t>5</a:t>
            </a:fld>
            <a:endParaRPr lang="ru-RU"/>
          </a:p>
        </p:txBody>
      </p:sp>
    </p:spTree>
    <p:extLst>
      <p:ext uri="{BB962C8B-B14F-4D97-AF65-F5344CB8AC3E}">
        <p14:creationId xmlns:p14="http://schemas.microsoft.com/office/powerpoint/2010/main" val="185185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210650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409926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862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7594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202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3028813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124503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162600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281486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329176-7D0E-4892-85D4-73430B355757}" type="datetimeFigureOut">
              <a:rPr lang="ru-RU" smtClean="0"/>
              <a:t>10.03.22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391224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6329176-7D0E-4892-85D4-73430B355757}" type="datetimeFigureOut">
              <a:rPr lang="ru-RU" smtClean="0"/>
              <a:t>10.03.22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272682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6329176-7D0E-4892-85D4-73430B355757}" type="datetimeFigureOut">
              <a:rPr lang="ru-RU" smtClean="0"/>
              <a:t>10.03.22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282888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6329176-7D0E-4892-85D4-73430B355757}" type="datetimeFigureOut">
              <a:rPr lang="ru-RU" smtClean="0"/>
              <a:t>10.03.22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227367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29176-7D0E-4892-85D4-73430B355757}" type="datetimeFigureOut">
              <a:rPr lang="ru-RU" smtClean="0"/>
              <a:t>10.03.22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203644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6329176-7D0E-4892-85D4-73430B355757}" type="datetimeFigureOut">
              <a:rPr lang="ru-RU" smtClean="0"/>
              <a:t>10.03.22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173995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6329176-7D0E-4892-85D4-73430B355757}" type="datetimeFigureOut">
              <a:rPr lang="ru-RU" smtClean="0"/>
              <a:t>10.03.22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B9A5B1-D8DB-4482-A448-8B8059F45DE5}" type="slidenum">
              <a:rPr lang="ru-RU" smtClean="0"/>
              <a:t>‹#›</a:t>
            </a:fld>
            <a:endParaRPr lang="ru-RU"/>
          </a:p>
        </p:txBody>
      </p:sp>
    </p:spTree>
    <p:extLst>
      <p:ext uri="{BB962C8B-B14F-4D97-AF65-F5344CB8AC3E}">
        <p14:creationId xmlns:p14="http://schemas.microsoft.com/office/powerpoint/2010/main" val="13349004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29176-7D0E-4892-85D4-73430B355757}" type="datetimeFigureOut">
              <a:rPr lang="ru-RU" smtClean="0"/>
              <a:t>10.03.22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B9A5B1-D8DB-4482-A448-8B8059F45DE5}" type="slidenum">
              <a:rPr lang="ru-RU" smtClean="0"/>
              <a:t>‹#›</a:t>
            </a:fld>
            <a:endParaRPr lang="ru-RU"/>
          </a:p>
        </p:txBody>
      </p:sp>
    </p:spTree>
    <p:extLst>
      <p:ext uri="{BB962C8B-B14F-4D97-AF65-F5344CB8AC3E}">
        <p14:creationId xmlns:p14="http://schemas.microsoft.com/office/powerpoint/2010/main" val="1138600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24D94B-1DCB-4A21-9ECE-196D28BB6A0C}"/>
              </a:ext>
            </a:extLst>
          </p:cNvPr>
          <p:cNvSpPr>
            <a:spLocks noGrp="1"/>
          </p:cNvSpPr>
          <p:nvPr>
            <p:ph type="ctrTitle"/>
          </p:nvPr>
        </p:nvSpPr>
        <p:spPr>
          <a:xfrm>
            <a:off x="1228771" y="1622655"/>
            <a:ext cx="8445316" cy="2180718"/>
          </a:xfrm>
        </p:spPr>
        <p:txBody>
          <a:bodyPr/>
          <a:lstStyle/>
          <a:p>
            <a:pPr algn="ctr"/>
            <a:r>
              <a:rPr lang="ru-RU" dirty="0" smtClean="0"/>
              <a:t>Кошки-наши любимые питомцы.</a:t>
            </a:r>
            <a:endParaRPr lang="ru-RU" dirty="0"/>
          </a:p>
        </p:txBody>
      </p:sp>
    </p:spTree>
    <p:extLst>
      <p:ext uri="{BB962C8B-B14F-4D97-AF65-F5344CB8AC3E}">
        <p14:creationId xmlns:p14="http://schemas.microsoft.com/office/powerpoint/2010/main" val="974960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p:nvPr>
        </p:nvSpPr>
        <p:spPr/>
        <p:txBody>
          <a:bodyPr>
            <a:normAutofit fontScale="90000"/>
          </a:bodyPr>
          <a:lstStyle/>
          <a:p>
            <a:r>
              <a:rPr lang="ru-RU" b="1" dirty="0"/>
              <a:t>Почему кошка приземляется на четыре лапы</a:t>
            </a:r>
            <a:br>
              <a:rPr lang="ru-RU" b="1" dirty="0"/>
            </a:br>
            <a:r>
              <a:rPr lang="ru-RU" b="1" dirty="0"/>
              <a:t/>
            </a:r>
            <a:br>
              <a:rPr lang="ru-RU" b="1" dirty="0"/>
            </a:br>
            <a:r>
              <a:rPr lang="ru-RU" sz="2000" dirty="0">
                <a:solidFill>
                  <a:schemeClr val="tx1"/>
                </a:solidFill>
              </a:rPr>
              <a:t>Кошка очень ласковое животное. Голова у неё маленькая, движения грациозны. Хвост кошки  подвижен и позволяет ей удерживать равновесие при прыжках. </a:t>
            </a:r>
            <a:br>
              <a:rPr lang="ru-RU" sz="2000" dirty="0">
                <a:solidFill>
                  <a:schemeClr val="tx1"/>
                </a:solidFill>
              </a:rPr>
            </a:br>
            <a:r>
              <a:rPr lang="ru-RU" sz="2000" dirty="0">
                <a:solidFill>
                  <a:schemeClr val="tx1"/>
                </a:solidFill>
              </a:rPr>
              <a:t>С какой бы высоты и в каком бы положении ни падала кошка, </a:t>
            </a:r>
            <a:r>
              <a:rPr lang="ru-RU" sz="2000" dirty="0" err="1" smtClean="0">
                <a:solidFill>
                  <a:schemeClr val="tx1"/>
                </a:solidFill>
              </a:rPr>
              <a:t>оа</a:t>
            </a:r>
            <a:r>
              <a:rPr lang="ru-RU" sz="2000" dirty="0" smtClean="0">
                <a:solidFill>
                  <a:schemeClr val="tx1"/>
                </a:solidFill>
              </a:rPr>
              <a:t> </a:t>
            </a:r>
            <a:r>
              <a:rPr lang="ru-RU" sz="2000" dirty="0">
                <a:solidFill>
                  <a:schemeClr val="tx1"/>
                </a:solidFill>
              </a:rPr>
              <a:t>всегда приземляется на лапы. Что помогает ей выполнять такие грандиозные трюки? Какое непонятное чутье помогает ее переворачиваться в воздухе?</a:t>
            </a:r>
            <a:br>
              <a:rPr lang="ru-RU" sz="2000" dirty="0">
                <a:solidFill>
                  <a:schemeClr val="tx1"/>
                </a:solidFill>
              </a:rPr>
            </a:br>
            <a:r>
              <a:rPr lang="ru-RU" sz="2000" dirty="0">
                <a:solidFill>
                  <a:schemeClr val="tx1"/>
                </a:solidFill>
              </a:rPr>
              <a:t>Кошки часто прыгают с большой высоты. Это или неудачная попытка поймать сидящую птицу на подоконнике, или просто перепрыгивая через высокие заборы, спасаясь бегством от противников. В любом случае кошка всегда приземлится на лапы. Но, оказывается, не всегда такие падения заканчиваются благополучно.</a:t>
            </a:r>
            <a:br>
              <a:rPr lang="ru-RU" sz="2000" dirty="0">
                <a:solidFill>
                  <a:schemeClr val="tx1"/>
                </a:solidFill>
              </a:rPr>
            </a:br>
            <a:endParaRPr lang="ru-RU" sz="2000" dirty="0">
              <a:solidFill>
                <a:schemeClr val="tx1"/>
              </a:solidFill>
            </a:endParaRPr>
          </a:p>
        </p:txBody>
      </p:sp>
    </p:spTree>
    <p:extLst>
      <p:ext uri="{BB962C8B-B14F-4D97-AF65-F5344CB8AC3E}">
        <p14:creationId xmlns:p14="http://schemas.microsoft.com/office/powerpoint/2010/main" val="15313759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p:nvPr>
        </p:nvSpPr>
        <p:spPr>
          <a:xfrm>
            <a:off x="409034" y="412827"/>
            <a:ext cx="8596668" cy="1320800"/>
          </a:xfrm>
        </p:spPr>
        <p:txBody>
          <a:bodyPr>
            <a:normAutofit fontScale="90000"/>
          </a:bodyPr>
          <a:lstStyle/>
          <a:p>
            <a:r>
              <a:rPr lang="ru-RU" dirty="0" smtClean="0"/>
              <a:t>Почему кошки мурлычут.</a:t>
            </a:r>
            <a:br>
              <a:rPr lang="ru-RU" dirty="0" smtClean="0"/>
            </a:br>
            <a:r>
              <a:rPr lang="ru-RU" sz="1600" dirty="0">
                <a:solidFill>
                  <a:schemeClr val="tx1"/>
                </a:solidFill>
              </a:rPr>
              <a:t>Общение с кошкой приносит большое удовольствие. У неё есть много способов и звуков показать, чего она хочет. Если внимательно прислушиваться к мяуканью, то со временем можно научиться понимать её характер, настроение и желания.</a:t>
            </a:r>
            <a:br>
              <a:rPr lang="ru-RU" sz="1600" dirty="0">
                <a:solidFill>
                  <a:schemeClr val="tx1"/>
                </a:solidFill>
              </a:rPr>
            </a:br>
            <a:r>
              <a:rPr lang="ru-RU" sz="1600" dirty="0">
                <a:solidFill>
                  <a:schemeClr val="tx1"/>
                </a:solidFill>
              </a:rPr>
              <a:t>Если кошка мурлычет, это значит что у неё хорошее настроение. Когда котенку исполняется неделя, он уже мурлычет, сообщая маме-кошке, что у него все хорошо, а мама-кошка мурлычет, потому хочет показать котятам, что они в безопасности.</a:t>
            </a:r>
            <a:br>
              <a:rPr lang="ru-RU" sz="1600" dirty="0">
                <a:solidFill>
                  <a:schemeClr val="tx1"/>
                </a:solidFill>
              </a:rPr>
            </a:br>
            <a:r>
              <a:rPr lang="ru-RU" sz="1600" dirty="0">
                <a:solidFill>
                  <a:schemeClr val="tx1"/>
                </a:solidFill>
              </a:rPr>
              <a:t> Кошки мурлычут, когда они счастливы и довольны, например, когда их гладит хозяин, или вкусно накормил, разрешил полежать с собой. Таким образом, кошки выражают благодарность. </a:t>
            </a:r>
            <a:br>
              <a:rPr lang="ru-RU" sz="1600" dirty="0">
                <a:solidFill>
                  <a:schemeClr val="tx1"/>
                </a:solidFill>
              </a:rPr>
            </a:br>
            <a:r>
              <a:rPr lang="ru-RU" sz="1600" dirty="0">
                <a:solidFill>
                  <a:schemeClr val="tx1"/>
                </a:solidFill>
              </a:rPr>
              <a:t>Но они могут мурлыкать не только от удовольствия, но и, когда у неё что-то болит - это сигнал болезни, раненые коты мурлычут, зализывая раны, и поэтому часто выживают даже после падения с высоких зданий. </a:t>
            </a:r>
            <a:br>
              <a:rPr lang="ru-RU" sz="1600" dirty="0">
                <a:solidFill>
                  <a:schemeClr val="tx1"/>
                </a:solidFill>
              </a:rPr>
            </a:br>
            <a:r>
              <a:rPr lang="ru-RU" sz="1600" dirty="0">
                <a:solidFill>
                  <a:schemeClr val="tx1"/>
                </a:solidFill>
              </a:rPr>
              <a:t>Когда кошка боится нападения, она тоже начинает мурлыкать, показывая этим, что она беззащитна. Взрослые кошки могут мурлыкать при встрече с другой кошкой или котом, показывая, что они не настроены, нападать.</a:t>
            </a:r>
            <a:br>
              <a:rPr lang="ru-RU" sz="1600" dirty="0">
                <a:solidFill>
                  <a:schemeClr val="tx1"/>
                </a:solidFill>
              </a:rPr>
            </a:br>
            <a:r>
              <a:rPr lang="ru-RU" sz="1600" dirty="0">
                <a:solidFill>
                  <a:schemeClr val="tx1"/>
                </a:solidFill>
              </a:rPr>
              <a:t>Но звуки у кошек разные. Это мяуканье, мурлыканье, вой и визг. Некоторые из крупных представителей семейства кошачьих даже издают громкое рычание.</a:t>
            </a:r>
            <a:br>
              <a:rPr lang="ru-RU" sz="1600" dirty="0">
                <a:solidFill>
                  <a:schemeClr val="tx1"/>
                </a:solidFill>
              </a:rPr>
            </a:br>
            <a:r>
              <a:rPr lang="ru-RU" sz="1600" dirty="0">
                <a:solidFill>
                  <a:schemeClr val="tx1"/>
                </a:solidFill>
              </a:rPr>
              <a:t>Изучая эту тему, я сделали следующие открытия:</a:t>
            </a:r>
            <a:br>
              <a:rPr lang="ru-RU" sz="1600" dirty="0">
                <a:solidFill>
                  <a:schemeClr val="tx1"/>
                </a:solidFill>
              </a:rPr>
            </a:br>
            <a:r>
              <a:rPr lang="ru-RU" sz="1600" dirty="0">
                <a:solidFill>
                  <a:schemeClr val="tx1"/>
                </a:solidFill>
              </a:rPr>
              <a:t>	•	</a:t>
            </a:r>
            <a:r>
              <a:rPr lang="ru-RU" sz="1600" dirty="0" err="1">
                <a:solidFill>
                  <a:schemeClr val="tx1"/>
                </a:solidFill>
              </a:rPr>
              <a:t>Мурлыкая</a:t>
            </a:r>
            <a:r>
              <a:rPr lang="ru-RU" sz="1600" dirty="0">
                <a:solidFill>
                  <a:schemeClr val="tx1"/>
                </a:solidFill>
              </a:rPr>
              <a:t>, кошка сохраняет свое здоровье.</a:t>
            </a:r>
            <a:br>
              <a:rPr lang="ru-RU" sz="1600" dirty="0">
                <a:solidFill>
                  <a:schemeClr val="tx1"/>
                </a:solidFill>
              </a:rPr>
            </a:br>
            <a:r>
              <a:rPr lang="ru-RU" sz="1600" dirty="0">
                <a:solidFill>
                  <a:schemeClr val="tx1"/>
                </a:solidFill>
              </a:rPr>
              <a:t>	•	</a:t>
            </a:r>
            <a:r>
              <a:rPr lang="ru-RU" sz="1600" dirty="0" err="1">
                <a:solidFill>
                  <a:schemeClr val="tx1"/>
                </a:solidFill>
              </a:rPr>
              <a:t>Мурлыкая</a:t>
            </a:r>
            <a:r>
              <a:rPr lang="ru-RU" sz="1600" dirty="0">
                <a:solidFill>
                  <a:schemeClr val="tx1"/>
                </a:solidFill>
              </a:rPr>
              <a:t>, кошки-мамы успокаивают котят.</a:t>
            </a:r>
            <a:br>
              <a:rPr lang="ru-RU" sz="1600" dirty="0">
                <a:solidFill>
                  <a:schemeClr val="tx1"/>
                </a:solidFill>
              </a:rPr>
            </a:br>
            <a:r>
              <a:rPr lang="ru-RU" sz="1600" dirty="0">
                <a:solidFill>
                  <a:schemeClr val="tx1"/>
                </a:solidFill>
              </a:rPr>
              <a:t>	•	Не громкое мурлыканье - это требование (помощи, внимания), а громкое - свидетельство благодарности, счастья  кошки.</a:t>
            </a:r>
            <a:br>
              <a:rPr lang="ru-RU" sz="1600" dirty="0">
                <a:solidFill>
                  <a:schemeClr val="tx1"/>
                </a:solidFill>
              </a:rPr>
            </a:br>
            <a:r>
              <a:rPr lang="ru-RU" sz="1600" dirty="0">
                <a:solidFill>
                  <a:schemeClr val="tx1"/>
                </a:solidFill>
              </a:rPr>
              <a:t>	•	Больные кошки мурлычут, чтобы показать другим, что они несчастные.</a:t>
            </a:r>
            <a:br>
              <a:rPr lang="ru-RU" sz="1600" dirty="0">
                <a:solidFill>
                  <a:schemeClr val="tx1"/>
                </a:solidFill>
              </a:rPr>
            </a:br>
            <a:r>
              <a:rPr lang="ru-RU" sz="1600" dirty="0">
                <a:solidFill>
                  <a:schemeClr val="tx1"/>
                </a:solidFill>
              </a:rPr>
              <a:t>	•	</a:t>
            </a:r>
            <a:r>
              <a:rPr lang="ru-RU" sz="1600" dirty="0" err="1">
                <a:solidFill>
                  <a:schemeClr val="tx1"/>
                </a:solidFill>
              </a:rPr>
              <a:t>Мурлыкая</a:t>
            </a:r>
            <a:r>
              <a:rPr lang="ru-RU" sz="1600" dirty="0">
                <a:solidFill>
                  <a:schemeClr val="tx1"/>
                </a:solidFill>
              </a:rPr>
              <a:t>, кот  даёт понять другому, что он не собирается нападать.</a:t>
            </a:r>
            <a:br>
              <a:rPr lang="ru-RU" sz="1600" dirty="0">
                <a:solidFill>
                  <a:schemeClr val="tx1"/>
                </a:solidFill>
              </a:rPr>
            </a:br>
            <a:r>
              <a:rPr lang="ru-RU" sz="1600" dirty="0">
                <a:solidFill>
                  <a:schemeClr val="tx1"/>
                </a:solidFill>
              </a:rPr>
              <a:t/>
            </a:r>
            <a:br>
              <a:rPr lang="ru-RU" sz="1600" dirty="0">
                <a:solidFill>
                  <a:schemeClr val="tx1"/>
                </a:solidFill>
              </a:rPr>
            </a:br>
            <a:r>
              <a:rPr lang="ru-RU" sz="1600" b="1" dirty="0">
                <a:solidFill>
                  <a:schemeClr val="tx1"/>
                </a:solidFill>
              </a:rPr>
              <a:t>Вывод</a:t>
            </a:r>
            <a:r>
              <a:rPr lang="ru-RU" sz="1600" dirty="0">
                <a:solidFill>
                  <a:schemeClr val="tx1"/>
                </a:solidFill>
              </a:rPr>
              <a:t>: Кошки мурлычут по-разному. Так они выражают свои чувства.</a:t>
            </a:r>
            <a:br>
              <a:rPr lang="ru-RU" sz="1600" dirty="0">
                <a:solidFill>
                  <a:schemeClr val="tx1"/>
                </a:solidFill>
              </a:rPr>
            </a:br>
            <a:r>
              <a:rPr lang="ru-RU" sz="1600" dirty="0">
                <a:solidFill>
                  <a:schemeClr val="tx1"/>
                </a:solidFill>
              </a:rPr>
              <a:t/>
            </a:r>
            <a:br>
              <a:rPr lang="ru-RU" sz="1600" dirty="0">
                <a:solidFill>
                  <a:schemeClr val="tx1"/>
                </a:solidFill>
              </a:rPr>
            </a:br>
            <a:r>
              <a:rPr lang="ru-RU" sz="1600" dirty="0">
                <a:solidFill>
                  <a:schemeClr val="tx1"/>
                </a:solidFill>
              </a:rPr>
              <a:t>    </a:t>
            </a:r>
            <a:br>
              <a:rPr lang="ru-RU" sz="1600" dirty="0">
                <a:solidFill>
                  <a:schemeClr val="tx1"/>
                </a:solidFill>
              </a:rPr>
            </a:br>
            <a:r>
              <a:rPr lang="ru-RU" sz="1600" dirty="0">
                <a:solidFill>
                  <a:schemeClr val="tx1"/>
                </a:solidFill>
              </a:rPr>
              <a:t/>
            </a:r>
            <a:br>
              <a:rPr lang="ru-RU" sz="1600" dirty="0">
                <a:solidFill>
                  <a:schemeClr val="tx1"/>
                </a:solidFill>
              </a:rPr>
            </a:br>
            <a:r>
              <a:rPr lang="ru-RU" sz="1600" dirty="0"/>
              <a:t/>
            </a:r>
            <a:br>
              <a:rPr lang="ru-RU" sz="1600" dirty="0"/>
            </a:br>
            <a:endParaRPr lang="ru-RU" sz="1600" dirty="0"/>
          </a:p>
        </p:txBody>
      </p:sp>
    </p:spTree>
    <p:extLst>
      <p:ext uri="{BB962C8B-B14F-4D97-AF65-F5344CB8AC3E}">
        <p14:creationId xmlns:p14="http://schemas.microsoft.com/office/powerpoint/2010/main" val="30449068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0917A1-56EB-46E1-91F0-9ED3B1B5A575}"/>
              </a:ext>
            </a:extLst>
          </p:cNvPr>
          <p:cNvSpPr>
            <a:spLocks noGrp="1"/>
          </p:cNvSpPr>
          <p:nvPr>
            <p:ph type="title"/>
          </p:nvPr>
        </p:nvSpPr>
        <p:spPr>
          <a:xfrm>
            <a:off x="653250" y="385763"/>
            <a:ext cx="8596668" cy="1946620"/>
          </a:xfrm>
        </p:spPr>
        <p:txBody>
          <a:bodyPr>
            <a:normAutofit/>
          </a:bodyPr>
          <a:lstStyle/>
          <a:p>
            <a:pPr algn="ctr"/>
            <a:r>
              <a:rPr lang="ru-RU" dirty="0" smtClean="0"/>
              <a:t>Мои кошки</a:t>
            </a:r>
            <a:endParaRPr lang="ru-RU" dirty="0"/>
          </a:p>
        </p:txBody>
      </p:sp>
      <p:pic>
        <p:nvPicPr>
          <p:cNvPr id="5" name="Объект 4">
            <a:extLst>
              <a:ext uri="{FF2B5EF4-FFF2-40B4-BE49-F238E27FC236}">
                <a16:creationId xmlns:a16="http://schemas.microsoft.com/office/drawing/2014/main" xmlns="" id="{367A6F4E-EC14-4CE5-BE67-99C3C88134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250" y="2433982"/>
            <a:ext cx="2911077" cy="3881437"/>
          </a:xfrm>
        </p:spPr>
      </p:pic>
      <p:pic>
        <p:nvPicPr>
          <p:cNvPr id="7" name="Рисунок 6">
            <a:extLst>
              <a:ext uri="{FF2B5EF4-FFF2-40B4-BE49-F238E27FC236}">
                <a16:creationId xmlns:a16="http://schemas.microsoft.com/office/drawing/2014/main" xmlns="" id="{65A3879D-32BE-431D-86A7-451FB93E2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061" y="2433981"/>
            <a:ext cx="3088585" cy="3881437"/>
          </a:xfrm>
          <a:prstGeom prst="rect">
            <a:avLst/>
          </a:prstGeom>
        </p:spPr>
      </p:pic>
      <p:pic>
        <p:nvPicPr>
          <p:cNvPr id="9" name="Рисунок 8">
            <a:extLst>
              <a:ext uri="{FF2B5EF4-FFF2-40B4-BE49-F238E27FC236}">
                <a16:creationId xmlns:a16="http://schemas.microsoft.com/office/drawing/2014/main" xmlns="" id="{A1AA39EA-A245-4D18-BC6B-315A8679A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380" y="2433981"/>
            <a:ext cx="2911077" cy="3881437"/>
          </a:xfrm>
          <a:prstGeom prst="rect">
            <a:avLst/>
          </a:prstGeom>
        </p:spPr>
      </p:pic>
    </p:spTree>
    <p:extLst>
      <p:ext uri="{BB962C8B-B14F-4D97-AF65-F5344CB8AC3E}">
        <p14:creationId xmlns:p14="http://schemas.microsoft.com/office/powerpoint/2010/main" val="1208450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ADD37E-EC3E-4A18-87E6-685C83E878DF}"/>
              </a:ext>
            </a:extLst>
          </p:cNvPr>
          <p:cNvSpPr>
            <a:spLocks noGrp="1"/>
          </p:cNvSpPr>
          <p:nvPr>
            <p:ph type="title"/>
          </p:nvPr>
        </p:nvSpPr>
        <p:spPr>
          <a:xfrm>
            <a:off x="584569" y="304799"/>
            <a:ext cx="8596668" cy="1431235"/>
          </a:xfrm>
        </p:spPr>
        <p:txBody>
          <a:bodyPr>
            <a:normAutofit/>
          </a:bodyPr>
          <a:lstStyle/>
          <a:p>
            <a:pPr algn="ctr"/>
            <a:r>
              <a:rPr lang="ru-RU" dirty="0" smtClean="0"/>
              <a:t>.</a:t>
            </a:r>
            <a:endParaRPr lang="ru-RU" dirty="0"/>
          </a:p>
        </p:txBody>
      </p:sp>
      <p:pic>
        <p:nvPicPr>
          <p:cNvPr id="5" name="Объект 4">
            <a:extLst>
              <a:ext uri="{FF2B5EF4-FFF2-40B4-BE49-F238E27FC236}">
                <a16:creationId xmlns:a16="http://schemas.microsoft.com/office/drawing/2014/main" xmlns="" id="{D1921A2C-BEA0-4C9E-B24E-3507B29438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03" y="2452134"/>
            <a:ext cx="4486782" cy="3365087"/>
          </a:xfrm>
        </p:spPr>
      </p:pic>
      <p:pic>
        <p:nvPicPr>
          <p:cNvPr id="7" name="Рисунок 6">
            <a:extLst>
              <a:ext uri="{FF2B5EF4-FFF2-40B4-BE49-F238E27FC236}">
                <a16:creationId xmlns:a16="http://schemas.microsoft.com/office/drawing/2014/main" xmlns="" id="{3C46F53F-7C29-4973-81AB-04D1C8AE7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626" y="4134677"/>
            <a:ext cx="3368571" cy="2526428"/>
          </a:xfrm>
          <a:prstGeom prst="rect">
            <a:avLst/>
          </a:prstGeom>
        </p:spPr>
      </p:pic>
      <p:pic>
        <p:nvPicPr>
          <p:cNvPr id="9" name="Рисунок 8">
            <a:extLst>
              <a:ext uri="{FF2B5EF4-FFF2-40B4-BE49-F238E27FC236}">
                <a16:creationId xmlns:a16="http://schemas.microsoft.com/office/drawing/2014/main" xmlns="" id="{75F37DEA-9C21-4EF2-A0BE-B3AB20FBF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872" y="419703"/>
            <a:ext cx="2663202" cy="3550936"/>
          </a:xfrm>
          <a:prstGeom prst="rect">
            <a:avLst/>
          </a:prstGeom>
        </p:spPr>
      </p:pic>
      <p:pic>
        <p:nvPicPr>
          <p:cNvPr id="11" name="Рисунок 10">
            <a:extLst>
              <a:ext uri="{FF2B5EF4-FFF2-40B4-BE49-F238E27FC236}">
                <a16:creationId xmlns:a16="http://schemas.microsoft.com/office/drawing/2014/main" xmlns="" id="{8F3DF25D-868C-474B-91DC-E79025569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516" y="1736034"/>
            <a:ext cx="2870380" cy="3827173"/>
          </a:xfrm>
          <a:prstGeom prst="rect">
            <a:avLst/>
          </a:prstGeom>
        </p:spPr>
      </p:pic>
    </p:spTree>
    <p:extLst>
      <p:ext uri="{BB962C8B-B14F-4D97-AF65-F5344CB8AC3E}">
        <p14:creationId xmlns:p14="http://schemas.microsoft.com/office/powerpoint/2010/main" val="2478462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5C9146B-E05B-4E0B-9668-4AD8B1EF82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0461" y="2306363"/>
            <a:ext cx="2911077" cy="3881437"/>
          </a:xfrm>
        </p:spPr>
      </p:pic>
      <p:pic>
        <p:nvPicPr>
          <p:cNvPr id="11" name="Рисунок 10">
            <a:extLst>
              <a:ext uri="{FF2B5EF4-FFF2-40B4-BE49-F238E27FC236}">
                <a16:creationId xmlns:a16="http://schemas.microsoft.com/office/drawing/2014/main" xmlns="" id="{EE8AC5FC-17B1-4EB3-9186-6EF648CFE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00" y="2306363"/>
            <a:ext cx="2911077" cy="3881436"/>
          </a:xfrm>
          <a:prstGeom prst="rect">
            <a:avLst/>
          </a:prstGeom>
        </p:spPr>
      </p:pic>
      <p:pic>
        <p:nvPicPr>
          <p:cNvPr id="13" name="Рисунок 12">
            <a:extLst>
              <a:ext uri="{FF2B5EF4-FFF2-40B4-BE49-F238E27FC236}">
                <a16:creationId xmlns:a16="http://schemas.microsoft.com/office/drawing/2014/main" xmlns="" id="{2ED3230D-FFC0-4954-88C2-029988AA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122" y="2306363"/>
            <a:ext cx="3392539" cy="3881438"/>
          </a:xfrm>
          <a:prstGeom prst="rect">
            <a:avLst/>
          </a:prstGeom>
        </p:spPr>
      </p:pic>
    </p:spTree>
    <p:extLst>
      <p:ext uri="{BB962C8B-B14F-4D97-AF65-F5344CB8AC3E}">
        <p14:creationId xmlns:p14="http://schemas.microsoft.com/office/powerpoint/2010/main" val="269523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7FE9DE10-BDBF-4D5A-9BB5-8911B202E4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371" y="2032943"/>
            <a:ext cx="3318882" cy="4434414"/>
          </a:xfrm>
          <a:prstGeom prst="rect">
            <a:avLst/>
          </a:prstGeom>
        </p:spPr>
      </p:pic>
      <p:pic>
        <p:nvPicPr>
          <p:cNvPr id="5" name="Рисунок 4">
            <a:extLst>
              <a:ext uri="{FF2B5EF4-FFF2-40B4-BE49-F238E27FC236}">
                <a16:creationId xmlns:a16="http://schemas.microsoft.com/office/drawing/2014/main" xmlns="" id="{AAB499C1-7603-4331-9957-F388027E6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747" y="2013308"/>
            <a:ext cx="3318882" cy="4434414"/>
          </a:xfrm>
          <a:prstGeom prst="rect">
            <a:avLst/>
          </a:prstGeom>
        </p:spPr>
      </p:pic>
      <p:pic>
        <p:nvPicPr>
          <p:cNvPr id="7" name="Рисунок 6">
            <a:extLst>
              <a:ext uri="{FF2B5EF4-FFF2-40B4-BE49-F238E27FC236}">
                <a16:creationId xmlns:a16="http://schemas.microsoft.com/office/drawing/2014/main" xmlns="" id="{922B3B98-AE6C-4849-A818-AD980A2ED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559" y="2508462"/>
            <a:ext cx="3318882" cy="3483375"/>
          </a:xfrm>
          <a:prstGeom prst="rect">
            <a:avLst/>
          </a:prstGeom>
        </p:spPr>
      </p:pic>
    </p:spTree>
    <p:extLst>
      <p:ext uri="{BB962C8B-B14F-4D97-AF65-F5344CB8AC3E}">
        <p14:creationId xmlns:p14="http://schemas.microsoft.com/office/powerpoint/2010/main" val="124767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4DEA5514-2D14-4801-9C01-F803C6BF9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462" y="2028067"/>
            <a:ext cx="2911077" cy="3881437"/>
          </a:xfrm>
        </p:spPr>
      </p:pic>
      <p:pic>
        <p:nvPicPr>
          <p:cNvPr id="7" name="Рисунок 6">
            <a:extLst>
              <a:ext uri="{FF2B5EF4-FFF2-40B4-BE49-F238E27FC236}">
                <a16:creationId xmlns:a16="http://schemas.microsoft.com/office/drawing/2014/main" xmlns="" id="{1013C7D8-B9E2-4368-A48A-6F318975D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479" y="2316525"/>
            <a:ext cx="4406026" cy="3304520"/>
          </a:xfrm>
          <a:prstGeom prst="rect">
            <a:avLst/>
          </a:prstGeom>
        </p:spPr>
      </p:pic>
      <p:pic>
        <p:nvPicPr>
          <p:cNvPr id="9" name="Рисунок 8">
            <a:extLst>
              <a:ext uri="{FF2B5EF4-FFF2-40B4-BE49-F238E27FC236}">
                <a16:creationId xmlns:a16="http://schemas.microsoft.com/office/drawing/2014/main" xmlns="" id="{938251C4-973A-4D3E-A853-3D41A133D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446" y="2028066"/>
            <a:ext cx="3414092" cy="3881437"/>
          </a:xfrm>
          <a:prstGeom prst="rect">
            <a:avLst/>
          </a:prstGeom>
        </p:spPr>
      </p:pic>
    </p:spTree>
    <p:extLst>
      <p:ext uri="{BB962C8B-B14F-4D97-AF65-F5344CB8AC3E}">
        <p14:creationId xmlns:p14="http://schemas.microsoft.com/office/powerpoint/2010/main" val="1556065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2AA23E-B730-46B2-A02A-98DA9782F3B5}"/>
              </a:ext>
            </a:extLst>
          </p:cNvPr>
          <p:cNvSpPr>
            <a:spLocks noGrp="1"/>
          </p:cNvSpPr>
          <p:nvPr>
            <p:ph type="title"/>
          </p:nvPr>
        </p:nvSpPr>
        <p:spPr>
          <a:xfrm>
            <a:off x="1486516" y="253708"/>
            <a:ext cx="8596668" cy="1632805"/>
          </a:xfrm>
        </p:spPr>
        <p:txBody>
          <a:bodyPr>
            <a:normAutofit fontScale="90000"/>
          </a:bodyPr>
          <a:lstStyle/>
          <a:p>
            <a:pPr algn="ctr"/>
            <a:r>
              <a:rPr lang="ru-RU" dirty="0"/>
              <a:t>Как хорошо иметь домашних животных, они делают нашу жизнь интересней, добрее, ярче!!!</a:t>
            </a:r>
          </a:p>
        </p:txBody>
      </p:sp>
      <p:pic>
        <p:nvPicPr>
          <p:cNvPr id="5" name="Объект 4">
            <a:extLst>
              <a:ext uri="{FF2B5EF4-FFF2-40B4-BE49-F238E27FC236}">
                <a16:creationId xmlns:a16="http://schemas.microsoft.com/office/drawing/2014/main" xmlns="" id="{BA66E6E7-0634-4706-81BD-0DF91530B0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6691" y="1703640"/>
            <a:ext cx="3776318" cy="5035090"/>
          </a:xfrm>
        </p:spPr>
      </p:pic>
    </p:spTree>
    <p:extLst>
      <p:ext uri="{BB962C8B-B14F-4D97-AF65-F5344CB8AC3E}">
        <p14:creationId xmlns:p14="http://schemas.microsoft.com/office/powerpoint/2010/main" val="27240104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77334" y="609600"/>
            <a:ext cx="8596668" cy="5635370"/>
          </a:xfrm>
        </p:spPr>
        <p:txBody>
          <a:bodyPr>
            <a:normAutofit fontScale="90000"/>
          </a:bodyPr>
          <a:lstStyle/>
          <a:p>
            <a:r>
              <a:rPr lang="ru-RU" b="1" dirty="0"/>
              <a:t>Содержание:  </a:t>
            </a:r>
            <a:br>
              <a:rPr lang="ru-RU" b="1" dirty="0"/>
            </a:br>
            <a:r>
              <a:rPr lang="ru-RU" b="1" dirty="0"/>
              <a:t/>
            </a:r>
            <a:br>
              <a:rPr lang="ru-RU" b="1" dirty="0"/>
            </a:br>
            <a:r>
              <a:rPr lang="ru-RU" b="1" dirty="0" err="1"/>
              <a:t>I</a:t>
            </a:r>
            <a:r>
              <a:rPr lang="ru-RU" b="1" dirty="0"/>
              <a:t>.    ВВЕДЕНИЕ</a:t>
            </a:r>
            <a:br>
              <a:rPr lang="ru-RU" b="1" dirty="0"/>
            </a:br>
            <a:r>
              <a:rPr lang="ru-RU" b="1" dirty="0"/>
              <a:t>II.  ОСНОВНАЯ ЧАСТЬ</a:t>
            </a:r>
            <a:br>
              <a:rPr lang="ru-RU" b="1" dirty="0"/>
            </a:br>
            <a:r>
              <a:rPr lang="ru-RU" b="1" i="1" dirty="0"/>
              <a:t>     </a:t>
            </a:r>
            <a:r>
              <a:rPr lang="ru-RU" b="1" dirty="0"/>
              <a:t>2.1. Немного о кошках</a:t>
            </a:r>
            <a:br>
              <a:rPr lang="ru-RU" b="1" dirty="0"/>
            </a:br>
            <a:r>
              <a:rPr lang="ru-RU" b="1" dirty="0"/>
              <a:t>    2. 2. Почему кошка приземляется на четыре лапы</a:t>
            </a:r>
            <a:br>
              <a:rPr lang="ru-RU" b="1" dirty="0"/>
            </a:br>
            <a:r>
              <a:rPr lang="ru-RU" b="1" dirty="0"/>
              <a:t>    2.3. Почему кошки мурлычут</a:t>
            </a:r>
            <a:br>
              <a:rPr lang="ru-RU" b="1" dirty="0"/>
            </a:br>
            <a:r>
              <a:rPr lang="ru-RU" b="1" dirty="0"/>
              <a:t>III.   ЗАКЛЮЧЕНИЕ</a:t>
            </a:r>
            <a:br>
              <a:rPr lang="ru-RU" b="1" dirty="0"/>
            </a:br>
            <a:r>
              <a:rPr lang="ru-RU" b="1" dirty="0"/>
              <a:t>IV. ПРИЛОЖЕНИЕ (мои кошки)</a:t>
            </a:r>
            <a:br>
              <a:rPr lang="ru-RU" b="1" dirty="0"/>
            </a:br>
            <a:r>
              <a:rPr lang="ru-RU" b="1" dirty="0"/>
              <a:t/>
            </a:r>
            <a:br>
              <a:rPr lang="ru-RU" b="1" dirty="0"/>
            </a:br>
            <a:r>
              <a:rPr lang="ru-RU" b="1" dirty="0"/>
              <a:t/>
            </a:r>
            <a:br>
              <a:rPr lang="ru-RU" b="1" dirty="0"/>
            </a:br>
            <a:r>
              <a:rPr lang="ru-RU" b="1" dirty="0"/>
              <a:t/>
            </a:r>
            <a:br>
              <a:rPr lang="ru-RU" b="1" dirty="0"/>
            </a:br>
            <a:r>
              <a:rPr lang="ru-RU" b="1" dirty="0"/>
              <a:t/>
            </a:r>
            <a:br>
              <a:rPr lang="ru-RU" b="1" dirty="0"/>
            </a:br>
            <a:r>
              <a:rPr lang="ru-RU" b="1" dirty="0"/>
              <a:t/>
            </a:r>
            <a:br>
              <a:rPr lang="ru-RU" b="1" dirty="0"/>
            </a:br>
            <a:r>
              <a:rPr lang="ru-RU" b="1" dirty="0"/>
              <a:t/>
            </a:r>
            <a:br>
              <a:rPr lang="ru-RU" b="1" dirty="0"/>
            </a:br>
            <a:endParaRPr lang="ru-RU" dirty="0"/>
          </a:p>
        </p:txBody>
      </p:sp>
    </p:spTree>
    <p:extLst>
      <p:ext uri="{BB962C8B-B14F-4D97-AF65-F5344CB8AC3E}">
        <p14:creationId xmlns:p14="http://schemas.microsoft.com/office/powerpoint/2010/main" val="23101487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r>
              <a:rPr lang="ru-RU" b="1" dirty="0"/>
              <a:t>Введение</a:t>
            </a:r>
            <a:br>
              <a:rPr lang="ru-RU" b="1" dirty="0"/>
            </a:br>
            <a:r>
              <a:rPr lang="ru-RU" sz="1600" b="1" dirty="0" smtClean="0">
                <a:solidFill>
                  <a:schemeClr val="tx1"/>
                </a:solidFill>
              </a:rPr>
              <a:t>«</a:t>
            </a:r>
            <a:r>
              <a:rPr lang="ru-RU" sz="1600" dirty="0" smtClean="0">
                <a:solidFill>
                  <a:schemeClr val="tx1"/>
                </a:solidFill>
              </a:rPr>
              <a:t>Бог </a:t>
            </a:r>
            <a:r>
              <a:rPr lang="ru-RU" sz="1600" dirty="0">
                <a:solidFill>
                  <a:schemeClr val="tx1"/>
                </a:solidFill>
              </a:rPr>
              <a:t>создал Кошку, чтобы у человека был тигр, </a:t>
            </a:r>
            <a:br>
              <a:rPr lang="ru-RU" sz="1600" dirty="0">
                <a:solidFill>
                  <a:schemeClr val="tx1"/>
                </a:solidFill>
              </a:rPr>
            </a:br>
            <a:r>
              <a:rPr lang="ru-RU" sz="1600" dirty="0">
                <a:solidFill>
                  <a:schemeClr val="tx1"/>
                </a:solidFill>
              </a:rPr>
              <a:t>которого можно погладить”</a:t>
            </a:r>
            <a:br>
              <a:rPr lang="ru-RU" sz="1600" dirty="0">
                <a:solidFill>
                  <a:schemeClr val="tx1"/>
                </a:solidFill>
              </a:rPr>
            </a:br>
            <a:r>
              <a:rPr lang="ru-RU" sz="1600" i="1" dirty="0">
                <a:solidFill>
                  <a:schemeClr val="tx1"/>
                </a:solidFill>
              </a:rPr>
              <a:t>В. Гюго.</a:t>
            </a:r>
            <a:br>
              <a:rPr lang="ru-RU" sz="1600" i="1" dirty="0">
                <a:solidFill>
                  <a:schemeClr val="tx1"/>
                </a:solidFill>
              </a:rPr>
            </a:br>
            <a:r>
              <a:rPr lang="ru-RU" sz="1600" dirty="0">
                <a:solidFill>
                  <a:schemeClr val="tx1"/>
                </a:solidFill>
              </a:rPr>
              <a:t>Я очень люблю животных, особенно кошек. Однажды я задумалась – почему? Почему я люблю их больше, чем собак? Мне стало интересно самой ответить на этот вопрос.  </a:t>
            </a:r>
            <a:br>
              <a:rPr lang="ru-RU" sz="1600" dirty="0">
                <a:solidFill>
                  <a:schemeClr val="tx1"/>
                </a:solidFill>
              </a:rPr>
            </a:br>
            <a:r>
              <a:rPr lang="ru-RU" sz="1600" dirty="0">
                <a:solidFill>
                  <a:schemeClr val="tx1"/>
                </a:solidFill>
              </a:rPr>
              <a:t>Мне очень нравится, как Мурки мурлычут. Так нежно и ласково! С ними так тепло и уютно в доме! А еще я знаю, то кошки очень ловкие и проворные. Я слышала, что даже если кошки падают с высоты, то всегда  приземляются на землю, при этом всегда на лапки.</a:t>
            </a:r>
            <a:br>
              <a:rPr lang="ru-RU" sz="1600" dirty="0">
                <a:solidFill>
                  <a:schemeClr val="tx1"/>
                </a:solidFill>
              </a:rPr>
            </a:br>
            <a:r>
              <a:rPr lang="ru-RU" sz="1600" dirty="0">
                <a:solidFill>
                  <a:schemeClr val="tx1"/>
                </a:solidFill>
              </a:rPr>
              <a:t>Я решила выяснить:</a:t>
            </a:r>
            <a:br>
              <a:rPr lang="ru-RU" sz="1600" dirty="0">
                <a:solidFill>
                  <a:schemeClr val="tx1"/>
                </a:solidFill>
              </a:rPr>
            </a:br>
            <a:r>
              <a:rPr lang="ru-RU" sz="1600" dirty="0">
                <a:solidFill>
                  <a:schemeClr val="tx1"/>
                </a:solidFill>
              </a:rPr>
              <a:t>	•	Почему кошка мурлычет?</a:t>
            </a:r>
            <a:br>
              <a:rPr lang="ru-RU" sz="1600" dirty="0">
                <a:solidFill>
                  <a:schemeClr val="tx1"/>
                </a:solidFill>
              </a:rPr>
            </a:br>
            <a:r>
              <a:rPr lang="ru-RU" sz="1600" dirty="0">
                <a:solidFill>
                  <a:schemeClr val="tx1"/>
                </a:solidFill>
              </a:rPr>
              <a:t>	•	Почему кошка приземляется на четыре лапы?</a:t>
            </a:r>
            <a:br>
              <a:rPr lang="ru-RU" sz="1600" dirty="0">
                <a:solidFill>
                  <a:schemeClr val="tx1"/>
                </a:solidFill>
              </a:rPr>
            </a:br>
            <a:r>
              <a:rPr lang="ru-RU" sz="1600" b="1" dirty="0">
                <a:solidFill>
                  <a:schemeClr val="tx1"/>
                </a:solidFill>
              </a:rPr>
              <a:t>Цель исследования:</a:t>
            </a:r>
            <a:r>
              <a:rPr lang="ru-RU" sz="1600" dirty="0">
                <a:solidFill>
                  <a:schemeClr val="tx1"/>
                </a:solidFill>
              </a:rPr>
              <a:t> Хочу узнать, почему кошка мурлычет и всегда приземляется на четыре лапы.</a:t>
            </a:r>
            <a:br>
              <a:rPr lang="ru-RU" sz="1600" dirty="0">
                <a:solidFill>
                  <a:schemeClr val="tx1"/>
                </a:solidFill>
              </a:rPr>
            </a:br>
            <a:r>
              <a:rPr lang="ru-RU" sz="1600" b="1" dirty="0">
                <a:solidFill>
                  <a:schemeClr val="tx1"/>
                </a:solidFill>
              </a:rPr>
              <a:t>Задачи исследования: </a:t>
            </a:r>
            <a:br>
              <a:rPr lang="ru-RU" sz="1600" b="1" dirty="0">
                <a:solidFill>
                  <a:schemeClr val="tx1"/>
                </a:solidFill>
              </a:rPr>
            </a:br>
            <a:r>
              <a:rPr lang="ru-RU" sz="1600" dirty="0">
                <a:solidFill>
                  <a:schemeClr val="tx1"/>
                </a:solidFill>
              </a:rPr>
              <a:t>	•	найти и изучить  материал о кошках; их строении и повадках;</a:t>
            </a:r>
            <a:br>
              <a:rPr lang="ru-RU" sz="1600" dirty="0">
                <a:solidFill>
                  <a:schemeClr val="tx1"/>
                </a:solidFill>
              </a:rPr>
            </a:br>
            <a:r>
              <a:rPr lang="ru-RU" sz="1600" dirty="0">
                <a:solidFill>
                  <a:schemeClr val="tx1"/>
                </a:solidFill>
              </a:rPr>
              <a:t>	•	обобщить собранный  материал  и сделать выводы;</a:t>
            </a:r>
            <a:br>
              <a:rPr lang="ru-RU" sz="1600" dirty="0">
                <a:solidFill>
                  <a:schemeClr val="tx1"/>
                </a:solidFill>
              </a:rPr>
            </a:br>
            <a:r>
              <a:rPr lang="ru-RU" sz="1600" dirty="0">
                <a:solidFill>
                  <a:schemeClr val="tx1"/>
                </a:solidFill>
              </a:rPr>
              <a:t>	•	исследовать и проанализировать поведение кошки в доме</a:t>
            </a:r>
            <a:br>
              <a:rPr lang="ru-RU" sz="1600" dirty="0">
                <a:solidFill>
                  <a:schemeClr val="tx1"/>
                </a:solidFill>
              </a:rPr>
            </a:br>
            <a:r>
              <a:rPr lang="ru-RU" sz="1600" b="1" dirty="0">
                <a:solidFill>
                  <a:schemeClr val="tx1"/>
                </a:solidFill>
              </a:rPr>
              <a:t>Гипотеза: </a:t>
            </a:r>
            <a:r>
              <a:rPr lang="ru-RU" sz="1600" dirty="0">
                <a:solidFill>
                  <a:schemeClr val="tx1"/>
                </a:solidFill>
              </a:rPr>
              <a:t>Думаем, что кошка мурлычет, когда она спокойна и чувствует себя довольной, и ей ничего не угрожает. А падать и не разбиваться ей помогает её строение тела. Думаю, что изучив материал о строении кошек, найду подтверждение моим догадкам.</a:t>
            </a:r>
            <a:br>
              <a:rPr lang="ru-RU" sz="1600" dirty="0">
                <a:solidFill>
                  <a:schemeClr val="tx1"/>
                </a:solidFill>
              </a:rPr>
            </a:br>
            <a:r>
              <a:rPr lang="ru-RU" sz="1600" b="1" dirty="0">
                <a:solidFill>
                  <a:schemeClr val="tx1"/>
                </a:solidFill>
              </a:rPr>
              <a:t>Предмет</a:t>
            </a:r>
            <a:r>
              <a:rPr lang="ru-RU" sz="1600" dirty="0">
                <a:solidFill>
                  <a:schemeClr val="tx1"/>
                </a:solidFill>
              </a:rPr>
              <a:t> </a:t>
            </a:r>
            <a:r>
              <a:rPr lang="ru-RU" sz="1600" b="1" dirty="0">
                <a:solidFill>
                  <a:schemeClr val="tx1"/>
                </a:solidFill>
              </a:rPr>
              <a:t> исследования: </a:t>
            </a:r>
            <a:r>
              <a:rPr lang="ru-RU" sz="1600" dirty="0">
                <a:solidFill>
                  <a:schemeClr val="tx1"/>
                </a:solidFill>
              </a:rPr>
              <a:t>кошка</a:t>
            </a:r>
            <a:br>
              <a:rPr lang="ru-RU" sz="1600" dirty="0">
                <a:solidFill>
                  <a:schemeClr val="tx1"/>
                </a:solidFill>
              </a:rPr>
            </a:br>
            <a:r>
              <a:rPr lang="ru-RU" sz="1600" b="1" dirty="0">
                <a:solidFill>
                  <a:schemeClr val="tx1"/>
                </a:solidFill>
              </a:rPr>
              <a:t>Методы исследования</a:t>
            </a:r>
            <a:r>
              <a:rPr lang="ru-RU" sz="1600" dirty="0">
                <a:solidFill>
                  <a:schemeClr val="tx1"/>
                </a:solidFill>
              </a:rPr>
              <a:t>: наблюдение;  сбор и анализ материалов из разных источников информации (книг, журналов, сети Интернет, опрос друзей и знакомых); опрос; наблюдение</a:t>
            </a:r>
            <a:br>
              <a:rPr lang="ru-RU" sz="1600" dirty="0">
                <a:solidFill>
                  <a:schemeClr val="tx1"/>
                </a:solidFill>
              </a:rPr>
            </a:br>
            <a:endParaRPr lang="ru-RU" sz="1600" dirty="0">
              <a:solidFill>
                <a:schemeClr val="tx1"/>
              </a:solidFill>
            </a:endParaRPr>
          </a:p>
        </p:txBody>
      </p:sp>
    </p:spTree>
    <p:extLst>
      <p:ext uri="{BB962C8B-B14F-4D97-AF65-F5344CB8AC3E}">
        <p14:creationId xmlns:p14="http://schemas.microsoft.com/office/powerpoint/2010/main" val="41152733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fontScale="90000"/>
          </a:bodyPr>
          <a:lstStyle/>
          <a:p>
            <a:r>
              <a:rPr lang="ru-RU" b="1" dirty="0"/>
              <a:t>Основная часть</a:t>
            </a:r>
            <a:br>
              <a:rPr lang="ru-RU" b="1" dirty="0"/>
            </a:br>
            <a:r>
              <a:rPr lang="ru-RU" b="1" dirty="0"/>
              <a:t>Немного о кошках</a:t>
            </a:r>
            <a:br>
              <a:rPr lang="ru-RU" b="1" dirty="0"/>
            </a:br>
            <a:r>
              <a:rPr lang="ru-RU" b="1" dirty="0" smtClean="0"/>
              <a:t/>
            </a:r>
            <a:br>
              <a:rPr lang="ru-RU" b="1" dirty="0" smtClean="0"/>
            </a:br>
            <a:endParaRPr lang="ru-RU" dirty="0"/>
          </a:p>
        </p:txBody>
      </p:sp>
      <p:sp>
        <p:nvSpPr>
          <p:cNvPr id="3" name="Прямоугольник 2"/>
          <p:cNvSpPr/>
          <p:nvPr/>
        </p:nvSpPr>
        <p:spPr>
          <a:xfrm>
            <a:off x="679693" y="1997839"/>
            <a:ext cx="8464307" cy="4801315"/>
          </a:xfrm>
          <a:prstGeom prst="rect">
            <a:avLst/>
          </a:prstGeom>
        </p:spPr>
        <p:txBody>
          <a:bodyPr wrap="square">
            <a:spAutoFit/>
          </a:bodyPr>
          <a:lstStyle/>
          <a:p>
            <a:r>
              <a:rPr lang="ru-RU" dirty="0"/>
              <a:t>Я начала свое исследование с опроса друзей и близких.  Мне хотелось узнать, а знают ли мои друзья ответ на этот вопрос. Спросила, почему люди любят кошек. Итоги опроса показали, что у каждого свое мнение. Кто-то сказал, потому что кошки мурлычут, кто-то, потому что они такие живучие. А кому-то кошки нравятся просто так. А на вопрос, почему кошки мяукают и всегда приземляются на ноги, ответа точного никто не знал. Хорошо, что я выбрала эту тему исследования. Сама узнаю и другим расскажу</a:t>
            </a:r>
            <a:r>
              <a:rPr lang="ru-RU" dirty="0" smtClean="0"/>
              <a:t>.</a:t>
            </a:r>
            <a:r>
              <a:rPr lang="ru-RU" dirty="0"/>
              <a:t> У кошки замечательная история. Когда люди начали заниматься огородом, зерно стали свозить в кладовки, и тогда набросились на их добро мыши. Для того чтобы избавиться от них, человек стал приручать кота. Это случилось примерно 4500 или 5000 лет тому назад. Наверно, одна из диких кошек стала предком и моей кошки Кити. В России кошки появились в начале XI в., благодаря путешественникам и мореплавателям. Мурки и Васьки завоевали любовь всех: недаром в народе говорят «Без кошки не изба». По законам, кража кошки наказывалась большим штрафом, который был больше штрафа за кражу коровы. В России считалась, что кошка приносит удачу, о ней складывали множество </a:t>
            </a:r>
            <a:r>
              <a:rPr lang="ru-RU" dirty="0" smtClean="0"/>
              <a:t>сказок</a:t>
            </a:r>
            <a:r>
              <a:rPr lang="ru-RU" dirty="0"/>
              <a:t>.</a:t>
            </a:r>
          </a:p>
        </p:txBody>
      </p:sp>
    </p:spTree>
    <p:extLst>
      <p:ext uri="{BB962C8B-B14F-4D97-AF65-F5344CB8AC3E}">
        <p14:creationId xmlns:p14="http://schemas.microsoft.com/office/powerpoint/2010/main" val="12463931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Трёхцветная кошка</a:t>
            </a:r>
            <a:endParaRPr lang="ru-RU" dirty="0"/>
          </a:p>
        </p:txBody>
      </p:sp>
      <p:pic>
        <p:nvPicPr>
          <p:cNvPr id="9" name="Содержимое 8" descr="viewImage.php.jpeg"/>
          <p:cNvPicPr>
            <a:picLocks noGrp="1" noChangeAspect="1"/>
          </p:cNvPicPr>
          <p:nvPr>
            <p:ph idx="1"/>
          </p:nvPr>
        </p:nvPicPr>
        <p:blipFill>
          <a:blip r:embed="rId3">
            <a:extLst>
              <a:ext uri="{28A0092B-C50C-407E-A947-70E740481C1C}">
                <a14:useLocalDpi xmlns:a14="http://schemas.microsoft.com/office/drawing/2010/main" val="0"/>
              </a:ext>
            </a:extLst>
          </a:blip>
          <a:srcRect t="16008" b="16008"/>
          <a:stretch>
            <a:fillRect/>
          </a:stretch>
        </p:blipFill>
        <p:spPr/>
      </p:pic>
    </p:spTree>
    <p:extLst>
      <p:ext uri="{BB962C8B-B14F-4D97-AF65-F5344CB8AC3E}">
        <p14:creationId xmlns:p14="http://schemas.microsoft.com/office/powerpoint/2010/main" val="4373392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Семицветная кошка</a:t>
            </a:r>
            <a:endParaRPr lang="ru-RU" dirty="0"/>
          </a:p>
        </p:txBody>
      </p:sp>
      <p:pic>
        <p:nvPicPr>
          <p:cNvPr id="4" name="Содержимое 3" descr="1.jpg"/>
          <p:cNvPicPr>
            <a:picLocks noGrp="1" noChangeAspect="1"/>
          </p:cNvPicPr>
          <p:nvPr>
            <p:ph idx="1"/>
          </p:nvPr>
        </p:nvPicPr>
        <p:blipFill>
          <a:blip r:embed="rId2">
            <a:extLst>
              <a:ext uri="{28A0092B-C50C-407E-A947-70E740481C1C}">
                <a14:useLocalDpi xmlns:a14="http://schemas.microsoft.com/office/drawing/2010/main" val="0"/>
              </a:ext>
            </a:extLst>
          </a:blip>
          <a:srcRect t="34949" b="34949"/>
          <a:stretch>
            <a:fillRect/>
          </a:stretch>
        </p:blipFill>
        <p:spPr>
          <a:xfrm>
            <a:off x="677334" y="1894167"/>
            <a:ext cx="8434640" cy="4147195"/>
          </a:xfrm>
        </p:spPr>
      </p:pic>
    </p:spTree>
    <p:extLst>
      <p:ext uri="{BB962C8B-B14F-4D97-AF65-F5344CB8AC3E}">
        <p14:creationId xmlns:p14="http://schemas.microsoft.com/office/powerpoint/2010/main" val="9616289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Чёрный кот</a:t>
            </a:r>
            <a:endParaRPr lang="ru-RU" dirty="0"/>
          </a:p>
        </p:txBody>
      </p:sp>
      <p:pic>
        <p:nvPicPr>
          <p:cNvPr id="4" name="Содержимое 3" descr="3.jpg"/>
          <p:cNvPicPr>
            <a:picLocks noGrp="1" noChangeAspect="1"/>
          </p:cNvPicPr>
          <p:nvPr>
            <p:ph idx="1"/>
          </p:nvPr>
        </p:nvPicPr>
        <p:blipFill>
          <a:blip r:embed="rId2">
            <a:extLst>
              <a:ext uri="{28A0092B-C50C-407E-A947-70E740481C1C}">
                <a14:useLocalDpi xmlns:a14="http://schemas.microsoft.com/office/drawing/2010/main" val="0"/>
              </a:ext>
            </a:extLst>
          </a:blip>
          <a:srcRect l="-88420" r="-88420"/>
          <a:stretch>
            <a:fillRect/>
          </a:stretch>
        </p:blipFill>
        <p:spPr>
          <a:xfrm>
            <a:off x="677863" y="2160588"/>
            <a:ext cx="8596312" cy="3881437"/>
          </a:xfrm>
        </p:spPr>
      </p:pic>
    </p:spTree>
    <p:extLst>
      <p:ext uri="{BB962C8B-B14F-4D97-AF65-F5344CB8AC3E}">
        <p14:creationId xmlns:p14="http://schemas.microsoft.com/office/powerpoint/2010/main" val="916855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Кошка умывается</a:t>
            </a:r>
            <a:endParaRPr lang="ru-RU" dirty="0"/>
          </a:p>
        </p:txBody>
      </p:sp>
      <p:pic>
        <p:nvPicPr>
          <p:cNvPr id="4" name="Содержимое 3" descr="4.jpg"/>
          <p:cNvPicPr>
            <a:picLocks noGrp="1" noChangeAspect="1"/>
          </p:cNvPicPr>
          <p:nvPr>
            <p:ph idx="1"/>
          </p:nvPr>
        </p:nvPicPr>
        <p:blipFill>
          <a:blip r:embed="rId2" cstate="print">
            <a:extLst>
              <a:ext uri="{28A0092B-C50C-407E-A947-70E740481C1C}">
                <a14:useLocalDpi xmlns:a14="http://schemas.microsoft.com/office/drawing/2010/main" val="0"/>
              </a:ext>
            </a:extLst>
          </a:blip>
          <a:srcRect t="16009" b="16009"/>
          <a:stretch>
            <a:fillRect/>
          </a:stretch>
        </p:blipFill>
        <p:spPr/>
      </p:pic>
    </p:spTree>
    <p:extLst>
      <p:ext uri="{BB962C8B-B14F-4D97-AF65-F5344CB8AC3E}">
        <p14:creationId xmlns:p14="http://schemas.microsoft.com/office/powerpoint/2010/main" val="37133546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Кошка спит</a:t>
            </a:r>
            <a:endParaRPr lang="ru-RU" dirty="0"/>
          </a:p>
        </p:txBody>
      </p:sp>
      <p:pic>
        <p:nvPicPr>
          <p:cNvPr id="4" name="Содержимое 3" descr="5.jpeg"/>
          <p:cNvPicPr>
            <a:picLocks noGrp="1" noChangeAspect="1"/>
          </p:cNvPicPr>
          <p:nvPr>
            <p:ph idx="1"/>
          </p:nvPr>
        </p:nvPicPr>
        <p:blipFill>
          <a:blip r:embed="rId2">
            <a:extLst>
              <a:ext uri="{28A0092B-C50C-407E-A947-70E740481C1C}">
                <a14:useLocalDpi xmlns:a14="http://schemas.microsoft.com/office/drawing/2010/main" val="0"/>
              </a:ext>
            </a:extLst>
          </a:blip>
          <a:srcRect l="-16264" r="-16264"/>
          <a:stretch>
            <a:fillRect/>
          </a:stretch>
        </p:blipFill>
        <p:spPr>
          <a:xfrm>
            <a:off x="677334" y="2160589"/>
            <a:ext cx="8596668" cy="4858972"/>
          </a:xfrm>
        </p:spPr>
      </p:pic>
    </p:spTree>
    <p:extLst>
      <p:ext uri="{BB962C8B-B14F-4D97-AF65-F5344CB8AC3E}">
        <p14:creationId xmlns:p14="http://schemas.microsoft.com/office/powerpoint/2010/main" val="3838787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Аспект">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194</TotalTime>
  <Words>282</Words>
  <Application>Microsoft Macintosh PowerPoint</Application>
  <PresentationFormat>Другой</PresentationFormat>
  <Paragraphs>16</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Кошки-наши любимые питомцы.</vt:lpstr>
      <vt:lpstr>Содержание:    I.    ВВЕДЕНИЕ II.  ОСНОВНАЯ ЧАСТЬ      2.1. Немного о кошках     2. 2. Почему кошка приземляется на четыре лапы     2.3. Почему кошки мурлычут III.   ЗАКЛЮЧЕНИЕ IV. ПРИЛОЖЕНИЕ (мои кошки)       </vt:lpstr>
      <vt:lpstr>Введение «Бог создал Кошку, чтобы у человека был тигр,  которого можно погладить” В. Гюго. Я очень люблю животных, особенно кошек. Однажды я задумалась – почему? Почему я люблю их больше, чем собак? Мне стало интересно самой ответить на этот вопрос.   Мне очень нравится, как Мурки мурлычут. Так нежно и ласково! С ними так тепло и уютно в доме! А еще я знаю, то кошки очень ловкие и проворные. Я слышала, что даже если кошки падают с высоты, то всегда  приземляются на землю, при этом всегда на лапки. Я решила выяснить:  • Почему кошка мурлычет?  • Почему кошка приземляется на четыре лапы? Цель исследования: Хочу узнать, почему кошка мурлычет и всегда приземляется на четыре лапы. Задачи исследования:   • найти и изучить  материал о кошках; их строении и повадках;  • обобщить собранный  материал  и сделать выводы;  • исследовать и проанализировать поведение кошки в доме Гипотеза: Думаем, что кошка мурлычет, когда она спокойна и чувствует себя довольной, и ей ничего не угрожает. А падать и не разбиваться ей помогает её строение тела. Думаю, что изучив материал о строении кошек, найду подтверждение моим догадкам. Предмет  исследования: кошка Методы исследования: наблюдение;  сбор и анализ материалов из разных источников информации (книг, журналов, сети Интернет, опрос друзей и знакомых); опрос; наблюдение </vt:lpstr>
      <vt:lpstr>Основная часть Немного о кошках  </vt:lpstr>
      <vt:lpstr>Трёхцветная кошка</vt:lpstr>
      <vt:lpstr>Семицветная кошка</vt:lpstr>
      <vt:lpstr>Чёрный кот</vt:lpstr>
      <vt:lpstr>Кошка умывается</vt:lpstr>
      <vt:lpstr>Кошка спит</vt:lpstr>
      <vt:lpstr>Почему кошка приземляется на четыре лапы  Кошка очень ласковое животное. Голова у неё маленькая, движения грациозны. Хвост кошки  подвижен и позволяет ей удерживать равновесие при прыжках.  С какой бы высоты и в каком бы положении ни падала кошка, оа всегда приземляется на лапы. Что помогает ей выполнять такие грандиозные трюки? Какое непонятное чутье помогает ее переворачиваться в воздухе? Кошки часто прыгают с большой высоты. Это или неудачная попытка поймать сидящую птицу на подоконнике, или просто перепрыгивая через высокие заборы, спасаясь бегством от противников. В любом случае кошка всегда приземлится на лапы. Но, оказывается, не всегда такие падения заканчиваются благополучно. </vt:lpstr>
      <vt:lpstr>Почему кошки мурлычут. Общение с кошкой приносит большое удовольствие. У неё есть много способов и звуков показать, чего она хочет. Если внимательно прислушиваться к мяуканью, то со временем можно научиться понимать её характер, настроение и желания. Если кошка мурлычет, это значит что у неё хорошее настроение. Когда котенку исполняется неделя, он уже мурлычет, сообщая маме-кошке, что у него все хорошо, а мама-кошка мурлычет, потому хочет показать котятам, что они в безопасности.  Кошки мурлычут, когда они счастливы и довольны, например, когда их гладит хозяин, или вкусно накормил, разрешил полежать с собой. Таким образом, кошки выражают благодарность.  Но они могут мурлыкать не только от удовольствия, но и, когда у неё что-то болит - это сигнал болезни, раненые коты мурлычут, зализывая раны, и поэтому часто выживают даже после падения с высоких зданий.  Когда кошка боится нападения, она тоже начинает мурлыкать, показывая этим, что она беззащитна. Взрослые кошки могут мурлыкать при встрече с другой кошкой или котом, показывая, что они не настроены, нападать. Но звуки у кошек разные. Это мяуканье, мурлыканье, вой и визг. Некоторые из крупных представителей семейства кошачьих даже издают громкое рычание. Изучая эту тему, я сделали следующие открытия:  • Мурлыкая, кошка сохраняет свое здоровье.  • Мурлыкая, кошки-мамы успокаивают котят.  • Не громкое мурлыканье - это требование (помощи, внимания), а громкое - свидетельство благодарности, счастья  кошки.  • Больные кошки мурлычут, чтобы показать другим, что они несчастные.  • Мурлыкая, кот  даёт понять другому, что он не собирается нападать.  Вывод: Кошки мурлычут по-разному. Так они выражают свои чувства.         </vt:lpstr>
      <vt:lpstr>Мои кошки</vt:lpstr>
      <vt:lpstr>.</vt:lpstr>
      <vt:lpstr>Презентация PowerPoint</vt:lpstr>
      <vt:lpstr>Презентация PowerPoint</vt:lpstr>
      <vt:lpstr>Презентация PowerPoint</vt:lpstr>
      <vt:lpstr>Как хорошо иметь домашних животных, они делают нашу жизнь интересней, добрее, ярче!!!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ученицы 3Г класса</dc:title>
  <dc:creator>Kirill</dc:creator>
  <cp:lastModifiedBy>Учитель ЦДО</cp:lastModifiedBy>
  <cp:revision>18</cp:revision>
  <dcterms:created xsi:type="dcterms:W3CDTF">2022-03-02T12:44:04Z</dcterms:created>
  <dcterms:modified xsi:type="dcterms:W3CDTF">2022-03-10T06:00:14Z</dcterms:modified>
</cp:coreProperties>
</file>