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23"/>
  </p:notesMasterIdLst>
  <p:sldIdLst>
    <p:sldId id="369" r:id="rId2"/>
    <p:sldId id="368" r:id="rId3"/>
    <p:sldId id="309" r:id="rId4"/>
    <p:sldId id="317" r:id="rId5"/>
    <p:sldId id="318" r:id="rId6"/>
    <p:sldId id="313" r:id="rId7"/>
    <p:sldId id="320" r:id="rId8"/>
    <p:sldId id="323" r:id="rId9"/>
    <p:sldId id="357" r:id="rId10"/>
    <p:sldId id="358" r:id="rId11"/>
    <p:sldId id="359" r:id="rId12"/>
    <p:sldId id="360" r:id="rId13"/>
    <p:sldId id="361" r:id="rId14"/>
    <p:sldId id="362" r:id="rId15"/>
    <p:sldId id="339" r:id="rId16"/>
    <p:sldId id="371" r:id="rId17"/>
    <p:sldId id="363" r:id="rId18"/>
    <p:sldId id="364" r:id="rId19"/>
    <p:sldId id="343" r:id="rId20"/>
    <p:sldId id="351" r:id="rId21"/>
    <p:sldId id="305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852972-9218-45A1-A79A-5417988581C3}" type="datetimeFigureOut">
              <a:rPr lang="ru-RU"/>
              <a:pPr>
                <a:defRPr/>
              </a:pPr>
              <a:t>16.12.22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772F7EB-A64C-40BB-9BFF-CF5C5EA1D0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471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2C17902-DFAE-46C0-8CA3-22216F111B83}" type="slidenum">
              <a:rPr lang="ru-RU" sz="1200">
                <a:latin typeface="+mn-lt"/>
              </a:rPr>
              <a:pPr algn="r">
                <a:defRPr/>
              </a:pPr>
              <a:t>4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1DDC5DC-3824-4E49-80B4-3D062B0926AC}" type="slidenum">
              <a:rPr lang="ru-RU" sz="1200">
                <a:latin typeface="+mn-lt"/>
              </a:rPr>
              <a:pPr algn="r">
                <a:defRPr/>
              </a:pPr>
              <a:t>9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3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9A7F07C-BDC7-4D48-8514-724E0889568C}" type="slidenum">
              <a:rPr lang="ru-RU" sz="1200">
                <a:latin typeface="+mn-lt"/>
              </a:rPr>
              <a:pPr algn="r">
                <a:defRPr/>
              </a:pPr>
              <a:t>10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62CB1AA-BAAD-401D-A3D6-5E6200B5C61B}" type="slidenum">
              <a:rPr lang="ru-RU" sz="1200">
                <a:latin typeface="+mn-lt"/>
              </a:rPr>
              <a:pPr algn="r">
                <a:defRPr/>
              </a:pPr>
              <a:t>11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3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2A2D9E0-53BA-4361-9CAE-B2EBCA5F2A80}" type="slidenum">
              <a:rPr lang="ru-RU" sz="1200">
                <a:latin typeface="+mn-lt"/>
              </a:rPr>
              <a:pPr algn="r">
                <a:defRPr/>
              </a:pPr>
              <a:t>12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AF3B20B-78CC-463D-AACF-CFC638DE4A51}" type="slidenum">
              <a:rPr lang="ru-RU" sz="1200">
                <a:latin typeface="+mn-lt"/>
              </a:rPr>
              <a:pPr algn="r">
                <a:defRPr/>
              </a:pPr>
              <a:t>13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4035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6214309-9278-4046-B10F-CD6E5C4F0CF3}" type="slidenum">
              <a:rPr lang="ru-RU" sz="1200">
                <a:latin typeface="+mn-lt"/>
              </a:rPr>
              <a:pPr algn="r">
                <a:defRPr/>
              </a:pPr>
              <a:t>14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6323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920D3F2-9D0F-4609-BC54-71CAB9783279}" type="slidenum">
              <a:rPr lang="ru-RU" sz="1200">
                <a:solidFill>
                  <a:srgbClr val="000000"/>
                </a:solidFill>
                <a:latin typeface="Tahoma" pitchFamily="34" charset="0"/>
                <a:cs typeface="Arial" charset="0"/>
              </a:rPr>
              <a:pPr algn="r"/>
              <a:t>20</a:t>
            </a:fld>
            <a:endParaRPr lang="ru-RU" sz="12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8126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126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9B41B-4D8D-49CD-8BD9-5A73620723C7}" type="datetimeFigureOut">
              <a:rPr lang="ru-RU"/>
              <a:pPr>
                <a:defRPr/>
              </a:pPr>
              <a:t>16.12.22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34882-DCA6-4C19-9418-6FB7AAB63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791B6-7B6A-447B-B1CF-021DE78EE6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538E5-AF71-4577-A6A0-AE3896CE5AA1}" type="datetimeFigureOut">
              <a:rPr lang="ru-RU"/>
              <a:pPr>
                <a:defRPr/>
              </a:pPr>
              <a:t>16.12.22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D6A31-35A1-4775-B739-0CFE60ADC4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A627F-849E-4E26-8AB8-1E6F37A3BDAF}" type="datetimeFigureOut">
              <a:rPr lang="ru-RU"/>
              <a:pPr>
                <a:defRPr/>
              </a:pPr>
              <a:t>16.12.22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CB063-D182-4535-89EE-4428309EA7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BF081-1545-47CA-AF7E-61AEFF9B0E1C}" type="datetimeFigureOut">
              <a:rPr lang="ru-RU"/>
              <a:pPr>
                <a:defRPr/>
              </a:pPr>
              <a:t>16.12.22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0D772-13EA-49B6-BE8C-74E05D26F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129F7-00FB-4578-9D10-F7F340CE6F7D}" type="datetimeFigureOut">
              <a:rPr lang="ru-RU"/>
              <a:pPr>
                <a:defRPr/>
              </a:pPr>
              <a:t>16.12.22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8A71E-88D9-40D0-9E86-588953C95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1BCEA-4144-4F0D-BE86-750556A654C1}" type="datetimeFigureOut">
              <a:rPr lang="ru-RU"/>
              <a:pPr>
                <a:defRPr/>
              </a:pPr>
              <a:t>16.12.22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DCF9E-5E9B-4CF2-9D09-F10CD4864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68379-71A6-481C-AA3D-17CFB6AA604F}" type="datetimeFigureOut">
              <a:rPr lang="ru-RU"/>
              <a:pPr>
                <a:defRPr/>
              </a:pPr>
              <a:t>16.12.22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62AF1-C570-4102-9EC4-4DE452D38D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3CCB4-64BF-416C-BFE3-350DF736CEB9}" type="datetimeFigureOut">
              <a:rPr lang="ru-RU"/>
              <a:pPr>
                <a:defRPr/>
              </a:pPr>
              <a:t>16.12.22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81EC8-EDBE-45A4-9E6C-ACEB219F1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606D0-398A-4CF3-99C0-B6C777CF861F}" type="datetimeFigureOut">
              <a:rPr lang="ru-RU"/>
              <a:pPr>
                <a:defRPr/>
              </a:pPr>
              <a:t>16.12.22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646E9-9988-4F1B-8C95-6B8D24F5AD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9A40A-050F-4091-91F4-49E759C86C47}" type="datetimeFigureOut">
              <a:rPr lang="ru-RU"/>
              <a:pPr>
                <a:defRPr/>
              </a:pPr>
              <a:t>16.12.22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FEC5E-D571-425C-B330-9861F47D8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9562F-C3E4-4B6F-9A54-6B6C4EC14605}" type="datetimeFigureOut">
              <a:rPr lang="ru-RU"/>
              <a:pPr>
                <a:defRPr/>
              </a:pPr>
              <a:t>16.12.22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F46CA420-CEA8-4D11-9619-C7D2C0399F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8022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8023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8023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8023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8023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8023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8023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8023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8023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02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2A68B3D5-E720-4871-9D01-209A68015C56}" type="datetimeFigureOut">
              <a:rPr lang="ru-RU"/>
              <a:pPr>
                <a:defRPr/>
              </a:pPr>
              <a:t>16.12.22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0" r:id="rId2"/>
    <p:sldLayoutId id="2147483809" r:id="rId3"/>
    <p:sldLayoutId id="2147483808" r:id="rId4"/>
    <p:sldLayoutId id="2147483807" r:id="rId5"/>
    <p:sldLayoutId id="2147483806" r:id="rId6"/>
    <p:sldLayoutId id="2147483805" r:id="rId7"/>
    <p:sldLayoutId id="2147483804" r:id="rId8"/>
    <p:sldLayoutId id="2147483803" r:id="rId9"/>
    <p:sldLayoutId id="2147483802" r:id="rId10"/>
    <p:sldLayoutId id="21474838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468313" y="1196975"/>
            <a:ext cx="8135937" cy="2806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Классный час</a:t>
            </a:r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:</a:t>
            </a:r>
          </a:p>
          <a:p>
            <a:pPr algn="ctr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 </a:t>
            </a:r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 «Ветер перемен»</a:t>
            </a:r>
            <a:endParaRPr lang="ru-RU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11379"/>
            <a:ext cx="8964488" cy="571837"/>
          </a:xfrm>
        </p:spPr>
        <p:txBody>
          <a:bodyPr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kern="12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 </a:t>
            </a:r>
            <a:r>
              <a:rPr lang="ru-RU" sz="4000" b="1" kern="12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тип: «Человек-природа»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57200" y="1052513"/>
            <a:ext cx="8202613" cy="479583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800" smtClean="0"/>
              <a:t>   Люди этих профессий имеют дело с живой и неживой природой.</a:t>
            </a:r>
          </a:p>
          <a:p>
            <a:pPr eaLnBrk="1" hangingPunct="1"/>
            <a:r>
              <a:rPr lang="ru-RU" sz="2800" b="1" smtClean="0"/>
              <a:t>-ветеринар</a:t>
            </a:r>
          </a:p>
          <a:p>
            <a:pPr eaLnBrk="1" hangingPunct="1"/>
            <a:r>
              <a:rPr lang="ru-RU" sz="2800" b="1" smtClean="0"/>
              <a:t>-агроном                                        </a:t>
            </a:r>
          </a:p>
          <a:p>
            <a:pPr eaLnBrk="1" hangingPunct="1"/>
            <a:r>
              <a:rPr lang="ru-RU" sz="2800" smtClean="0"/>
              <a:t>-</a:t>
            </a:r>
            <a:r>
              <a:rPr lang="ru-RU" sz="2800" b="1" smtClean="0"/>
              <a:t>гидролог</a:t>
            </a:r>
            <a:endParaRPr lang="ru-RU" sz="2800" smtClean="0"/>
          </a:p>
          <a:p>
            <a:pPr eaLnBrk="1" hangingPunct="1"/>
            <a:r>
              <a:rPr lang="ru-RU" sz="2800" b="1" smtClean="0"/>
              <a:t>-овцевод                                          </a:t>
            </a:r>
            <a:endParaRPr lang="ru-RU" sz="2800" smtClean="0"/>
          </a:p>
          <a:p>
            <a:pPr eaLnBrk="1" hangingPunct="1"/>
            <a:r>
              <a:rPr lang="ru-RU" sz="2800" b="1" smtClean="0"/>
              <a:t>-механизатор                          </a:t>
            </a:r>
            <a:endParaRPr lang="ru-RU" sz="2800" smtClean="0"/>
          </a:p>
          <a:p>
            <a:pPr eaLnBrk="1" hangingPunct="1"/>
            <a:r>
              <a:rPr lang="ru-RU" sz="2800" b="1" smtClean="0"/>
              <a:t>-тракторист                                                   </a:t>
            </a: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3357563"/>
            <a:ext cx="1295400" cy="162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9144000" cy="758952"/>
          </a:xfrm>
        </p:spPr>
        <p:txBody>
          <a:bodyPr anchor="b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kern="12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II</a:t>
            </a:r>
            <a:r>
              <a:rPr lang="ru-RU" sz="4000" b="1" kern="12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тип: «Человек-техника»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294967295"/>
          </p:nvPr>
        </p:nvSpPr>
        <p:spPr>
          <a:xfrm>
            <a:off x="457200" y="1412875"/>
            <a:ext cx="8202613" cy="44354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Люди этих профессий имеют дело с  техническими устройствами</a:t>
            </a:r>
          </a:p>
          <a:p>
            <a:pPr eaLnBrk="1" hangingPunct="1"/>
            <a:r>
              <a:rPr lang="ru-RU" b="1" smtClean="0"/>
              <a:t>-летчики</a:t>
            </a:r>
          </a:p>
          <a:p>
            <a:pPr eaLnBrk="1" hangingPunct="1"/>
            <a:r>
              <a:rPr lang="ru-RU" b="1" smtClean="0"/>
              <a:t>-водители</a:t>
            </a:r>
          </a:p>
          <a:p>
            <a:pPr eaLnBrk="1" hangingPunct="1"/>
            <a:r>
              <a:rPr lang="ru-RU" b="1" smtClean="0"/>
              <a:t>-матросы</a:t>
            </a:r>
          </a:p>
          <a:p>
            <a:pPr eaLnBrk="1" hangingPunct="1"/>
            <a:r>
              <a:rPr lang="ru-RU" b="1" smtClean="0"/>
              <a:t>-токари</a:t>
            </a:r>
          </a:p>
          <a:p>
            <a:pPr eaLnBrk="1" hangingPunct="1"/>
            <a:r>
              <a:rPr lang="ru-RU" b="1" smtClean="0"/>
              <a:t>-слесари </a:t>
            </a:r>
            <a:r>
              <a:rPr lang="ru-RU" smtClean="0"/>
              <a:t>и др.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4300" y="3716338"/>
            <a:ext cx="26003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3663" y="3933825"/>
            <a:ext cx="2160587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pull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1752" y="228600"/>
            <a:ext cx="8534400" cy="758952"/>
          </a:xfrm>
        </p:spPr>
        <p:txBody>
          <a:bodyPr anchor="b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kern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III</a:t>
            </a:r>
            <a:r>
              <a:rPr lang="ru-RU" sz="4000" b="1" kern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 тип: «Человек-человек»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79388" y="1484313"/>
            <a:ext cx="8626475" cy="4572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   </a:t>
            </a:r>
            <a:r>
              <a:rPr lang="ru-RU" smtClean="0"/>
              <a:t>Предметом труда в этой профессии является другой человек, а характерной чертой деятельности является воздействие на других.</a:t>
            </a:r>
          </a:p>
          <a:p>
            <a:pPr eaLnBrk="1" hangingPunct="1"/>
            <a:r>
              <a:rPr lang="ru-RU" b="1" smtClean="0"/>
              <a:t>               -учитель</a:t>
            </a:r>
          </a:p>
          <a:p>
            <a:pPr eaLnBrk="1" hangingPunct="1"/>
            <a:r>
              <a:rPr lang="ru-RU" b="1" smtClean="0"/>
              <a:t>               -врач</a:t>
            </a:r>
          </a:p>
          <a:p>
            <a:pPr eaLnBrk="1" hangingPunct="1"/>
            <a:r>
              <a:rPr lang="ru-RU" b="1" smtClean="0"/>
              <a:t>               -журналист</a:t>
            </a:r>
          </a:p>
          <a:p>
            <a:pPr eaLnBrk="1" hangingPunct="1"/>
            <a:r>
              <a:rPr lang="ru-RU" b="1" smtClean="0"/>
              <a:t>               -продавец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483" y="4010794"/>
            <a:ext cx="1453334" cy="18046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4076700"/>
            <a:ext cx="1828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96188" y="3500438"/>
            <a:ext cx="11620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wheel spokes="8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228600"/>
            <a:ext cx="8964488" cy="758952"/>
          </a:xfrm>
        </p:spPr>
        <p:txBody>
          <a:bodyPr anchor="b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kern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IV</a:t>
            </a:r>
            <a:r>
              <a:rPr lang="ru-RU" sz="3200" b="1" kern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тип: «Человек - знаковая система»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57200" y="1196975"/>
            <a:ext cx="8202613" cy="51847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   Специалисты этого типа используют в своем труде различные знаки: устная и письменная речь, цифры, химические и физические символы, ноты, схемы, карты, графики, рисунки, дорожные знаки и т.д.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-бухгалтеры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-ученые люди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-работники лабораторий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 и научных центров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  </a:t>
            </a:r>
          </a:p>
          <a:p>
            <a:pPr eaLnBrk="1" hangingPunct="1">
              <a:lnSpc>
                <a:spcPct val="90000"/>
              </a:lnSpc>
            </a:pPr>
            <a:endParaRPr lang="ru-RU" b="1" smtClean="0"/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4221163"/>
            <a:ext cx="16160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4888" y="3573463"/>
            <a:ext cx="1143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zoom dir="in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1752" y="229735"/>
            <a:ext cx="8534400" cy="1030231"/>
          </a:xfrm>
        </p:spPr>
        <p:txBody>
          <a:bodyPr anchor="b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kern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</a:t>
            </a:r>
            <a:r>
              <a:rPr lang="ru-RU" sz="2400" b="1" kern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тип: «Человек художественный образ»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57200" y="1341438"/>
            <a:ext cx="8202613" cy="450691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mtClean="0"/>
              <a:t>Людей этого типа отличает наличие живого образного мышления, художественная фантазия, талант.</a:t>
            </a:r>
          </a:p>
          <a:p>
            <a:pPr eaLnBrk="1" hangingPunct="1"/>
            <a:r>
              <a:rPr lang="ru-RU" b="1" smtClean="0"/>
              <a:t>-музыканты</a:t>
            </a:r>
          </a:p>
          <a:p>
            <a:pPr eaLnBrk="1" hangingPunct="1"/>
            <a:r>
              <a:rPr lang="ru-RU" b="1" smtClean="0"/>
              <a:t>-художники</a:t>
            </a:r>
          </a:p>
          <a:p>
            <a:pPr eaLnBrk="1" hangingPunct="1"/>
            <a:r>
              <a:rPr lang="ru-RU" b="1" smtClean="0"/>
              <a:t>-актеры</a:t>
            </a:r>
          </a:p>
          <a:p>
            <a:pPr eaLnBrk="1" hangingPunct="1"/>
            <a:r>
              <a:rPr lang="ru-RU" b="1" smtClean="0"/>
              <a:t>-дизайнеры и др.</a:t>
            </a:r>
          </a:p>
        </p:txBody>
      </p:sp>
      <p:pic>
        <p:nvPicPr>
          <p:cNvPr id="36867" name="Picture 2" descr="C:\Documents and Settings\хозяин\Рабочий стол\Ольга\0009-015-Professii-0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3500438"/>
            <a:ext cx="3168650" cy="281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strip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>
                <a:latin typeface="Times New Roman"/>
                <a:cs typeface="Times New Roman"/>
              </a:rPr>
              <a:t>Профи-викторина 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6793"/>
            <a:ext cx="8229600" cy="482495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/>
              <a:t>1. </a:t>
            </a:r>
            <a:r>
              <a:rPr lang="ru-RU" sz="2800" dirty="0" smtClean="0">
                <a:latin typeface="Times New Roman"/>
                <a:cs typeface="Times New Roman"/>
              </a:rPr>
              <a:t>Перед кем все люди снимают шляпы?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2. Мастер с мастерком.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3. Кто применяет в своей работе прибор тонометр – медики или музыканты?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4. Как называется дрессировщик дельфинов в дельфинарии?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5. Кто на работе играет и получает за это не выговор, а заработную плату?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6. Кем по профессии был отец трех сыновей в сказке </a:t>
            </a:r>
            <a:r>
              <a:rPr lang="ru-RU" sz="2800" dirty="0" err="1" smtClean="0">
                <a:latin typeface="Times New Roman"/>
                <a:cs typeface="Times New Roman"/>
              </a:rPr>
              <a:t>Ш.Перро</a:t>
            </a:r>
            <a:r>
              <a:rPr lang="ru-RU" sz="2800" dirty="0" smtClean="0">
                <a:latin typeface="Times New Roman"/>
                <a:cs typeface="Times New Roman"/>
              </a:rPr>
              <a:t> «Кот в сапогах»?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Профи-викторина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844675"/>
            <a:ext cx="8424862" cy="45370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1. Перед кем все люди снимают шляпы?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/>
              <a:t>(перед парикмахером)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2. Мастер с мастерком. </a:t>
            </a:r>
            <a:r>
              <a:rPr lang="ru-RU" sz="2400" b="1" smtClean="0"/>
              <a:t>(Каменщик, штукатур)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3. Кто применяет в своей работе прибор тонометр – медики или музыканты? </a:t>
            </a:r>
            <a:r>
              <a:rPr lang="ru-RU" sz="2400" b="1" smtClean="0"/>
              <a:t>(Медики)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4. Как называется дрессировщик дельфинов в дельфинарии? </a:t>
            </a:r>
            <a:r>
              <a:rPr lang="ru-RU" sz="2400" b="1" smtClean="0"/>
              <a:t>(Тренер)</a:t>
            </a:r>
            <a:r>
              <a:rPr lang="ru-RU" sz="2400" smtClean="0"/>
              <a:t>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5. Кто на работе играет и получает за это не выговор, а заработную плату? </a:t>
            </a:r>
            <a:r>
              <a:rPr lang="ru-RU" sz="2400" b="1" smtClean="0"/>
              <a:t>(Актёр, музыкант)</a:t>
            </a:r>
            <a:r>
              <a:rPr lang="ru-RU" sz="2400" smtClean="0"/>
              <a:t>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6. Кем по профессии был отец трех сыновей в сказке Ш.Перро «Кот в сапогах»? </a:t>
            </a:r>
            <a:r>
              <a:rPr lang="ru-RU" sz="2400" b="1" smtClean="0"/>
              <a:t>(Мельник)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История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dirty="0" smtClean="0"/>
              <a:t>Из подъезда вышел банкир Иван Иванович, вежливо поздоровался с соседкой главным бухгалтером Натальей Николаевной, перекинулся парой словечек с </a:t>
            </a:r>
            <a:r>
              <a:rPr lang="ru-RU" sz="2800" dirty="0" smtClean="0"/>
              <a:t>художником </a:t>
            </a:r>
            <a:r>
              <a:rPr lang="ru-RU" sz="2800" dirty="0" smtClean="0"/>
              <a:t>Владимиром Петровичем, подходя к своей машине, толкнул дворника Михаила Федоровича, собиравшего опавшую листву, буркнув под нос: "Мешаются тут всякие".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eaLnBrk="1" hangingPunct="1"/>
            <a:r>
              <a:rPr lang="ru-RU" sz="2800" smtClean="0"/>
              <a:t>"Любой труд, если он нужен людям, почётен и уважаем".</a:t>
            </a:r>
          </a:p>
        </p:txBody>
      </p:sp>
      <p:pic>
        <p:nvPicPr>
          <p:cNvPr id="6152" name="Picture 8" descr="тол"/>
          <p:cNvPicPr>
            <a:picLocks noGrp="1" noChangeAspect="1" noChangeArrowheads="1"/>
          </p:cNvPicPr>
          <p:nvPr>
            <p:ph type="body"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113338" y="1981200"/>
            <a:ext cx="3106737" cy="38862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98" name="Group 26"/>
          <p:cNvGraphicFramePr>
            <a:graphicFrameLocks noGrp="1"/>
          </p:cNvGraphicFramePr>
          <p:nvPr/>
        </p:nvGraphicFramePr>
        <p:xfrm>
          <a:off x="0" y="44450"/>
          <a:ext cx="9144000" cy="6615430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  <a:gridCol w="1658938"/>
                <a:gridCol w="1998662"/>
              </a:tblGrid>
              <a:tr h="1035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Самые модные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Arial Unicode MS"/>
                        <a:cs typeface="Arial Unicode M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Забытые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Всегда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нужны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Самые отважные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Arial Unicode MS"/>
                        <a:cs typeface="Arial Unicode M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Появились только в XX веке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51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/>
                        <a:cs typeface="Arial Unicode M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юрист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/>
                        <a:cs typeface="Arial Unicode M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экономист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/>
                        <a:cs typeface="Arial Unicode M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менеджер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/>
                        <a:cs typeface="Arial Unicode M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топ-модель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/>
                        <a:cs typeface="Arial Unicode M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телеведущий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/>
                        <a:cs typeface="Arial Unicode M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веб-дизайнер журналист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/>
                        <a:cs typeface="Arial Unicode M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программист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/>
                        <a:cs typeface="Arial Unicode M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автослесарь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/>
                        <a:cs typeface="Arial Unicode M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нефтянник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пластический хирург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президент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спикер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/>
                        <a:cs typeface="Arial Unicode M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эколог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/>
                        <a:cs typeface="Arial Unicode M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/>
                        <a:cs typeface="Arial Unicode M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конюх камердинер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ключник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шорник трубочист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бондарь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ямщик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кучер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фонарщик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пряха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прачка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белошвейка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стряпчий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трубочист почтмейстер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городовой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купец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/>
                        <a:cs typeface="Arial Unicode M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врач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учитель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дворник строитель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водитель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парикмахер милиционер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пекарь земледелец животновод повар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бухгалтер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слесарь-водопроводчик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/>
                        <a:cs typeface="Arial Unicode M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/>
                        <a:cs typeface="Arial Unicode M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пожарный каскадер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моряк-подводник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летчик-испытатель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космонавт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горноспасатель автогонщик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сапер шахтер военный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/>
                        <a:cs typeface="Arial Unicode M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программист оператор ЭВМ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менеджер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секретарь - референт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оператор станков с ЧПУ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тракторист - машинист широкого профиля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лётчик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крановщик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космонавт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эмбриолог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/>
                          <a:cs typeface="Arial Unicode MS"/>
                        </a:rPr>
                        <a:t>электромонтёр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/>
                        <a:cs typeface="Arial Unicode M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mtClean="0"/>
              <a:t>Доскажите пословицу 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b="1" smtClean="0"/>
              <a:t>Землю ценят по плодам,</a:t>
            </a:r>
            <a:br>
              <a:rPr lang="ru-RU" sz="2000" b="1" smtClean="0"/>
            </a:br>
            <a:r>
              <a:rPr lang="ru-RU" sz="2000" b="1" smtClean="0"/>
              <a:t>а человека …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smtClean="0"/>
              <a:t>Землю солнце красит,</a:t>
            </a:r>
            <a:br>
              <a:rPr lang="ru-RU" sz="2000" b="1" smtClean="0"/>
            </a:br>
            <a:r>
              <a:rPr lang="ru-RU" sz="2000" b="1" smtClean="0"/>
              <a:t>а человека …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smtClean="0"/>
              <a:t>Где труд…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smtClean="0"/>
              <a:t> Без труда жить …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smtClean="0"/>
              <a:t>Недаром говорится, что …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smtClean="0"/>
              <a:t>Пока ленивый разомнётся,</a:t>
            </a:r>
            <a:br>
              <a:rPr lang="ru-RU" sz="2000" b="1" smtClean="0"/>
            </a:br>
            <a:r>
              <a:rPr lang="ru-RU" sz="2000" b="1" smtClean="0"/>
              <a:t>усердный … 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smtClean="0"/>
              <a:t>там и счастье </a:t>
            </a:r>
          </a:p>
          <a:p>
            <a:pPr>
              <a:lnSpc>
                <a:spcPct val="90000"/>
              </a:lnSpc>
            </a:pPr>
            <a:r>
              <a:rPr lang="ru-RU" sz="2400" b="1" smtClean="0"/>
              <a:t>по делам </a:t>
            </a:r>
          </a:p>
          <a:p>
            <a:pPr>
              <a:lnSpc>
                <a:spcPct val="90000"/>
              </a:lnSpc>
            </a:pPr>
            <a:r>
              <a:rPr lang="ru-RU" sz="2400" b="1" smtClean="0"/>
              <a:t>с работы вернётся </a:t>
            </a:r>
          </a:p>
          <a:p>
            <a:pPr>
              <a:lnSpc>
                <a:spcPct val="90000"/>
              </a:lnSpc>
            </a:pPr>
            <a:r>
              <a:rPr lang="ru-RU" sz="2400" b="1" smtClean="0"/>
              <a:t>только небо коптить </a:t>
            </a:r>
          </a:p>
          <a:p>
            <a:pPr>
              <a:lnSpc>
                <a:spcPct val="90000"/>
              </a:lnSpc>
            </a:pPr>
            <a:r>
              <a:rPr lang="ru-RU" sz="2400" b="1" smtClean="0"/>
              <a:t>труд </a:t>
            </a:r>
          </a:p>
          <a:p>
            <a:pPr>
              <a:lnSpc>
                <a:spcPct val="90000"/>
              </a:lnSpc>
            </a:pPr>
            <a:r>
              <a:rPr lang="ru-RU" sz="2400" b="1" smtClean="0"/>
              <a:t>дело мастера боится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1912938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В последнее время в России появились новые профессии: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2400300"/>
            <a:ext cx="7859713" cy="34671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Web</a:t>
            </a: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-программист /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Web-</a:t>
            </a: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дизайнер</a:t>
            </a:r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619250" y="3079750"/>
            <a:ext cx="5257800" cy="27209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  - это специалист по созданию сайтов глобальной сети Интернет</a:t>
            </a:r>
          </a:p>
        </p:txBody>
      </p:sp>
    </p:spTree>
  </p:cSld>
  <p:clrMapOvr>
    <a:masterClrMapping/>
  </p:clrMapOvr>
  <p:transition xmlns:p14="http://schemas.microsoft.com/office/powerpoint/2010/main" advTm="60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1100138"/>
          </a:xfrm>
        </p:spPr>
        <p:txBody>
          <a:bodyPr anchor="b"/>
          <a:lstStyle/>
          <a:p>
            <a:pPr eaLnBrk="1" hangingPunct="1"/>
            <a:r>
              <a:rPr lang="ru-RU" sz="4300" b="1" smtClean="0">
                <a:solidFill>
                  <a:srgbClr val="002060"/>
                </a:solidFill>
              </a:rPr>
              <a:t>Виктор Гюго писал:</a:t>
            </a:r>
            <a:endParaRPr lang="ru-RU" sz="4300" smtClean="0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276600" y="1984375"/>
            <a:ext cx="5867400" cy="386397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255588" algn="l"/>
                <a:tab pos="2184400" algn="l"/>
              </a:tabLst>
            </a:pPr>
            <a:r>
              <a:rPr lang="ru-RU" smtClean="0">
                <a:cs typeface="Times New Roman" pitchFamily="18" charset="0"/>
              </a:rPr>
              <a:t>Правильный выбор профессии позволяет реализовать свой творческий потенциал, избежать разочарования, оградить себя и свою семью от нищеты и неуверенности в завтрашнем дне</a:t>
            </a:r>
          </a:p>
          <a:p>
            <a:pPr marL="0" indent="0" eaLnBrk="1" hangingPunct="1">
              <a:tabLst>
                <a:tab pos="255588" algn="l"/>
                <a:tab pos="2184400" algn="l"/>
              </a:tabLst>
            </a:pPr>
            <a:endParaRPr lang="ru-RU" smtClean="0"/>
          </a:p>
        </p:txBody>
      </p:sp>
      <p:pic>
        <p:nvPicPr>
          <p:cNvPr id="5122" name="Picture 2" descr="C:\Users\я\Desktop\гюго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773238"/>
            <a:ext cx="2667000" cy="408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684213" y="2487613"/>
            <a:ext cx="5040312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/>
              <a:t> </a:t>
            </a:r>
            <a:r>
              <a:rPr lang="ru-RU" sz="2400" b="1"/>
              <a:t>«Если вы удачно выберете труд</a:t>
            </a:r>
          </a:p>
          <a:p>
            <a:pPr algn="ctr"/>
            <a:r>
              <a:rPr lang="ru-RU" sz="2400" b="1"/>
              <a:t>и вложите в него душу,</a:t>
            </a:r>
          </a:p>
          <a:p>
            <a:pPr algn="ctr"/>
            <a:r>
              <a:rPr lang="ru-RU" sz="2400" b="1"/>
              <a:t>то счастье само вас отыщет».</a:t>
            </a:r>
          </a:p>
          <a:p>
            <a:pPr algn="ctr"/>
            <a:r>
              <a:rPr lang="ru-RU" sz="2400" b="1"/>
              <a:t>                         К.Д. Ушинский.</a:t>
            </a:r>
            <a:r>
              <a:rPr lang="ru-RU"/>
              <a:t> </a:t>
            </a:r>
          </a:p>
        </p:txBody>
      </p:sp>
      <p:pic>
        <p:nvPicPr>
          <p:cNvPr id="6" name="Рисунок 5" descr="hello_html_m1fbb36c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67422" y="2282817"/>
            <a:ext cx="2807390" cy="37124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Содержимое 7"/>
          <p:cNvSpPr>
            <a:spLocks noGrp="1"/>
          </p:cNvSpPr>
          <p:nvPr>
            <p:ph idx="4294967295"/>
          </p:nvPr>
        </p:nvSpPr>
        <p:spPr>
          <a:xfrm>
            <a:off x="214313" y="1844675"/>
            <a:ext cx="8715375" cy="487045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выбор профессии зависит от толщины кошелька.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профессия предназначена человеку от рождения.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Профессию можно выбирать «за компанию». 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Медицинские показания имеют значение при выборе профессии.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 – не помощник в выборе профессии.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Профессия выбирается раз и навсегда.</a:t>
            </a:r>
          </a:p>
          <a:p>
            <a:pPr eaLnBrk="1" hangingPunct="1">
              <a:lnSpc>
                <a:spcPct val="150000"/>
              </a:lnSpc>
              <a:defRPr/>
            </a:pPr>
            <a:endParaRPr lang="ru-RU" b="1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endParaRPr lang="ru-RU" sz="3600" b="1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42988" y="549275"/>
            <a:ext cx="6985000" cy="1223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Подумай и ответь, согласен ли ты с утверждениями: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http://0.tqn.com/d/goeurope/1/5/a/7/chartres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1557338"/>
            <a:ext cx="4319588" cy="417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1042988" y="404813"/>
            <a:ext cx="6769100" cy="100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Легенда о строительстве собора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31913" y="6021388"/>
            <a:ext cx="6119812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Почему рабочие дали разный ответ.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457200" y="455795"/>
            <a:ext cx="8232631" cy="903469"/>
          </a:xfrm>
        </p:spPr>
        <p:txBody>
          <a:bodyPr lIns="45720" tIns="0" rIns="45720" bIns="0" anchor="b">
            <a:normAutofit/>
          </a:bodyPr>
          <a:lstStyle/>
          <a:p>
            <a:pPr algn="ctr"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ru-RU" sz="34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5D194F"/>
                </a:solidFill>
              </a:rPr>
              <a:t>Закончить предложения</a:t>
            </a:r>
          </a:p>
        </p:txBody>
      </p:sp>
      <p:sp>
        <p:nvSpPr>
          <p:cNvPr id="22530" name="Прямоугольник 3"/>
          <p:cNvSpPr>
            <a:spLocks noChangeArrowheads="1"/>
          </p:cNvSpPr>
          <p:nvPr/>
        </p:nvSpPr>
        <p:spPr bwMode="auto">
          <a:xfrm>
            <a:off x="214313" y="1428750"/>
            <a:ext cx="77152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AutoNum type="arabicPeriod"/>
            </a:pPr>
            <a:r>
              <a:rPr lang="ru-RU" altLang="ru-RU" sz="36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Люди работают ради…</a:t>
            </a:r>
          </a:p>
          <a:p>
            <a:pPr eaLnBrk="0" hangingPunct="0">
              <a:buFontTx/>
              <a:buAutoNum type="arabicPeriod"/>
            </a:pPr>
            <a:r>
              <a:rPr lang="ru-RU" altLang="ru-RU" sz="36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Настоящий труд – это…</a:t>
            </a:r>
          </a:p>
          <a:p>
            <a:pPr eaLnBrk="0" hangingPunct="0">
              <a:buFontTx/>
              <a:buAutoNum type="arabicPeriod"/>
            </a:pPr>
            <a:r>
              <a:rPr lang="ru-RU" altLang="ru-RU" sz="36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При выборе профессии люди часто не учитывают…</a:t>
            </a:r>
          </a:p>
          <a:p>
            <a:pPr eaLnBrk="0" hangingPunct="0">
              <a:buFontTx/>
              <a:buAutoNum type="arabicPeriod"/>
            </a:pPr>
            <a:r>
              <a:rPr lang="ru-RU" altLang="ru-RU" sz="36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В любом профессиональном труде самое важное…</a:t>
            </a:r>
          </a:p>
          <a:p>
            <a:pPr eaLnBrk="0" hangingPunct="0">
              <a:buFontTx/>
              <a:buAutoNum type="arabicPeriod"/>
            </a:pPr>
            <a:r>
              <a:rPr lang="ru-RU" altLang="ru-RU" sz="36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Счастье – это…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14313" y="856021"/>
            <a:ext cx="8534400" cy="510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defTabSz="449263" hangingPunct="0">
              <a:lnSpc>
                <a:spcPct val="93000"/>
              </a:lnSpc>
              <a:buClr>
                <a:srgbClr val="000000"/>
              </a:buClr>
              <a:buSzPct val="100000"/>
              <a:buFont typeface="Trebuchet MS" pitchFamily="34" charset="0"/>
              <a:buAutoNum type="arabicPeriod"/>
            </a:pPr>
            <a:r>
              <a:rPr lang="ru-RU" altLang="ru-RU" sz="2400" b="1" u="sng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Люди работают ради</a:t>
            </a:r>
            <a:r>
              <a:rPr lang="ru-RU" altLang="ru-RU" sz="24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 удовлетворения своих потребностей, ради самовыражения собственного "Я".</a:t>
            </a:r>
          </a:p>
          <a:p>
            <a:pPr marL="457200" indent="-457200" defTabSz="449263" hangingPunct="0">
              <a:lnSpc>
                <a:spcPct val="93000"/>
              </a:lnSpc>
              <a:buClr>
                <a:srgbClr val="000000"/>
              </a:buClr>
              <a:buSzPct val="100000"/>
              <a:buFont typeface="Trebuchet MS" pitchFamily="34" charset="0"/>
              <a:buAutoNum type="arabicPeriod"/>
            </a:pPr>
            <a:r>
              <a:rPr lang="ru-RU" altLang="ru-RU" sz="2400" b="1" u="sng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Настоящий труд</a:t>
            </a:r>
            <a:r>
              <a:rPr lang="ru-RU" altLang="ru-RU" sz="24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 – это самоотдача и творчество.</a:t>
            </a:r>
          </a:p>
          <a:p>
            <a:pPr marL="457200" indent="-457200" defTabSz="449263" hangingPunct="0">
              <a:lnSpc>
                <a:spcPct val="93000"/>
              </a:lnSpc>
              <a:buClr>
                <a:srgbClr val="000000"/>
              </a:buClr>
              <a:buSzPct val="100000"/>
              <a:buFont typeface="Trebuchet MS" pitchFamily="34" charset="0"/>
              <a:buAutoNum type="arabicPeriod"/>
            </a:pPr>
            <a:r>
              <a:rPr lang="ru-RU" altLang="ru-RU" sz="2400" b="1" u="sng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При выборе профессии люди часто не учитывают</a:t>
            </a:r>
            <a:r>
              <a:rPr lang="ru-RU" altLang="ru-RU" sz="24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 понятия, которые выражаются тремя словами: хочу, могу, надо. </a:t>
            </a:r>
          </a:p>
          <a:p>
            <a:pPr marL="742950" lvl="1" defTabSz="449263" eaLnBrk="0" hangingPunct="0"/>
            <a:r>
              <a:rPr lang="ru-RU" altLang="ru-RU" sz="24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А. Хочу - своё желание.</a:t>
            </a:r>
            <a:br>
              <a:rPr lang="ru-RU" altLang="ru-RU" sz="24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</a:br>
            <a:r>
              <a:rPr lang="ru-RU" altLang="ru-RU" sz="24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Б. Могу - свои возможности, способности, знания, состояние здоровья.</a:t>
            </a:r>
            <a:br>
              <a:rPr lang="ru-RU" altLang="ru-RU" sz="24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</a:br>
            <a:r>
              <a:rPr lang="ru-RU" altLang="ru-RU" sz="24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В. Надо - потребности рынка труда.</a:t>
            </a:r>
          </a:p>
          <a:p>
            <a:pPr marL="457200" indent="-457200" defTabSz="449263" eaLnBrk="0" hangingPunct="0">
              <a:buFont typeface="Trebuchet MS" pitchFamily="34" charset="0"/>
              <a:buAutoNum type="arabicPeriod"/>
            </a:pPr>
            <a:r>
              <a:rPr lang="ru-RU" altLang="ru-RU" sz="2400" b="1" u="sng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В любом профессиональном труде самое важное</a:t>
            </a:r>
            <a:r>
              <a:rPr lang="ru-RU" altLang="ru-RU" sz="24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 – знания, и умение их применять на практике. </a:t>
            </a:r>
          </a:p>
          <a:p>
            <a:pPr marL="457200" indent="-457200" defTabSz="449263" eaLnBrk="0" hangingPunct="0">
              <a:buFont typeface="Trebuchet MS" pitchFamily="34" charset="0"/>
              <a:buAutoNum type="arabicPeriod"/>
            </a:pPr>
            <a:r>
              <a:rPr lang="ru-RU" altLang="ru-RU" sz="2400" b="1" u="sng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Счастье</a:t>
            </a:r>
            <a:r>
              <a:rPr lang="ru-RU" altLang="ru-RU" sz="24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 - это когда утром с радостью идёшь на работу, а вечером с радостью возвращаешься домой.</a:t>
            </a:r>
            <a:r>
              <a:rPr lang="ru-RU" altLang="ru-RU" sz="2400" dirty="0">
                <a:solidFill>
                  <a:srgbClr val="000000"/>
                </a:solidFill>
                <a:ea typeface="Arial Unicode MS"/>
                <a:cs typeface="Arial Unicode MS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571625" y="2500313"/>
            <a:ext cx="2428875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2800">
                <a:solidFill>
                  <a:srgbClr val="FFFFFF"/>
                </a:solidFill>
                <a:latin typeface="Trebuchet MS" pitchFamily="34" charset="0"/>
                <a:ea typeface="Arial Unicode MS" pitchFamily="34" charset="-128"/>
              </a:rPr>
              <a:t>хочу</a:t>
            </a:r>
          </a:p>
        </p:txBody>
      </p:sp>
      <p:sp>
        <p:nvSpPr>
          <p:cNvPr id="6" name="Овал 5"/>
          <p:cNvSpPr/>
          <p:nvPr/>
        </p:nvSpPr>
        <p:spPr>
          <a:xfrm>
            <a:off x="3500438" y="2500313"/>
            <a:ext cx="2428875" cy="2286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2800">
                <a:solidFill>
                  <a:srgbClr val="FFFFFF"/>
                </a:solidFill>
                <a:latin typeface="Trebuchet MS" pitchFamily="34" charset="0"/>
                <a:ea typeface="Arial Unicode MS" pitchFamily="34" charset="-128"/>
              </a:rPr>
              <a:t>могу</a:t>
            </a:r>
          </a:p>
        </p:txBody>
      </p:sp>
      <p:sp>
        <p:nvSpPr>
          <p:cNvPr id="7" name="Овал 6"/>
          <p:cNvSpPr/>
          <p:nvPr/>
        </p:nvSpPr>
        <p:spPr>
          <a:xfrm>
            <a:off x="2500313" y="3857625"/>
            <a:ext cx="2428875" cy="2286000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2800">
                <a:solidFill>
                  <a:srgbClr val="FFFFFF"/>
                </a:solidFill>
                <a:latin typeface="Trebuchet MS" pitchFamily="34" charset="0"/>
                <a:ea typeface="Arial Unicode MS" pitchFamily="34" charset="-128"/>
              </a:rPr>
              <a:t>надо</a:t>
            </a:r>
          </a:p>
        </p:txBody>
      </p:sp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142875" y="508000"/>
            <a:ext cx="83121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buFont typeface="Times New Roman" pitchFamily="18" charset="0"/>
              <a:buNone/>
            </a:pPr>
            <a:r>
              <a:rPr lang="ru-RU" altLang="ru-RU" sz="2800" b="1">
                <a:solidFill>
                  <a:srgbClr val="8A2E4E"/>
                </a:solidFill>
                <a:ea typeface="Arial Unicode MS"/>
                <a:cs typeface="Arial Unicode MS"/>
              </a:rPr>
              <a:t>хочу </a:t>
            </a:r>
            <a:r>
              <a:rPr lang="ru-RU" altLang="ru-RU" sz="2800">
                <a:solidFill>
                  <a:srgbClr val="000000"/>
                </a:solidFill>
                <a:ea typeface="Arial Unicode MS"/>
                <a:cs typeface="Arial Unicode MS"/>
              </a:rPr>
              <a:t>- все, что мне нравится, к чему лежит душа</a:t>
            </a:r>
          </a:p>
          <a:p>
            <a:pPr eaLnBrk="0" hangingPunct="0">
              <a:buFont typeface="Times New Roman" pitchFamily="18" charset="0"/>
              <a:buNone/>
            </a:pPr>
            <a:r>
              <a:rPr lang="ru-RU" altLang="ru-RU" sz="2800" b="1">
                <a:solidFill>
                  <a:srgbClr val="8A2E4E"/>
                </a:solidFill>
                <a:ea typeface="Arial Unicode MS"/>
                <a:cs typeface="Arial Unicode MS"/>
              </a:rPr>
              <a:t>могу</a:t>
            </a:r>
            <a:r>
              <a:rPr lang="ru-RU" altLang="ru-RU" sz="2800">
                <a:solidFill>
                  <a:srgbClr val="000000"/>
                </a:solidFill>
                <a:ea typeface="Arial Unicode MS"/>
                <a:cs typeface="Arial Unicode MS"/>
              </a:rPr>
              <a:t> - все, что мне по силам, по способностям</a:t>
            </a:r>
          </a:p>
          <a:p>
            <a:pPr eaLnBrk="0" hangingPunct="0">
              <a:buFont typeface="Times New Roman" pitchFamily="18" charset="0"/>
              <a:buNone/>
            </a:pPr>
            <a:r>
              <a:rPr lang="ru-RU" altLang="ru-RU" sz="2800" b="1">
                <a:solidFill>
                  <a:srgbClr val="8A2E4E"/>
                </a:solidFill>
                <a:ea typeface="Arial Unicode MS"/>
                <a:cs typeface="Arial Unicode MS"/>
              </a:rPr>
              <a:t>надо</a:t>
            </a:r>
            <a:r>
              <a:rPr lang="ru-RU" altLang="ru-RU" sz="2800">
                <a:solidFill>
                  <a:srgbClr val="000000"/>
                </a:solidFill>
                <a:ea typeface="Arial Unicode MS"/>
                <a:cs typeface="Arial Unicode MS"/>
              </a:rPr>
              <a:t> -все, что нужно для общества, страны</a:t>
            </a:r>
          </a:p>
          <a:p>
            <a:pPr eaLnBrk="0" hangingPunct="0"/>
            <a:endParaRPr lang="ru-RU" altLang="ru-RU" sz="2800">
              <a:solidFill>
                <a:srgbClr val="000000"/>
              </a:solidFill>
              <a:ea typeface="Arial Unicode MS"/>
              <a:cs typeface="Arial Unicode M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0825" y="188913"/>
            <a:ext cx="8534400" cy="194468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b">
            <a:normAutofit fontScale="90000"/>
          </a:bodyPr>
          <a:lstStyle/>
          <a:p>
            <a:pPr algn="ctr" eaLnBrk="1" hangingPunct="1">
              <a:defRPr/>
            </a:pPr>
            <a:r>
              <a:rPr lang="ru-RU">
                <a:solidFill>
                  <a:srgbClr val="002060"/>
                </a:solidFill>
              </a:rPr>
              <a:t>В мире существуют около 50 тысяч профессий. Их можно разделить на 5 типов.</a:t>
            </a:r>
          </a:p>
        </p:txBody>
      </p:sp>
      <p:pic>
        <p:nvPicPr>
          <p:cNvPr id="1026" name="Picture 2" descr="C:\Documents and Settings\хозяин\Рабочий стол\Ольга\_1_~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2349500"/>
            <a:ext cx="5678488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1173</TotalTime>
  <Words>835</Words>
  <Application>Microsoft Macintosh PowerPoint</Application>
  <PresentationFormat>Экран (4:3)</PresentationFormat>
  <Paragraphs>176</Paragraphs>
  <Slides>21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Пиксел</vt:lpstr>
      <vt:lpstr>Презентация PowerPoint</vt:lpstr>
      <vt:lpstr>Доскажите пословицу </vt:lpstr>
      <vt:lpstr>Презентация PowerPoint</vt:lpstr>
      <vt:lpstr>Презентация PowerPoint</vt:lpstr>
      <vt:lpstr>Презентация PowerPoint</vt:lpstr>
      <vt:lpstr>Закончить предложения</vt:lpstr>
      <vt:lpstr>Презентация PowerPoint</vt:lpstr>
      <vt:lpstr>Презентация PowerPoint</vt:lpstr>
      <vt:lpstr>В мире существуют около 50 тысяч профессий. Их можно разделить на 5 типов.</vt:lpstr>
      <vt:lpstr>I тип: «Человек-природа»</vt:lpstr>
      <vt:lpstr>II тип: «Человек-техника»</vt:lpstr>
      <vt:lpstr>III тип: «Человек-человек»</vt:lpstr>
      <vt:lpstr>IV тип: «Человек - знаковая система»</vt:lpstr>
      <vt:lpstr>V тип: «Человек художественный образ»</vt:lpstr>
      <vt:lpstr>Профи-викторина </vt:lpstr>
      <vt:lpstr>Профи-викторина </vt:lpstr>
      <vt:lpstr>История</vt:lpstr>
      <vt:lpstr>Презентация PowerPoint</vt:lpstr>
      <vt:lpstr>Презентация PowerPoint</vt:lpstr>
      <vt:lpstr>В последнее время в России появились новые профессии:</vt:lpstr>
      <vt:lpstr>Виктор Гюго писал: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Пять типов профессий Рублика «Ликбез»</dc:title>
  <dc:creator>SHLEVERDA</dc:creator>
  <cp:lastModifiedBy>Учитель</cp:lastModifiedBy>
  <cp:revision>89</cp:revision>
  <dcterms:created xsi:type="dcterms:W3CDTF">2010-10-07T12:03:11Z</dcterms:created>
  <dcterms:modified xsi:type="dcterms:W3CDTF">2022-12-16T20:48:42Z</dcterms:modified>
</cp:coreProperties>
</file>