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unknown"/>
  <Default Extension="jpg" ContentType="image/jpeg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364" r:id="rId3"/>
    <p:sldId id="323" r:id="rId4"/>
    <p:sldId id="284" r:id="rId5"/>
    <p:sldId id="285" r:id="rId6"/>
    <p:sldId id="286" r:id="rId7"/>
    <p:sldId id="300" r:id="rId8"/>
    <p:sldId id="331" r:id="rId9"/>
    <p:sldId id="292" r:id="rId10"/>
    <p:sldId id="329" r:id="rId11"/>
    <p:sldId id="347" r:id="rId12"/>
    <p:sldId id="340" r:id="rId13"/>
    <p:sldId id="345" r:id="rId14"/>
    <p:sldId id="352" r:id="rId15"/>
    <p:sldId id="327" r:id="rId16"/>
    <p:sldId id="356" r:id="rId17"/>
    <p:sldId id="291" r:id="rId18"/>
    <p:sldId id="368" r:id="rId19"/>
    <p:sldId id="341" r:id="rId20"/>
    <p:sldId id="293" r:id="rId21"/>
    <p:sldId id="336" r:id="rId22"/>
    <p:sldId id="328" r:id="rId23"/>
    <p:sldId id="290" r:id="rId24"/>
    <p:sldId id="376" r:id="rId25"/>
    <p:sldId id="377" r:id="rId26"/>
    <p:sldId id="337" r:id="rId27"/>
    <p:sldId id="338" r:id="rId28"/>
    <p:sldId id="378" r:id="rId29"/>
    <p:sldId id="373" r:id="rId30"/>
    <p:sldId id="335" r:id="rId3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FF9900"/>
    <a:srgbClr val="2156FF"/>
    <a:srgbClr val="3366FF"/>
    <a:srgbClr val="003060"/>
    <a:srgbClr val="002A54"/>
    <a:srgbClr val="002368"/>
    <a:srgbClr val="FFFFFF"/>
    <a:srgbClr val="202062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 varScale="1">
        <p:scale>
          <a:sx n="78" d="100"/>
          <a:sy n="78" d="100"/>
        </p:scale>
        <p:origin x="-185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E86B7D-ADD3-419D-9E92-5DBA2AF24B85}" type="datetimeFigureOut">
              <a:rPr lang="ru-RU" smtClean="0"/>
              <a:pPr/>
              <a:t>10.12.23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264D96-EBE1-45F2-879B-D1457AA838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442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64D96-EBE1-45F2-879B-D1457AA83876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475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C577B-9F72-452C-88B2-6C7074609E07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64D96-EBE1-45F2-879B-D1457AA83876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64D96-EBE1-45F2-879B-D1457AA83876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64D96-EBE1-45F2-879B-D1457AA83876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279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64D96-EBE1-45F2-879B-D1457AA83876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174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C0BB55-407F-40E8-9947-1676FC7B758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938D1E-1C9D-4B97-B930-B18FFDF1F88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5264EE-3C46-43F5-8390-76BFF36154D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9992A9-E1F2-4F1B-BD4A-C39F4FC8248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D181D0-251B-470A-800A-4AE734BC9F9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86BF66-656C-494F-AE64-B04A2FDFCF8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C51E7F-6D9A-470C-9CC3-1A5CAB14B5F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AEDD73-4B9A-4955-A6BF-864F2D8CF57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8AA31-7C74-4392-B92C-D6CFD6E4D0A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26A2D-F3CB-4BCC-888D-39299DC9242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907B97-0811-4299-A152-D24FB86CBE4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2C519FB-98BF-4B96-B802-BB46DB2AD944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jpeg"/><Relationship Id="rId6" Type="http://schemas.openxmlformats.org/officeDocument/2006/relationships/image" Target="../media/image2.png"/><Relationship Id="rId7" Type="http://schemas.openxmlformats.org/officeDocument/2006/relationships/image" Target="../media/image3.gif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6" Type="http://schemas.openxmlformats.org/officeDocument/2006/relationships/image" Target="../media/image40.jpe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microsoft.com/office/2007/relationships/hdphoto" Target="../media/hdphoto1.wdp"/><Relationship Id="rId5" Type="http://schemas.openxmlformats.org/officeDocument/2006/relationships/image" Target="../media/image4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9.jpeg"/><Relationship Id="rId12" Type="http://schemas.openxmlformats.org/officeDocument/2006/relationships/image" Target="../media/image50.png"/><Relationship Id="rId1" Type="http://schemas.microsoft.com/office/2007/relationships/media" Target="../media/media3.mp3"/><Relationship Id="rId2" Type="http://schemas.openxmlformats.org/officeDocument/2006/relationships/audio" Target="../media/media3.mp3"/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5" Type="http://schemas.openxmlformats.org/officeDocument/2006/relationships/slide" Target="slide3.xml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0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7.jpg"/><Relationship Id="rId1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slide" Target="slide3.xml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jpeg"/><Relationship Id="rId7" Type="http://schemas.openxmlformats.org/officeDocument/2006/relationships/image" Target="../media/image54.jpeg"/><Relationship Id="rId8" Type="http://schemas.openxmlformats.org/officeDocument/2006/relationships/image" Target="../media/image55.jpeg"/><Relationship Id="rId9" Type="http://schemas.openxmlformats.org/officeDocument/2006/relationships/image" Target="../media/image56.png"/><Relationship Id="rId10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jpg"/><Relationship Id="rId6" Type="http://schemas.openxmlformats.org/officeDocument/2006/relationships/image" Target="../media/image14.png"/><Relationship Id="rId7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2" Type="http://schemas.openxmlformats.org/officeDocument/2006/relationships/slide" Target="slide3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slide" Target="slide25.xml"/><Relationship Id="rId12" Type="http://schemas.openxmlformats.org/officeDocument/2006/relationships/slide" Target="slide18.xml"/><Relationship Id="rId13" Type="http://schemas.openxmlformats.org/officeDocument/2006/relationships/slide" Target="slide22.xml"/><Relationship Id="rId14" Type="http://schemas.openxmlformats.org/officeDocument/2006/relationships/slide" Target="slide19.xml"/><Relationship Id="rId15" Type="http://schemas.openxmlformats.org/officeDocument/2006/relationships/slide" Target="slide20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slide" Target="slide30.xml"/><Relationship Id="rId5" Type="http://schemas.openxmlformats.org/officeDocument/2006/relationships/slide" Target="slide26.xml"/><Relationship Id="rId6" Type="http://schemas.openxmlformats.org/officeDocument/2006/relationships/slide" Target="slide21.xml"/><Relationship Id="rId7" Type="http://schemas.openxmlformats.org/officeDocument/2006/relationships/slide" Target="slide23.xml"/><Relationship Id="rId8" Type="http://schemas.openxmlformats.org/officeDocument/2006/relationships/slide" Target="slide29.xml"/><Relationship Id="rId9" Type="http://schemas.openxmlformats.org/officeDocument/2006/relationships/slide" Target="slide24.xml"/><Relationship Id="rId10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4" Type="http://schemas.openxmlformats.org/officeDocument/2006/relationships/image" Target="../media/image66.jpeg"/><Relationship Id="rId5" Type="http://schemas.openxmlformats.org/officeDocument/2006/relationships/image" Target="../media/image67.jpeg"/><Relationship Id="rId6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14.png"/><Relationship Id="rId5" Type="http://schemas.openxmlformats.org/officeDocument/2006/relationships/image" Target="../media/image70.gif"/><Relationship Id="rId6" Type="http://schemas.openxmlformats.org/officeDocument/2006/relationships/image" Target="../media/image71.png"/><Relationship Id="rId7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8.jpeg"/><Relationship Id="rId12" Type="http://schemas.openxmlformats.org/officeDocument/2006/relationships/image" Target="../media/image79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slide" Target="slide16.xml"/><Relationship Id="rId4" Type="http://schemas.openxmlformats.org/officeDocument/2006/relationships/image" Target="../media/image14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8" Type="http://schemas.openxmlformats.org/officeDocument/2006/relationships/image" Target="../media/image75.png"/><Relationship Id="rId9" Type="http://schemas.openxmlformats.org/officeDocument/2006/relationships/image" Target="../media/image76.png"/><Relationship Id="rId10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jpeg"/><Relationship Id="rId5" Type="http://schemas.openxmlformats.org/officeDocument/2006/relationships/image" Target="../media/image82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4" Type="http://schemas.openxmlformats.org/officeDocument/2006/relationships/image" Target="../media/image84.png"/><Relationship Id="rId5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4" Type="http://schemas.openxmlformats.org/officeDocument/2006/relationships/image" Target="../media/image14.png"/><Relationship Id="rId5" Type="http://schemas.openxmlformats.org/officeDocument/2006/relationships/image" Target="../media/image85.png"/><Relationship Id="rId6" Type="http://schemas.openxmlformats.org/officeDocument/2006/relationships/image" Target="../media/image86.jpeg"/><Relationship Id="rId7" Type="http://schemas.openxmlformats.org/officeDocument/2006/relationships/image" Target="../media/image87.jpeg"/><Relationship Id="rId8" Type="http://schemas.openxmlformats.org/officeDocument/2006/relationships/image" Target="../media/image88.jpeg"/><Relationship Id="rId9" Type="http://schemas.openxmlformats.org/officeDocument/2006/relationships/image" Target="../media/image89.png"/><Relationship Id="rId10" Type="http://schemas.microsoft.com/office/2007/relationships/hdphoto" Target="../media/hdphoto4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slide" Target="slide16.xml"/><Relationship Id="rId5" Type="http://schemas.openxmlformats.org/officeDocument/2006/relationships/image" Target="../media/image90.jpeg"/><Relationship Id="rId6" Type="http://schemas.openxmlformats.org/officeDocument/2006/relationships/image" Target="../media/image91.png"/><Relationship Id="rId7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4" Type="http://schemas.openxmlformats.org/officeDocument/2006/relationships/image" Target="../media/image94.jpeg"/><Relationship Id="rId5" Type="http://schemas.openxmlformats.org/officeDocument/2006/relationships/image" Target="../media/image95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slide" Target="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slide" Target="slide16.xml"/><Relationship Id="rId5" Type="http://schemas.openxmlformats.org/officeDocument/2006/relationships/image" Target="../media/image96.jpeg"/><Relationship Id="rId6" Type="http://schemas.openxmlformats.org/officeDocument/2006/relationships/image" Target="../media/image97.jpeg"/><Relationship Id="rId7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4" Type="http://schemas.openxmlformats.org/officeDocument/2006/relationships/image" Target="../media/image100.jpeg"/><Relationship Id="rId5" Type="http://schemas.openxmlformats.org/officeDocument/2006/relationships/image" Target="../media/image101.jpeg"/><Relationship Id="rId6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jpeg"/><Relationship Id="rId5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2.jpeg"/><Relationship Id="rId1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slide" Target="slide16.xml"/><Relationship Id="rId4" Type="http://schemas.openxmlformats.org/officeDocument/2006/relationships/image" Target="../media/image14.png"/><Relationship Id="rId5" Type="http://schemas.openxmlformats.org/officeDocument/2006/relationships/image" Target="../media/image106.png"/><Relationship Id="rId6" Type="http://schemas.openxmlformats.org/officeDocument/2006/relationships/image" Target="../media/image107.jpeg"/><Relationship Id="rId7" Type="http://schemas.openxmlformats.org/officeDocument/2006/relationships/image" Target="../media/image108.png"/><Relationship Id="rId8" Type="http://schemas.openxmlformats.org/officeDocument/2006/relationships/image" Target="../media/image109.jpeg"/><Relationship Id="rId9" Type="http://schemas.openxmlformats.org/officeDocument/2006/relationships/image" Target="../media/image110.jpeg"/><Relationship Id="rId10" Type="http://schemas.openxmlformats.org/officeDocument/2006/relationships/image" Target="../media/image11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4.png"/><Relationship Id="rId5" Type="http://schemas.openxmlformats.org/officeDocument/2006/relationships/image" Target="../media/image115.png"/><Relationship Id="rId6" Type="http://schemas.openxmlformats.org/officeDocument/2006/relationships/image" Target="../media/image116.png"/><Relationship Id="rId7" Type="http://schemas.openxmlformats.org/officeDocument/2006/relationships/image" Target="../media/image117.jpeg"/><Relationship Id="rId8" Type="http://schemas.openxmlformats.org/officeDocument/2006/relationships/image" Target="../media/image118.png"/><Relationship Id="rId9" Type="http://schemas.microsoft.com/office/2007/relationships/hdphoto" Target="../media/hdphoto5.wdp"/><Relationship Id="rId10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slide" Target="slide13.xml"/><Relationship Id="rId12" Type="http://schemas.openxmlformats.org/officeDocument/2006/relationships/slide" Target="slide8.xml"/><Relationship Id="rId13" Type="http://schemas.openxmlformats.org/officeDocument/2006/relationships/slide" Target="slide12.xml"/><Relationship Id="rId14" Type="http://schemas.openxmlformats.org/officeDocument/2006/relationships/slide" Target="slide7.xml"/><Relationship Id="rId15" Type="http://schemas.openxmlformats.org/officeDocument/2006/relationships/slide" Target="slide4.xml"/><Relationship Id="rId16" Type="http://schemas.openxmlformats.org/officeDocument/2006/relationships/slide" Target="slide16.xml"/><Relationship Id="rId17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slide" Target="slide10.xml"/><Relationship Id="rId5" Type="http://schemas.openxmlformats.org/officeDocument/2006/relationships/slide" Target="slide9.xml"/><Relationship Id="rId6" Type="http://schemas.openxmlformats.org/officeDocument/2006/relationships/slide" Target="slide14.xml"/><Relationship Id="rId7" Type="http://schemas.openxmlformats.org/officeDocument/2006/relationships/slide" Target="slide6.xml"/><Relationship Id="rId8" Type="http://schemas.openxmlformats.org/officeDocument/2006/relationships/slide" Target="slide11.xml"/><Relationship Id="rId9" Type="http://schemas.openxmlformats.org/officeDocument/2006/relationships/slide" Target="slide15.xml"/><Relationship Id="rId10" Type="http://schemas.openxmlformats.org/officeDocument/2006/relationships/slide" Target="slide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4" Type="http://schemas.openxmlformats.org/officeDocument/2006/relationships/hyperlink" Target="C:%5CUsers%5CAdmin%5CDesktop%5C%D0%B4%D1%80%D0%BE%D1%84%D0%B0.%D0%BA%D0%BE%D0%BD%D1%81%D1%82%D0%B8%D1%82%D1%83%D1%86%D0%B8%D1%8F%5C%D0%BF%D0%BE%D0%BF%D1%80%D0%B0%D0%B2%D0%BA%D0%B8.avi" TargetMode="External"/><Relationship Id="rId5" Type="http://schemas.openxmlformats.org/officeDocument/2006/relationships/image" Target="../media/image119.jpeg"/><Relationship Id="rId6" Type="http://schemas.openxmlformats.org/officeDocument/2006/relationships/image" Target="../media/image120.png"/><Relationship Id="rId7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gif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6.png"/><Relationship Id="rId5" Type="http://schemas.openxmlformats.org/officeDocument/2006/relationships/image" Target="../media/image14.png"/><Relationship Id="rId6" Type="http://schemas.openxmlformats.org/officeDocument/2006/relationships/slide" Target="slide3.xml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7" Type="http://schemas.openxmlformats.org/officeDocument/2006/relationships/image" Target="../media/image34.png"/><Relationship Id="rId8" Type="http://schemas.openxmlformats.org/officeDocument/2006/relationships/image" Target="../media/image35.gif"/><Relationship Id="rId9" Type="http://schemas.openxmlformats.org/officeDocument/2006/relationships/image" Target="../media/image36.jpeg"/><Relationship Id="rId10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22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рамки Россия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7" t="2589" r="20432" b="47852"/>
          <a:stretch/>
        </p:blipFill>
        <p:spPr bwMode="auto">
          <a:xfrm>
            <a:off x="280325" y="357166"/>
            <a:ext cx="3227933" cy="220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645613" y="618503"/>
            <a:ext cx="4968875" cy="1470025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2100000"/>
            </a:lightRig>
          </a:scene3d>
          <a:sp3d>
            <a:bevelT/>
          </a:sp3d>
        </p:spPr>
        <p:txBody>
          <a:bodyPr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8000" b="1" dirty="0" smtClean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Что?</a:t>
            </a:r>
            <a:endParaRPr lang="ru-RU" sz="8000" b="1" dirty="0">
              <a:ln w="50800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3786182" y="2565057"/>
            <a:ext cx="4968875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l">
              <a:rot lat="0" lon="0" rev="6600000"/>
            </a:lightRig>
          </a:scene3d>
          <a:sp3d>
            <a:bevelT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0" normalizeH="0" baseline="0" noProof="0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Когда?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727114" y="1624272"/>
            <a:ext cx="2640466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2100000"/>
            </a:lightRig>
          </a:scene3d>
          <a:sp3d>
            <a:bevelT/>
          </a:sp3d>
        </p:spPr>
        <p:txBody>
          <a:bodyPr wrap="none" lIns="91440" tIns="45720" rIns="91440" bIns="45720">
            <a:spAutoFit/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8000" b="1" dirty="0" smtClean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Где?</a:t>
            </a:r>
            <a:endParaRPr lang="ru-RU" sz="8000" b="1" cap="none" spc="0" dirty="0">
              <a:ln w="50800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3" name="Блок-схема: процесс 12"/>
          <p:cNvSpPr/>
          <p:nvPr/>
        </p:nvSpPr>
        <p:spPr>
          <a:xfrm>
            <a:off x="285720" y="357166"/>
            <a:ext cx="8572560" cy="6286544"/>
          </a:xfrm>
          <a:prstGeom prst="flowChartProcess">
            <a:avLst/>
          </a:prstGeom>
          <a:noFill/>
          <a:ln w="127000" cmpd="sng">
            <a:solidFill>
              <a:srgbClr val="FFC000"/>
            </a:solidFill>
            <a:beve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14" name="Picture 16" descr="4b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15188" y="2071678"/>
            <a:ext cx="571504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6" descr="4b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0186" y="2590521"/>
            <a:ext cx="71438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4b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85918" y="1785926"/>
            <a:ext cx="50006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1.png"/>
          <p:cNvPicPr>
            <a:picLocks noChangeAspect="1"/>
          </p:cNvPicPr>
          <p:nvPr/>
        </p:nvPicPr>
        <p:blipFill>
          <a:blip r:embed="rId8" cstate="print"/>
          <a:srcRect l="16667" t="9091" r="16667" b="6060"/>
          <a:stretch>
            <a:fillRect/>
          </a:stretch>
        </p:blipFill>
        <p:spPr>
          <a:xfrm flipH="1">
            <a:off x="542500" y="2071678"/>
            <a:ext cx="2703584" cy="351410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6" descr="4b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19782" y="3578696"/>
            <a:ext cx="50006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3300940" y="4148745"/>
            <a:ext cx="5243837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l">
              <a:rot lat="0" lon="0" rev="6600000"/>
            </a:lightRig>
          </a:scene3d>
          <a:sp3d>
            <a:bevelT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normalizeH="0" baseline="0" noProof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«Главный закон нашей жизни»</a:t>
            </a: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 bwMode="auto">
          <a:xfrm>
            <a:off x="5573536" y="601653"/>
            <a:ext cx="2946312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l">
              <a:rot lat="0" lon="0" rev="6600000"/>
            </a:lightRig>
          </a:scene3d>
          <a:sp3d>
            <a:bevelT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normalizeH="0" baseline="0" noProof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Игра</a:t>
            </a:r>
          </a:p>
        </p:txBody>
      </p:sp>
      <p:pic>
        <p:nvPicPr>
          <p:cNvPr id="2" name="салют искусство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65015" y="60165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процесс 3"/>
          <p:cNvSpPr/>
          <p:nvPr/>
        </p:nvSpPr>
        <p:spPr>
          <a:xfrm>
            <a:off x="214282" y="214290"/>
            <a:ext cx="8715436" cy="6429420"/>
          </a:xfrm>
          <a:prstGeom prst="flowChartProcess">
            <a:avLst/>
          </a:prstGeom>
          <a:noFill/>
          <a:ln w="76200" cmpd="sng">
            <a:solidFill>
              <a:srgbClr val="FFC000"/>
            </a:solidFill>
            <a:beve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858016" y="0"/>
            <a:ext cx="19319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7200" b="1" dirty="0" smtClean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1</a:t>
            </a:r>
            <a:r>
              <a:rPr lang="ru-RU" sz="7200" b="1" cap="none" spc="0" dirty="0" smtClean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00</a:t>
            </a:r>
            <a:endParaRPr lang="ru-RU" sz="7200" b="1" cap="none" spc="0" dirty="0">
              <a:ln w="50800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Управляющая кнопка: возврат 13">
            <a:hlinkClick r:id="rId2" action="ppaction://hlinksldjump" highlightClick="1"/>
          </p:cNvPr>
          <p:cNvSpPr/>
          <p:nvPr/>
        </p:nvSpPr>
        <p:spPr>
          <a:xfrm>
            <a:off x="7929586" y="5929330"/>
            <a:ext cx="857256" cy="571504"/>
          </a:xfrm>
          <a:prstGeom prst="actionButtonReturn">
            <a:avLst/>
          </a:prstGeom>
          <a:solidFill>
            <a:srgbClr val="3366FF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51967" y="5823485"/>
            <a:ext cx="7288385" cy="715089"/>
          </a:xfrm>
          <a:prstGeom prst="roundRect">
            <a:avLst/>
          </a:prstGeom>
          <a:solidFill>
            <a:srgbClr val="FFFFFF">
              <a:alpha val="65882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dirty="0" smtClean="0">
                <a:latin typeface="Calibri" pitchFamily="34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  <a:t>Ответ: </a:t>
            </a:r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Существует. Президентом становится кандидат, набравший более  50 % голосов избирателей</a:t>
            </a:r>
            <a:endParaRPr lang="ru-RU" b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3608" y="357166"/>
            <a:ext cx="5256584" cy="715089"/>
          </a:xfrm>
          <a:prstGeom prst="roundRect">
            <a:avLst/>
          </a:prstGeom>
          <a:solidFill>
            <a:schemeClr val="bg1">
              <a:lumMod val="95000"/>
              <a:alpha val="66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Бухгалтер Василий </a:t>
            </a:r>
            <a:r>
              <a:rPr lang="ru-RU" b="1" dirty="0" err="1" smtClean="0">
                <a:solidFill>
                  <a:srgbClr val="4D1ED0"/>
                </a:solidFill>
                <a:latin typeface="Georgia" pitchFamily="18" charset="0"/>
              </a:rPr>
              <a:t>Цифирчук</a:t>
            </a:r>
            <a:endParaRPr lang="ru-RU" b="1" dirty="0" smtClean="0">
              <a:solidFill>
                <a:srgbClr val="4D1ED0"/>
              </a:solidFill>
              <a:latin typeface="Georgia" pitchFamily="18" charset="0"/>
            </a:endParaRPr>
          </a:p>
          <a:p>
            <a:pPr algn="ctr"/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против знатоков</a:t>
            </a:r>
          </a:p>
        </p:txBody>
      </p:sp>
      <p:pic>
        <p:nvPicPr>
          <p:cNvPr id="16" name="Рисунок 15" descr="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2132" y="214290"/>
            <a:ext cx="1357322" cy="1026921"/>
          </a:xfrm>
          <a:prstGeom prst="rect">
            <a:avLst/>
          </a:prstGeom>
        </p:spPr>
      </p:pic>
      <p:sp>
        <p:nvSpPr>
          <p:cNvPr id="20486" name="AutoShape 6" descr="&amp;Kcy;&amp;acy;&amp;rcy;&amp;tcy;&amp;icy;&amp;ncy;&amp;kcy;&amp;icy; &amp;pcy;&amp;ocy; &amp;zcy;&amp;acy;&amp;pcy;&amp;rcy;&amp;ocy;&amp;scy;&amp;ucy; &amp;ucy;&amp;icy;&amp;lcy;&amp;softcy;&amp;yacy;&amp;mcy; &amp;khcy;&amp;iecy;&amp;rcy;&amp;shcy;&amp;iecy;&amp;lcy; &amp;icy; &amp;dcy;&amp;acy;&amp;kcy;&amp;tcy;&amp;icy;&amp;lcy;&amp;ocy;&amp;scy;&amp;kcy;&amp;ocy;&amp;pcy;&amp;icy;&amp;yacy;"/>
          <p:cNvSpPr>
            <a:spLocks noChangeAspect="1" noChangeArrowheads="1"/>
          </p:cNvSpPr>
          <p:nvPr/>
        </p:nvSpPr>
        <p:spPr bwMode="auto">
          <a:xfrm>
            <a:off x="155575" y="-1089025"/>
            <a:ext cx="1905000" cy="22764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" name="Picture 2" descr="1-й президент США  Джордж Вашингтон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5527" y="2082681"/>
            <a:ext cx="3071834" cy="1732174"/>
          </a:xfrm>
          <a:prstGeom prst="rect">
            <a:avLst/>
          </a:prstGeom>
          <a:noFill/>
          <a:ln w="57150" cmpd="sng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5" name="Picture 6" descr="http://leonidbrezhnev.narod.ru/Foto_LIB_big/brezhnev_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394" y="2113409"/>
            <a:ext cx="1625974" cy="2164685"/>
          </a:xfrm>
          <a:prstGeom prst="rect">
            <a:avLst/>
          </a:prstGeom>
          <a:noFill/>
          <a:ln w="57150" cmpd="sng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6" name="Picture 8" descr="Ким Ир Сен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2081622"/>
            <a:ext cx="1504868" cy="2204512"/>
          </a:xfrm>
          <a:prstGeom prst="rect">
            <a:avLst/>
          </a:prstGeom>
          <a:noFill/>
          <a:ln w="57150" cmpd="sng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7" name="TextBox 26"/>
          <p:cNvSpPr txBox="1"/>
          <p:nvPr/>
        </p:nvSpPr>
        <p:spPr>
          <a:xfrm>
            <a:off x="-79817" y="4509281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  <a:latin typeface="Georgia" panose="02040502050405020303" pitchFamily="18" charset="0"/>
              </a:rPr>
              <a:t>99,8 % голосов</a:t>
            </a:r>
            <a:endParaRPr lang="ru-RU" b="1" dirty="0">
              <a:solidFill>
                <a:srgbClr val="FFC000"/>
              </a:solidFill>
              <a:latin typeface="Georgia" panose="02040502050405020303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137486" y="4286134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Л.И. Брежнев</a:t>
            </a:r>
            <a:endParaRPr lang="ru-RU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36" name="Rectangle 3"/>
          <p:cNvSpPr txBox="1">
            <a:spLocks noChangeArrowheads="1"/>
          </p:cNvSpPr>
          <p:nvPr/>
        </p:nvSpPr>
        <p:spPr>
          <a:xfrm>
            <a:off x="390821" y="1181452"/>
            <a:ext cx="8358214" cy="747534"/>
          </a:xfrm>
          <a:prstGeom prst="roundRect">
            <a:avLst/>
          </a:prstGeom>
          <a:solidFill>
            <a:srgbClr val="FFFFFF">
              <a:alpha val="63137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spcBef>
                <a:spcPts val="0"/>
              </a:spcBef>
              <a:buFontTx/>
              <a:buNone/>
              <a:tabLst>
                <a:tab pos="269875" algn="l"/>
              </a:tabLst>
            </a:pPr>
            <a:r>
              <a:rPr lang="ru-RU" sz="1800" b="1" kern="0" dirty="0" smtClean="0">
                <a:solidFill>
                  <a:srgbClr val="002060"/>
                </a:solidFill>
                <a:latin typeface="Georgia" pitchFamily="18" charset="0"/>
              </a:rPr>
              <a:t>Некоторые кандидаты на пост главы государства получали на выборах рекордное количество голосов.  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390821" y="4957658"/>
            <a:ext cx="8399135" cy="715089"/>
          </a:xfrm>
          <a:prstGeom prst="roundRect">
            <a:avLst/>
          </a:prstGeom>
          <a:solidFill>
            <a:schemeClr val="bg1">
              <a:alpha val="66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Вопрос: Существует ли обязательный порог голосов для кандидата в президенты РФ? Если да, то какой? </a:t>
            </a:r>
            <a:endParaRPr lang="ru-RU" b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456084" y="4278094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Ким Ир Сен</a:t>
            </a:r>
            <a:endParaRPr lang="ru-RU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601246" y="3827693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Дж. Вашингтон</a:t>
            </a:r>
            <a:endParaRPr lang="ru-RU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480638" y="4509281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  <a:latin typeface="Georgia" panose="02040502050405020303" pitchFamily="18" charset="0"/>
              </a:rPr>
              <a:t>100 % голосов</a:t>
            </a:r>
            <a:endParaRPr lang="ru-RU" b="1" dirty="0">
              <a:solidFill>
                <a:srgbClr val="FFC000"/>
              </a:solidFill>
              <a:latin typeface="Georgia" panose="02040502050405020303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595840" y="4093428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  <a:latin typeface="Georgia" panose="02040502050405020303" pitchFamily="18" charset="0"/>
              </a:rPr>
              <a:t>100 % голосов</a:t>
            </a:r>
            <a:endParaRPr lang="ru-RU" b="1" dirty="0">
              <a:solidFill>
                <a:srgbClr val="FFC000"/>
              </a:solidFill>
              <a:latin typeface="Georgia" panose="02040502050405020303" pitchFamily="18" charset="0"/>
            </a:endParaRPr>
          </a:p>
        </p:txBody>
      </p:sp>
      <p:pic>
        <p:nvPicPr>
          <p:cNvPr id="43" name="Рисунок 42" descr="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0449" y="268387"/>
            <a:ext cx="1143008" cy="931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Прямоугольник 1"/>
          <p:cNvSpPr>
            <a:spLocks noChangeArrowheads="1"/>
          </p:cNvSpPr>
          <p:nvPr/>
        </p:nvSpPr>
        <p:spPr bwMode="auto">
          <a:xfrm>
            <a:off x="4139952" y="3284984"/>
            <a:ext cx="4480023" cy="2860358"/>
          </a:xfrm>
          <a:prstGeom prst="roundRect">
            <a:avLst/>
          </a:prstGeom>
          <a:solidFill>
            <a:schemeClr val="bg1">
              <a:alpha val="66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  <a:t>Ответ</a:t>
            </a:r>
            <a:r>
              <a:rPr lang="ru-RU" b="1" dirty="0">
                <a:solidFill>
                  <a:srgbClr val="C00000"/>
                </a:solidFill>
                <a:latin typeface="Georgia" pitchFamily="18" charset="0"/>
              </a:rPr>
              <a:t>:</a:t>
            </a:r>
            <a: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  <a:t> </a:t>
            </a:r>
            <a:r>
              <a:rPr lang="ru-RU" sz="1600" b="1" dirty="0" smtClean="0">
                <a:solidFill>
                  <a:srgbClr val="000066"/>
                </a:solidFill>
                <a:latin typeface="Georgia" pitchFamily="18" charset="0"/>
              </a:rPr>
              <a:t>Наиболее важным правом, которое предоставляется человеку и которое закреплено в Конституции 1993 г., является право на жизнь (ст.20 Конституции). </a:t>
            </a:r>
          </a:p>
          <a:p>
            <a:pPr algn="just"/>
            <a:r>
              <a:rPr lang="ru-RU" sz="1600" b="1" dirty="0" smtClean="0">
                <a:solidFill>
                  <a:srgbClr val="000066"/>
                </a:solidFill>
                <a:latin typeface="Georgia" pitchFamily="18" charset="0"/>
              </a:rPr>
              <a:t>Оно впервые было закреплено в Конституции после принятия Декларации прав и свобод человека и гражданина.</a:t>
            </a:r>
            <a:endParaRPr lang="ru-RU" sz="1600" b="1" dirty="0">
              <a:latin typeface="Calibri" pitchFamily="34" charset="0"/>
            </a:endParaRPr>
          </a:p>
        </p:txBody>
      </p:sp>
      <p:sp>
        <p:nvSpPr>
          <p:cNvPr id="75779" name="Прямоугольник 2"/>
          <p:cNvSpPr>
            <a:spLocks noChangeArrowheads="1"/>
          </p:cNvSpPr>
          <p:nvPr/>
        </p:nvSpPr>
        <p:spPr bwMode="auto">
          <a:xfrm>
            <a:off x="472586" y="1343181"/>
            <a:ext cx="8243364" cy="715089"/>
          </a:xfrm>
          <a:prstGeom prst="roundRect">
            <a:avLst/>
          </a:prstGeom>
          <a:solidFill>
            <a:schemeClr val="bg1">
              <a:alpha val="64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66"/>
                </a:solidFill>
                <a:latin typeface="Georgia" pitchFamily="18" charset="0"/>
              </a:rPr>
              <a:t>Одно из самых важных личных прав человека в Конституции РФ 1993 г. закреплялось впервые</a:t>
            </a:r>
            <a:endParaRPr lang="ru-RU" b="1" dirty="0">
              <a:solidFill>
                <a:srgbClr val="000066"/>
              </a:solidFill>
              <a:latin typeface="Georg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904389" y="83172"/>
            <a:ext cx="19319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7200" b="1" dirty="0" smtClean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10</a:t>
            </a:r>
            <a:r>
              <a:rPr lang="ru-RU" sz="7200" b="1" cap="none" spc="0" dirty="0" smtClean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0</a:t>
            </a:r>
            <a:endParaRPr lang="ru-RU" sz="7200" b="1" cap="none" spc="0" dirty="0">
              <a:ln w="50800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214282" y="214290"/>
            <a:ext cx="8715436" cy="6429420"/>
          </a:xfrm>
          <a:prstGeom prst="flowChartProcess">
            <a:avLst/>
          </a:prstGeom>
          <a:noFill/>
          <a:ln w="76200" cmpd="sng">
            <a:solidFill>
              <a:srgbClr val="FFC000"/>
            </a:solidFill>
            <a:beve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Управляющая кнопка: возврат 20">
            <a:hlinkClick r:id="rId2" action="ppaction://hlinksldjump" highlightClick="1"/>
          </p:cNvPr>
          <p:cNvSpPr/>
          <p:nvPr/>
        </p:nvSpPr>
        <p:spPr>
          <a:xfrm>
            <a:off x="7979072" y="5949280"/>
            <a:ext cx="857256" cy="571504"/>
          </a:xfrm>
          <a:prstGeom prst="actionButtonReturn">
            <a:avLst/>
          </a:prstGeom>
          <a:solidFill>
            <a:srgbClr val="3366FF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41776" y="2276872"/>
            <a:ext cx="8104984" cy="715089"/>
          </a:xfrm>
          <a:prstGeom prst="roundRect">
            <a:avLst/>
          </a:prstGeom>
          <a:solidFill>
            <a:schemeClr val="bg1">
              <a:alpha val="66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Вопрос: Назовите это право. Почему оно не закреплялось в Конституции 1977 г. </a:t>
            </a:r>
            <a:endParaRPr lang="ru-RU" b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8" y="3044028"/>
            <a:ext cx="3803590" cy="340128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28728" y="357166"/>
            <a:ext cx="4786346" cy="715089"/>
          </a:xfrm>
          <a:prstGeom prst="roundRect">
            <a:avLst/>
          </a:prstGeom>
          <a:solidFill>
            <a:schemeClr val="bg1">
              <a:lumMod val="95000"/>
              <a:alpha val="66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Врач Стас </a:t>
            </a:r>
            <a:r>
              <a:rPr lang="ru-RU" b="1" dirty="0" err="1" smtClean="0">
                <a:solidFill>
                  <a:srgbClr val="4D1ED0"/>
                </a:solidFill>
                <a:latin typeface="Georgia" pitchFamily="18" charset="0"/>
              </a:rPr>
              <a:t>Неболейко</a:t>
            </a:r>
            <a:endParaRPr lang="ru-RU" b="1" dirty="0" smtClean="0">
              <a:solidFill>
                <a:srgbClr val="4D1ED0"/>
              </a:solidFill>
              <a:latin typeface="Georgia" pitchFamily="18" charset="0"/>
            </a:endParaRPr>
          </a:p>
          <a:p>
            <a:pPr algn="ctr"/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против знатоков</a:t>
            </a:r>
          </a:p>
        </p:txBody>
      </p:sp>
      <p:pic>
        <p:nvPicPr>
          <p:cNvPr id="13" name="Рисунок 12" descr="1.png"/>
          <p:cNvPicPr>
            <a:picLocks noChangeAspect="1"/>
          </p:cNvPicPr>
          <p:nvPr/>
        </p:nvPicPr>
        <p:blipFill>
          <a:blip r:embed="rId5" cstate="print"/>
          <a:srcRect r="959" b="5865"/>
          <a:stretch>
            <a:fillRect/>
          </a:stretch>
        </p:blipFill>
        <p:spPr>
          <a:xfrm>
            <a:off x="892943" y="214290"/>
            <a:ext cx="1071570" cy="1190633"/>
          </a:xfrm>
          <a:prstGeom prst="rect">
            <a:avLst/>
          </a:prstGeom>
        </p:spPr>
      </p:pic>
      <p:pic>
        <p:nvPicPr>
          <p:cNvPr id="9" name="Рисунок 8" descr="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00694" y="214290"/>
            <a:ext cx="1428760" cy="1080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00100" y="385189"/>
            <a:ext cx="4786346" cy="715089"/>
          </a:xfrm>
          <a:prstGeom prst="roundRect">
            <a:avLst/>
          </a:prstGeom>
          <a:solidFill>
            <a:schemeClr val="bg1">
              <a:lumMod val="95000"/>
              <a:alpha val="66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Учитель музыки Ольга </a:t>
            </a:r>
            <a:r>
              <a:rPr lang="ru-RU" b="1" dirty="0" err="1" smtClean="0">
                <a:solidFill>
                  <a:srgbClr val="4D1ED0"/>
                </a:solidFill>
                <a:latin typeface="Georgia" pitchFamily="18" charset="0"/>
              </a:rPr>
              <a:t>Ноткина</a:t>
            </a:r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 против знатоков</a:t>
            </a:r>
          </a:p>
        </p:txBody>
      </p:sp>
      <p:sp>
        <p:nvSpPr>
          <p:cNvPr id="68610" name="Прямоугольник 1"/>
          <p:cNvSpPr>
            <a:spLocks noChangeArrowheads="1"/>
          </p:cNvSpPr>
          <p:nvPr/>
        </p:nvSpPr>
        <p:spPr bwMode="auto">
          <a:xfrm>
            <a:off x="428596" y="1200329"/>
            <a:ext cx="8358247" cy="374571"/>
          </a:xfrm>
          <a:prstGeom prst="roundRect">
            <a:avLst/>
          </a:prstGeom>
          <a:solidFill>
            <a:schemeClr val="bg1">
              <a:alpha val="65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В истории России было несколько гимнов.</a:t>
            </a:r>
          </a:p>
        </p:txBody>
      </p:sp>
      <p:sp>
        <p:nvSpPr>
          <p:cNvPr id="7" name="Блок-схема: процесс 6"/>
          <p:cNvSpPr/>
          <p:nvPr/>
        </p:nvSpPr>
        <p:spPr>
          <a:xfrm>
            <a:off x="214282" y="214290"/>
            <a:ext cx="8715436" cy="6429420"/>
          </a:xfrm>
          <a:prstGeom prst="flowChartProcess">
            <a:avLst/>
          </a:prstGeom>
          <a:noFill/>
          <a:ln w="76200" cmpd="sng">
            <a:solidFill>
              <a:srgbClr val="FFC000"/>
            </a:solidFill>
            <a:beve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5164" y="229274"/>
            <a:ext cx="1357322" cy="102692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786578" y="0"/>
            <a:ext cx="205697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7200" b="1" dirty="0" smtClean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3</a:t>
            </a:r>
            <a:r>
              <a:rPr lang="ru-RU" sz="7200" b="1" cap="none" spc="0" dirty="0" smtClean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00</a:t>
            </a:r>
            <a:endParaRPr lang="ru-RU" sz="7200" b="1" cap="none" spc="0" dirty="0">
              <a:ln w="50800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Управляющая кнопка: возврат 13">
            <a:hlinkClick r:id="rId5" action="ppaction://hlinksldjump" highlightClick="1"/>
          </p:cNvPr>
          <p:cNvSpPr/>
          <p:nvPr/>
        </p:nvSpPr>
        <p:spPr>
          <a:xfrm>
            <a:off x="7971783" y="5292591"/>
            <a:ext cx="857256" cy="571504"/>
          </a:xfrm>
          <a:prstGeom prst="actionButtonReturn">
            <a:avLst/>
          </a:prstGeom>
          <a:solidFill>
            <a:srgbClr val="3366FF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2899992" y="3793092"/>
            <a:ext cx="3616224" cy="374571"/>
          </a:xfrm>
          <a:prstGeom prst="roundRect">
            <a:avLst/>
          </a:prstGeom>
          <a:solidFill>
            <a:schemeClr val="bg1">
              <a:lumMod val="95000"/>
              <a:alpha val="66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latin typeface="Georgia" pitchFamily="18" charset="0"/>
              </a:rPr>
              <a:t>Ответ:</a:t>
            </a:r>
            <a:r>
              <a:rPr lang="en-US" sz="1600" b="1" dirty="0" smtClean="0">
                <a:solidFill>
                  <a:srgbClr val="C00000"/>
                </a:solidFill>
                <a:latin typeface="Georgia" pitchFamily="18" charset="0"/>
              </a:rPr>
              <a:t> </a:t>
            </a:r>
            <a:r>
              <a:rPr lang="ru-RU" sz="1600" b="1" dirty="0" smtClean="0">
                <a:solidFill>
                  <a:srgbClr val="000066"/>
                </a:solidFill>
                <a:latin typeface="Georgia" pitchFamily="18" charset="0"/>
              </a:rPr>
              <a:t>«Рабочая Марсельеза»</a:t>
            </a:r>
            <a:endParaRPr lang="ru-RU" sz="1600" b="1" dirty="0">
              <a:solidFill>
                <a:srgbClr val="000066"/>
              </a:solidFill>
              <a:latin typeface="Georgia" pitchFamily="18" charset="0"/>
            </a:endParaRPr>
          </a:p>
        </p:txBody>
      </p:sp>
      <p:pic>
        <p:nvPicPr>
          <p:cNvPr id="11" name="Рисунок 10" descr="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7158" y="439778"/>
            <a:ext cx="1285884" cy="756153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2569" y="1724954"/>
            <a:ext cx="1714512" cy="1714512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</p:spPr>
      </p:pic>
      <p:sp>
        <p:nvSpPr>
          <p:cNvPr id="23" name="Прямоугольник 22"/>
          <p:cNvSpPr/>
          <p:nvPr/>
        </p:nvSpPr>
        <p:spPr>
          <a:xfrm>
            <a:off x="0" y="3429000"/>
            <a:ext cx="311335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«Боже, Царя храни» </a:t>
            </a:r>
            <a:endParaRPr lang="ru-RU" sz="1400" b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Слова: В. Жуковский,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Музыка: А. Львов</a:t>
            </a:r>
            <a:endParaRPr lang="ru-RU" sz="14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26083" y="1685164"/>
            <a:ext cx="1377964" cy="1754302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</p:spPr>
      </p:pic>
      <p:sp>
        <p:nvSpPr>
          <p:cNvPr id="25" name="Прямоугольник 24"/>
          <p:cNvSpPr/>
          <p:nvPr/>
        </p:nvSpPr>
        <p:spPr>
          <a:xfrm>
            <a:off x="6506718" y="3428999"/>
            <a:ext cx="25717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«Интернационал»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Музыка:  </a:t>
            </a:r>
            <a:r>
              <a:rPr lang="ru-RU" sz="1400" b="1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П.Дегейтер</a:t>
            </a:r>
            <a:r>
              <a:rPr lang="ru-RU" sz="14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 Слова: </a:t>
            </a:r>
            <a:r>
              <a:rPr lang="ru-RU" sz="1400" b="1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А.Коц</a:t>
            </a:r>
            <a:endParaRPr lang="ru-RU" sz="14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3466" y="4198145"/>
            <a:ext cx="1663024" cy="1638711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</p:spPr>
      </p:pic>
      <p:sp>
        <p:nvSpPr>
          <p:cNvPr id="29" name="Прямоугольник 28"/>
          <p:cNvSpPr/>
          <p:nvPr/>
        </p:nvSpPr>
        <p:spPr>
          <a:xfrm>
            <a:off x="214282" y="5826611"/>
            <a:ext cx="29895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Гимн СССР. Слова: С. Михалков и Г. Эль-</a:t>
            </a:r>
            <a:r>
              <a:rPr lang="ru-RU" sz="1400" b="1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Регистан</a:t>
            </a:r>
            <a:r>
              <a:rPr lang="ru-RU" sz="14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, музыка: А. Александров</a:t>
            </a:r>
            <a:endParaRPr lang="ru-RU" sz="14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973290" y="2149087"/>
            <a:ext cx="1428760" cy="15696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96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?</a:t>
            </a:r>
            <a:endParaRPr lang="ru-RU" sz="96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00956" y="2967333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1833-1917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821864" y="3352536"/>
            <a:ext cx="16802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1917-1918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934856" y="2957570"/>
            <a:ext cx="17604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1918-1944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50461" y="5375191"/>
            <a:ext cx="18165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1944-1990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6148" name="Picture 4" descr="Картинки по запросу гимн россии &quot;патриотическая песня&quot; Глинки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564" y="4422550"/>
            <a:ext cx="1648871" cy="1481897"/>
          </a:xfrm>
          <a:prstGeom prst="rect">
            <a:avLst/>
          </a:prstGeom>
          <a:noFill/>
          <a:ln>
            <a:solidFill>
              <a:srgbClr val="FF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Картинки по запросу гимн россии 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379" y="4279086"/>
            <a:ext cx="1282841" cy="1658710"/>
          </a:xfrm>
          <a:prstGeom prst="rect">
            <a:avLst/>
          </a:prstGeom>
          <a:noFill/>
          <a:ln>
            <a:solidFill>
              <a:srgbClr val="FF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5868144" y="5961139"/>
            <a:ext cx="31505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Гимн РФ. Слова: С. Михалков, музыка: А. В. Александров</a:t>
            </a:r>
            <a:endParaRPr lang="ru-RU" sz="14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594882" y="1653733"/>
            <a:ext cx="4467872" cy="715089"/>
          </a:xfrm>
          <a:prstGeom prst="roundRect">
            <a:avLst/>
          </a:prstGeom>
          <a:solidFill>
            <a:schemeClr val="bg1">
              <a:alpha val="66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Вопрос: Как назывался гимн России 1917-1918 гг.?</a:t>
            </a:r>
            <a:endParaRPr lang="ru-RU" b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791786" y="5904447"/>
            <a:ext cx="32977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«Патриотическая песня»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Музыка: М. Глинка</a:t>
            </a:r>
            <a:endParaRPr lang="ru-RU" sz="16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622189" y="5490120"/>
            <a:ext cx="19078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1990-2000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443335" y="4550819"/>
            <a:ext cx="160492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 smtClean="0">
                <a:solidFill>
                  <a:srgbClr val="FF0000"/>
                </a:solidFill>
                <a:latin typeface="Georgia" pitchFamily="18" charset="0"/>
              </a:rPr>
              <a:t>С 2000 г. </a:t>
            </a:r>
            <a:endParaRPr lang="ru-RU" sz="2200" dirty="0">
              <a:solidFill>
                <a:srgbClr val="FF0000"/>
              </a:solidFill>
            </a:endParaRPr>
          </a:p>
        </p:txBody>
      </p:sp>
      <p:pic>
        <p:nvPicPr>
          <p:cNvPr id="2" name="рабочая марсельез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091635" y="265277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1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000100" y="428604"/>
            <a:ext cx="4786346" cy="715089"/>
          </a:xfrm>
          <a:prstGeom prst="roundRect">
            <a:avLst/>
          </a:prstGeom>
          <a:solidFill>
            <a:schemeClr val="bg1">
              <a:lumMod val="95000"/>
              <a:alpha val="66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Архивариус Иван Берестов </a:t>
            </a:r>
          </a:p>
          <a:p>
            <a:pPr algn="ctr"/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против знатоков  </a:t>
            </a:r>
            <a:endParaRPr lang="ru-RU" b="1" dirty="0">
              <a:solidFill>
                <a:srgbClr val="4D1ED0"/>
              </a:solidFill>
              <a:latin typeface="Georgia" pitchFamily="18" charset="0"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3940" y="1412776"/>
            <a:ext cx="6319584" cy="1495068"/>
          </a:xfrm>
          <a:prstGeom prst="roundRect">
            <a:avLst/>
          </a:prstGeom>
          <a:solidFill>
            <a:srgbClr val="FFFFFF">
              <a:alpha val="63137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marL="0" indent="0">
              <a:spcBef>
                <a:spcPts val="0"/>
              </a:spcBef>
              <a:buFontTx/>
              <a:buNone/>
              <a:tabLst>
                <a:tab pos="269875" algn="l"/>
              </a:tabLst>
            </a:pPr>
            <a:r>
              <a:rPr lang="ru-RU" sz="1700" b="1" dirty="0" smtClean="0">
                <a:solidFill>
                  <a:srgbClr val="002060"/>
                </a:solidFill>
                <a:latin typeface="Georgia" pitchFamily="18" charset="0"/>
              </a:rPr>
              <a:t>Конституция Франции официально называется «Конституция 4 октября 1958 года». Вступившая в силу в день, отраженный в ее названии, она стала четырнадцатой по счету с 1791 года</a:t>
            </a: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4500562" y="421737"/>
            <a:ext cx="3095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 dirty="0"/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214282" y="214290"/>
            <a:ext cx="8715436" cy="6429420"/>
          </a:xfrm>
          <a:prstGeom prst="flowChartProcess">
            <a:avLst/>
          </a:prstGeom>
          <a:noFill/>
          <a:ln w="76200" cmpd="sng">
            <a:solidFill>
              <a:srgbClr val="FFC000"/>
            </a:solidFill>
            <a:beve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72132" y="285728"/>
            <a:ext cx="1357322" cy="102692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786578" y="0"/>
            <a:ext cx="19319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7200" b="1" cap="none" spc="0" dirty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1</a:t>
            </a:r>
            <a:r>
              <a:rPr lang="ru-RU" sz="7200" b="1" cap="none" spc="0" dirty="0" smtClean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00</a:t>
            </a:r>
            <a:endParaRPr lang="ru-RU" sz="7200" b="1" cap="none" spc="0" dirty="0">
              <a:ln w="50800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Управляющая кнопка: возврат 16">
            <a:hlinkClick r:id="rId3" action="ppaction://hlinksldjump" highlightClick="1"/>
          </p:cNvPr>
          <p:cNvSpPr/>
          <p:nvPr/>
        </p:nvSpPr>
        <p:spPr>
          <a:xfrm>
            <a:off x="7929586" y="5929330"/>
            <a:ext cx="857256" cy="571504"/>
          </a:xfrm>
          <a:prstGeom prst="actionButtonReturn">
            <a:avLst/>
          </a:prstGeom>
          <a:solidFill>
            <a:srgbClr val="3366FF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445393" y="4149080"/>
            <a:ext cx="8273124" cy="681038"/>
          </a:xfrm>
          <a:prstGeom prst="roundRect">
            <a:avLst/>
          </a:prstGeom>
          <a:solidFill>
            <a:schemeClr val="bg1">
              <a:lumMod val="95000"/>
              <a:alpha val="66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  <a:t>Ответ: </a:t>
            </a: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Ныне действующая </a:t>
            </a:r>
            <a:r>
              <a:rPr lang="ru-RU" sz="1600" b="1" dirty="0">
                <a:solidFill>
                  <a:srgbClr val="002060"/>
                </a:solidFill>
                <a:latin typeface="Georgia" pitchFamily="18" charset="0"/>
              </a:rPr>
              <a:t>Конституция - пятая в истории России, но первая, принятая всенародным голосованием</a:t>
            </a:r>
            <a:endParaRPr lang="ru-RU" b="1" dirty="0">
              <a:solidFill>
                <a:srgbClr val="000066"/>
              </a:solidFill>
              <a:latin typeface="Georgia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28595" y="3140968"/>
            <a:ext cx="6231637" cy="715089"/>
          </a:xfrm>
          <a:prstGeom prst="roundRect">
            <a:avLst/>
          </a:prstGeom>
          <a:solidFill>
            <a:schemeClr val="bg1">
              <a:alpha val="66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Вопрос: Какой по счету является Конституция России   </a:t>
            </a:r>
            <a:endParaRPr lang="ru-RU" b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20" name="Picture 12" descr="bibliotekar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71472" y="285728"/>
            <a:ext cx="714380" cy="1305237"/>
          </a:xfrm>
          <a:prstGeom prst="rect">
            <a:avLst/>
          </a:prstGeom>
          <a:noFill/>
        </p:spPr>
      </p:pic>
      <p:pic>
        <p:nvPicPr>
          <p:cNvPr id="22536" name="Picture 8" descr="&amp;Kcy;&amp;acy;&amp;rcy;&amp;tcy;&amp;icy;&amp;ncy;&amp;kcy;&amp;icy; &amp;pcy;&amp;ocy; &amp;zcy;&amp;acy;&amp;pcy;&amp;rcy;&amp;ocy;&amp;scy;&amp;ucy; &amp;scy;&amp;tcy;&amp;acy;&amp;rcy;&amp;icy;&amp;ncy;&amp;ncy;&amp;ycy;&amp;jcy; &amp;scy;&amp;vcy;&amp;icy;&amp;tcy;&amp;ocy;&amp;kcy; &amp;pcy;&amp;ncy;&amp;gcy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857232"/>
            <a:ext cx="294324" cy="357190"/>
          </a:xfrm>
          <a:prstGeom prst="rect">
            <a:avLst/>
          </a:prstGeom>
          <a:noFill/>
        </p:spPr>
      </p:pic>
      <p:pic>
        <p:nvPicPr>
          <p:cNvPr id="1028" name="Picture 4" descr="Картинки по запросу конституция франции обложк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991" y="4919727"/>
            <a:ext cx="1108947" cy="161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Похожее изображение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7358" b="3841"/>
          <a:stretch/>
        </p:blipFill>
        <p:spPr bwMode="auto">
          <a:xfrm>
            <a:off x="5817473" y="4919727"/>
            <a:ext cx="1015978" cy="159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ozon-st.cdn.ngenix.net/multimedia/101482551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943443"/>
            <a:ext cx="1107281" cy="159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973" y="1143692"/>
            <a:ext cx="1679148" cy="2953773"/>
          </a:xfrm>
          <a:prstGeom prst="rect">
            <a:avLst/>
          </a:prstGeom>
        </p:spPr>
      </p:pic>
      <p:sp>
        <p:nvSpPr>
          <p:cNvPr id="4" name="AutoShape 4" descr="Картинки по запросу конституция Франции 1958 го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943443"/>
            <a:ext cx="1152127" cy="1594423"/>
          </a:xfrm>
          <a:prstGeom prst="rect">
            <a:avLst/>
          </a:prstGeom>
        </p:spPr>
      </p:pic>
      <p:pic>
        <p:nvPicPr>
          <p:cNvPr id="6" name="Picture 6" descr="Картинки по запросу конституция рф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284" y="1312649"/>
            <a:ext cx="1830747" cy="268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12867" y="6165123"/>
            <a:ext cx="893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1918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757250" y="6144034"/>
            <a:ext cx="9108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1925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319003" y="6124983"/>
            <a:ext cx="8963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1937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895255" y="6124315"/>
            <a:ext cx="9124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1978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57224" y="428604"/>
            <a:ext cx="4786346" cy="715089"/>
          </a:xfrm>
          <a:prstGeom prst="roundRect">
            <a:avLst/>
          </a:prstGeom>
          <a:solidFill>
            <a:schemeClr val="bg1">
              <a:lumMod val="95000"/>
              <a:alpha val="66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Учитель истории Степан Греков</a:t>
            </a:r>
          </a:p>
          <a:p>
            <a:pPr algn="ctr"/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против знатоков</a:t>
            </a:r>
            <a:endParaRPr lang="ru-RU" b="1" dirty="0">
              <a:solidFill>
                <a:srgbClr val="4D1ED0"/>
              </a:solidFill>
              <a:latin typeface="Georgia" pitchFamily="18" charset="0"/>
            </a:endParaRPr>
          </a:p>
        </p:txBody>
      </p:sp>
      <p:sp>
        <p:nvSpPr>
          <p:cNvPr id="79874" name="Прямоугольник 1"/>
          <p:cNvSpPr>
            <a:spLocks noChangeArrowheads="1"/>
          </p:cNvSpPr>
          <p:nvPr/>
        </p:nvSpPr>
        <p:spPr bwMode="auto">
          <a:xfrm>
            <a:off x="500034" y="1428736"/>
            <a:ext cx="8286808" cy="1191816"/>
          </a:xfrm>
          <a:prstGeom prst="roundRect">
            <a:avLst/>
          </a:prstGeom>
          <a:solidFill>
            <a:srgbClr val="FFFFFF">
              <a:alpha val="63137"/>
            </a:srgb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202062"/>
                </a:solidFill>
                <a:latin typeface="Georgia" panose="02040502050405020303" pitchFamily="18" charset="0"/>
              </a:rPr>
              <a:t>Термин Конституция происходит от латинского слова </a:t>
            </a:r>
            <a:r>
              <a:rPr lang="ru-RU" sz="1600" b="1" dirty="0" smtClean="0">
                <a:solidFill>
                  <a:srgbClr val="202062"/>
                </a:solidFill>
                <a:latin typeface="Georgia" panose="02040502050405020303" pitchFamily="18" charset="0"/>
              </a:rPr>
              <a:t>«</a:t>
            </a:r>
            <a:r>
              <a:rPr lang="ru-RU" sz="1600" b="1" dirty="0" err="1" smtClean="0">
                <a:solidFill>
                  <a:srgbClr val="202062"/>
                </a:solidFill>
                <a:latin typeface="Georgia" panose="02040502050405020303" pitchFamily="18" charset="0"/>
              </a:rPr>
              <a:t>constitution</a:t>
            </a:r>
            <a:r>
              <a:rPr lang="ru-RU" sz="1600" b="1" dirty="0" smtClean="0">
                <a:solidFill>
                  <a:srgbClr val="202062"/>
                </a:solidFill>
                <a:latin typeface="Georgia" panose="02040502050405020303" pitchFamily="18" charset="0"/>
              </a:rPr>
              <a:t>» -  </a:t>
            </a:r>
            <a:r>
              <a:rPr lang="ru-RU" sz="1600" b="1" dirty="0">
                <a:solidFill>
                  <a:srgbClr val="202062"/>
                </a:solidFill>
                <a:latin typeface="Georgia" panose="02040502050405020303" pitchFamily="18" charset="0"/>
              </a:rPr>
              <a:t>«установление, устройство</a:t>
            </a:r>
            <a:r>
              <a:rPr lang="ru-RU" sz="1600" b="1" dirty="0" smtClean="0">
                <a:solidFill>
                  <a:srgbClr val="202062"/>
                </a:solidFill>
                <a:latin typeface="Georgia" panose="02040502050405020303" pitchFamily="18" charset="0"/>
              </a:rPr>
              <a:t>». </a:t>
            </a: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В Древнем Риме о конституциях говорится во множественном числе, количество их исчисляется сотнями. Виды: эдикт, рескрипт, мандат и декрет.</a:t>
            </a:r>
            <a:endParaRPr lang="ru-RU" b="1" dirty="0" smtClean="0">
              <a:solidFill>
                <a:srgbClr val="4D1ED0"/>
              </a:solidFill>
              <a:latin typeface="Georgia" pitchFamily="18" charset="0"/>
            </a:endParaRPr>
          </a:p>
        </p:txBody>
      </p:sp>
      <p:sp>
        <p:nvSpPr>
          <p:cNvPr id="79885" name="AutoShape 13" descr="Z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13" name="Блок-схема: процесс 12"/>
          <p:cNvSpPr/>
          <p:nvPr/>
        </p:nvSpPr>
        <p:spPr>
          <a:xfrm>
            <a:off x="214282" y="214290"/>
            <a:ext cx="8715436" cy="6429420"/>
          </a:xfrm>
          <a:prstGeom prst="flowChartProcess">
            <a:avLst/>
          </a:prstGeom>
          <a:noFill/>
          <a:ln w="76200" cmpd="sng">
            <a:solidFill>
              <a:srgbClr val="FFC000"/>
            </a:solidFill>
            <a:beve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86380" y="214290"/>
            <a:ext cx="1357322" cy="102692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643702" y="0"/>
            <a:ext cx="205857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7200" b="1" dirty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2</a:t>
            </a:r>
            <a:r>
              <a:rPr lang="ru-RU" sz="7200" b="1" cap="none" spc="0" dirty="0" smtClean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00</a:t>
            </a:r>
            <a:endParaRPr lang="ru-RU" sz="7200" b="1" cap="none" spc="0" dirty="0">
              <a:ln w="50800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Управляющая кнопка: возврат 19">
            <a:hlinkClick r:id="rId3" action="ppaction://hlinksldjump" highlightClick="1"/>
          </p:cNvPr>
          <p:cNvSpPr/>
          <p:nvPr/>
        </p:nvSpPr>
        <p:spPr>
          <a:xfrm>
            <a:off x="307975" y="6055664"/>
            <a:ext cx="857256" cy="571504"/>
          </a:xfrm>
          <a:prstGeom prst="actionButtonReturn">
            <a:avLst/>
          </a:prstGeom>
          <a:solidFill>
            <a:srgbClr val="3366FF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2709642" y="3887084"/>
            <a:ext cx="3446534" cy="2043113"/>
          </a:xfrm>
          <a:prstGeom prst="roundRect">
            <a:avLst/>
          </a:prstGeom>
          <a:solidFill>
            <a:schemeClr val="bg1">
              <a:lumMod val="95000"/>
              <a:alpha val="66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  <a:t>Ответ:  </a:t>
            </a: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«Конституция» – общее название различных видов императорских предписаний, получивших значение источников права в период принципата и империи</a:t>
            </a:r>
            <a:endParaRPr lang="ru-RU" sz="16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05841" y="2784828"/>
            <a:ext cx="8290626" cy="715089"/>
          </a:xfrm>
          <a:prstGeom prst="roundRect">
            <a:avLst/>
          </a:prstGeom>
          <a:solidFill>
            <a:schemeClr val="bg1">
              <a:alpha val="66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Вопрос: что же в Древнем Риме называли термином «конституция»</a:t>
            </a:r>
            <a:endParaRPr lang="ru-RU" b="1" dirty="0">
              <a:solidFill>
                <a:srgbClr val="4D1ED0"/>
              </a:solidFill>
              <a:latin typeface="Georgia" pitchFamily="18" charset="0"/>
            </a:endParaRPr>
          </a:p>
        </p:txBody>
      </p:sp>
      <p:pic>
        <p:nvPicPr>
          <p:cNvPr id="11" name="Рисунок 10" descr="5.png"/>
          <p:cNvPicPr>
            <a:picLocks noChangeAspect="1"/>
          </p:cNvPicPr>
          <p:nvPr/>
        </p:nvPicPr>
        <p:blipFill>
          <a:blip r:embed="rId4" cstate="print"/>
          <a:srcRect l="21053" r="15789" b="5263"/>
          <a:stretch>
            <a:fillRect/>
          </a:stretch>
        </p:blipFill>
        <p:spPr>
          <a:xfrm>
            <a:off x="571472" y="214290"/>
            <a:ext cx="809631" cy="1214446"/>
          </a:xfrm>
          <a:prstGeom prst="rect">
            <a:avLst/>
          </a:prstGeom>
        </p:spPr>
      </p:pic>
      <p:pic>
        <p:nvPicPr>
          <p:cNvPr id="2050" name="Picture 2" descr="Картинки по запросу конституции Римских императоро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33" y="3172706"/>
            <a:ext cx="2286000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История костюма и мода в Древнем Риме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" t="17027" r="35269" b="2260"/>
          <a:stretch/>
        </p:blipFill>
        <p:spPr bwMode="auto">
          <a:xfrm>
            <a:off x="465371" y="3887084"/>
            <a:ext cx="1992168" cy="1963315"/>
          </a:xfrm>
          <a:prstGeom prst="rect">
            <a:avLst/>
          </a:prstGeom>
          <a:noFill/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68623" y="350926"/>
            <a:ext cx="4786346" cy="715089"/>
          </a:xfrm>
          <a:prstGeom prst="roundRect">
            <a:avLst/>
          </a:prstGeom>
          <a:solidFill>
            <a:schemeClr val="bg1">
              <a:lumMod val="95000"/>
              <a:alpha val="66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Менеджер Андрей Властный</a:t>
            </a:r>
          </a:p>
          <a:p>
            <a:pPr algn="ctr"/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против знатоков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860316" y="0"/>
            <a:ext cx="19319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7200" b="1" dirty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1</a:t>
            </a:r>
            <a:r>
              <a:rPr lang="ru-RU" sz="7200" b="1" cap="none" spc="0" dirty="0" smtClean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00</a:t>
            </a:r>
            <a:endParaRPr lang="ru-RU" sz="7200" b="1" cap="none" spc="0" dirty="0">
              <a:ln w="50800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Блок-схема: процесс 7"/>
          <p:cNvSpPr/>
          <p:nvPr/>
        </p:nvSpPr>
        <p:spPr>
          <a:xfrm>
            <a:off x="214282" y="214290"/>
            <a:ext cx="8715436" cy="6429420"/>
          </a:xfrm>
          <a:prstGeom prst="flowChartProcess">
            <a:avLst/>
          </a:prstGeom>
          <a:noFill/>
          <a:ln w="76200" cmpd="sng">
            <a:solidFill>
              <a:srgbClr val="FFC000"/>
            </a:solidFill>
            <a:beve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Rectangle 5"/>
          <p:cNvSpPr txBox="1">
            <a:spLocks noChangeArrowheads="1"/>
          </p:cNvSpPr>
          <p:nvPr/>
        </p:nvSpPr>
        <p:spPr>
          <a:xfrm>
            <a:off x="0" y="4786322"/>
            <a:ext cx="9144000" cy="551656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38455" y="4293096"/>
            <a:ext cx="6509242" cy="715089"/>
          </a:xfrm>
          <a:prstGeom prst="roundRect">
            <a:avLst/>
          </a:prstGeom>
          <a:solidFill>
            <a:srgbClr val="FFFFFF">
              <a:alpha val="63922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indent="-342900">
              <a:spcBef>
                <a:spcPts val="0"/>
              </a:spcBef>
              <a:defRPr/>
            </a:pPr>
            <a:r>
              <a:rPr lang="ru-RU" b="1" kern="0" dirty="0" smtClean="0">
                <a:solidFill>
                  <a:srgbClr val="C00000"/>
                </a:solidFill>
                <a:latin typeface="Georgia" pitchFamily="18" charset="0"/>
              </a:rPr>
              <a:t>Ответ: </a:t>
            </a:r>
            <a:r>
              <a:rPr lang="ru-RU" b="1" kern="0" dirty="0" smtClean="0">
                <a:solidFill>
                  <a:srgbClr val="000066"/>
                </a:solidFill>
                <a:latin typeface="Georgia" pitchFamily="18" charset="0"/>
              </a:rPr>
              <a:t>Принцип разделения власти на законодательную, исполнительную и судебную</a:t>
            </a:r>
            <a:endParaRPr lang="ru-RU" b="1" kern="0" dirty="0">
              <a:solidFill>
                <a:srgbClr val="000066"/>
              </a:solidFill>
              <a:latin typeface="Georgia" pitchFamily="18" charset="0"/>
            </a:endParaRPr>
          </a:p>
        </p:txBody>
      </p:sp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378536" y="3660253"/>
            <a:ext cx="8325382" cy="472277"/>
          </a:xfrm>
          <a:prstGeom prst="roundRect">
            <a:avLst/>
          </a:prstGeom>
          <a:solidFill>
            <a:schemeClr val="bg1">
              <a:alpha val="64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4D1ED0"/>
                </a:solidFill>
                <a:effectLst/>
                <a:uLnTx/>
                <a:uFillTx/>
                <a:latin typeface="Georgia" pitchFamily="18" charset="0"/>
              </a:rPr>
              <a:t>Вопрос: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4D1ED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Назовите этот конституционный принцип</a:t>
            </a: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srgbClr val="4D1ED0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sp>
        <p:nvSpPr>
          <p:cNvPr id="16" name="Управляющая кнопка: возврат 15">
            <a:hlinkClick r:id="rId2" action="ppaction://hlinksldjump" highlightClick="1"/>
          </p:cNvPr>
          <p:cNvSpPr/>
          <p:nvPr/>
        </p:nvSpPr>
        <p:spPr>
          <a:xfrm>
            <a:off x="356488" y="5929330"/>
            <a:ext cx="857256" cy="571504"/>
          </a:xfrm>
          <a:prstGeom prst="actionButtonReturn">
            <a:avLst/>
          </a:prstGeom>
          <a:solidFill>
            <a:srgbClr val="3366FF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6" t="21827" r="18515" b="422"/>
          <a:stretch/>
        </p:blipFill>
        <p:spPr>
          <a:xfrm>
            <a:off x="6079629" y="4000331"/>
            <a:ext cx="2857707" cy="2654160"/>
          </a:xfrm>
          <a:prstGeom prst="rect">
            <a:avLst/>
          </a:prstGeom>
        </p:spPr>
      </p:pic>
      <p:pic>
        <p:nvPicPr>
          <p:cNvPr id="1026" name="Picture 2" descr="https://upload.wikimedia.org/wikipedia/commons/thumb/f/fc/Montesquieu_1.png/220px-Montesquieu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902" y="4300395"/>
            <a:ext cx="1684470" cy="2021364"/>
          </a:xfrm>
          <a:prstGeom prst="rect">
            <a:avLst/>
          </a:prstGeom>
          <a:noFill/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356488" y="1228207"/>
            <a:ext cx="8435767" cy="2304256"/>
          </a:xfrm>
          <a:prstGeom prst="roundRect">
            <a:avLst/>
          </a:prstGeom>
          <a:solidFill>
            <a:srgbClr val="FFFFFF">
              <a:alpha val="63137"/>
            </a:srgbClr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spcBef>
                <a:spcPts val="0"/>
              </a:spcBef>
              <a:buFontTx/>
              <a:buNone/>
              <a:tabLst>
                <a:tab pos="269875" algn="l"/>
              </a:tabLst>
            </a:pPr>
            <a:r>
              <a:rPr lang="ru-RU" sz="1600" b="1" kern="0" dirty="0" smtClean="0">
                <a:solidFill>
                  <a:srgbClr val="002060"/>
                </a:solidFill>
                <a:latin typeface="Georgia" pitchFamily="18" charset="0"/>
              </a:rPr>
              <a:t>Этот принцип – характерная черта, признанный атрибут демократического государства. В его классическом виде, был впервые предложен французским просветителем Ш.-Л. </a:t>
            </a:r>
            <a:r>
              <a:rPr lang="ru-RU" sz="1600" b="1" kern="0" dirty="0" err="1" smtClean="0">
                <a:solidFill>
                  <a:srgbClr val="002060"/>
                </a:solidFill>
                <a:latin typeface="Georgia" pitchFamily="18" charset="0"/>
              </a:rPr>
              <a:t>Монтескьё</a:t>
            </a:r>
            <a:r>
              <a:rPr lang="ru-RU" sz="1600" b="1" kern="0" dirty="0" smtClean="0">
                <a:solidFill>
                  <a:srgbClr val="002060"/>
                </a:solidFill>
                <a:latin typeface="Georgia" pitchFamily="18" charset="0"/>
              </a:rPr>
              <a:t>. В Конституции США 1787 г, принятой Конституционным конвентом, этот принцип впервые закреплялся. В России провозглашался в 1990 г. в «Декларации о государственном суверенитете», а затем </a:t>
            </a:r>
            <a:r>
              <a:rPr lang="ru-RU" sz="1700" b="1" kern="0" dirty="0" smtClean="0">
                <a:solidFill>
                  <a:srgbClr val="002060"/>
                </a:solidFill>
                <a:latin typeface="Georgia" pitchFamily="18" charset="0"/>
              </a:rPr>
              <a:t>получил законодательное закрепление в ст.10 Конституции РФ. Обеспечивает функционирование этого принципа президент РФ. </a:t>
            </a:r>
          </a:p>
        </p:txBody>
      </p:sp>
      <p:sp>
        <p:nvSpPr>
          <p:cNvPr id="9" name="AutoShape 4" descr="понятие разделения властей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 descr="понятие разделения властей 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1284628" y="6259229"/>
            <a:ext cx="20810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Ш.-Л. </a:t>
            </a:r>
            <a:r>
              <a:rPr lang="ru-RU" sz="1600" b="1" dirty="0" err="1" smtClean="0">
                <a:solidFill>
                  <a:schemeClr val="bg1"/>
                </a:solidFill>
                <a:latin typeface="Georgia" pitchFamily="18" charset="0"/>
              </a:rPr>
              <a:t>Монтескьё</a:t>
            </a:r>
            <a:endParaRPr lang="ru-RU" sz="16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4" y="4293096"/>
            <a:ext cx="3310618" cy="2203926"/>
          </a:xfrm>
          <a:prstGeom prst="rect">
            <a:avLst/>
          </a:prstGeom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 descr="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72132" y="323766"/>
            <a:ext cx="1357322" cy="1026921"/>
          </a:xfrm>
          <a:prstGeom prst="rect">
            <a:avLst/>
          </a:prstGeom>
        </p:spPr>
      </p:pic>
      <p:pic>
        <p:nvPicPr>
          <p:cNvPr id="3076" name="Picture 4" descr="Похожее изображени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44" y="280170"/>
            <a:ext cx="1150913" cy="103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Прямоугольник 57"/>
          <p:cNvSpPr/>
          <p:nvPr/>
        </p:nvSpPr>
        <p:spPr>
          <a:xfrm>
            <a:off x="7500958" y="1214422"/>
            <a:ext cx="1143008" cy="1000132"/>
          </a:xfrm>
          <a:prstGeom prst="rect">
            <a:avLst/>
          </a:prstGeom>
          <a:solidFill>
            <a:srgbClr val="3F6D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tx1"/>
                </a:solidFill>
                <a:latin typeface="Georgia" pitchFamily="18" charset="0"/>
              </a:rPr>
              <a:t>12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7500958" y="1214422"/>
            <a:ext cx="1143008" cy="1000132"/>
          </a:xfrm>
          <a:prstGeom prst="rect">
            <a:avLst/>
          </a:prstGeom>
          <a:solidFill>
            <a:srgbClr val="3F6D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tx1"/>
                </a:solidFill>
                <a:latin typeface="Georgia" pitchFamily="18" charset="0"/>
              </a:rPr>
              <a:t>11</a:t>
            </a:r>
          </a:p>
          <a:p>
            <a:pPr algn="ctr"/>
            <a:endParaRPr lang="ru-RU" dirty="0"/>
          </a:p>
        </p:txBody>
      </p:sp>
      <p:sp>
        <p:nvSpPr>
          <p:cNvPr id="60" name="Прямоугольник 59"/>
          <p:cNvSpPr/>
          <p:nvPr/>
        </p:nvSpPr>
        <p:spPr>
          <a:xfrm>
            <a:off x="7500958" y="1214422"/>
            <a:ext cx="1143008" cy="1000132"/>
          </a:xfrm>
          <a:prstGeom prst="rect">
            <a:avLst/>
          </a:prstGeom>
          <a:solidFill>
            <a:srgbClr val="3F6D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tx1"/>
                </a:solidFill>
                <a:latin typeface="Georgia" pitchFamily="18" charset="0"/>
              </a:rPr>
              <a:t>10</a:t>
            </a:r>
          </a:p>
          <a:p>
            <a:pPr algn="ctr"/>
            <a:endParaRPr lang="ru-RU" dirty="0"/>
          </a:p>
        </p:txBody>
      </p:sp>
      <p:sp>
        <p:nvSpPr>
          <p:cNvPr id="61" name="Прямоугольник 60"/>
          <p:cNvSpPr/>
          <p:nvPr/>
        </p:nvSpPr>
        <p:spPr>
          <a:xfrm>
            <a:off x="7500958" y="1214422"/>
            <a:ext cx="1143008" cy="1000132"/>
          </a:xfrm>
          <a:prstGeom prst="rect">
            <a:avLst/>
          </a:prstGeom>
          <a:solidFill>
            <a:srgbClr val="3F6D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tx1"/>
                </a:solidFill>
                <a:latin typeface="Georgia" pitchFamily="18" charset="0"/>
              </a:rPr>
              <a:t>9</a:t>
            </a:r>
          </a:p>
          <a:p>
            <a:pPr algn="ctr"/>
            <a:endParaRPr lang="ru-RU" dirty="0"/>
          </a:p>
        </p:txBody>
      </p:sp>
      <p:sp>
        <p:nvSpPr>
          <p:cNvPr id="62" name="Прямоугольник 61"/>
          <p:cNvSpPr/>
          <p:nvPr/>
        </p:nvSpPr>
        <p:spPr>
          <a:xfrm>
            <a:off x="7500958" y="1214422"/>
            <a:ext cx="1143008" cy="1000132"/>
          </a:xfrm>
          <a:prstGeom prst="rect">
            <a:avLst/>
          </a:prstGeom>
          <a:solidFill>
            <a:srgbClr val="3F6D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tx1"/>
                </a:solidFill>
                <a:latin typeface="Georgia" pitchFamily="18" charset="0"/>
              </a:rPr>
              <a:t>8</a:t>
            </a:r>
            <a:endParaRPr lang="ru-RU" sz="6000" b="1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7500958" y="1214422"/>
            <a:ext cx="1143008" cy="1000132"/>
          </a:xfrm>
          <a:prstGeom prst="rect">
            <a:avLst/>
          </a:prstGeom>
          <a:solidFill>
            <a:srgbClr val="3F6D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tx1"/>
                </a:solidFill>
                <a:latin typeface="Georgia" pitchFamily="18" charset="0"/>
              </a:rPr>
              <a:t>7</a:t>
            </a:r>
            <a:endParaRPr lang="ru-RU" sz="6000" b="1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2227" name="Text Box 179"/>
          <p:cNvSpPr txBox="1">
            <a:spLocks noChangeArrowheads="1"/>
          </p:cNvSpPr>
          <p:nvPr/>
        </p:nvSpPr>
        <p:spPr bwMode="auto">
          <a:xfrm>
            <a:off x="7500958" y="1214422"/>
            <a:ext cx="1143008" cy="1006475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latin typeface="Georgia" pitchFamily="18" charset="0"/>
              </a:rPr>
              <a:t>6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6215074" y="1214422"/>
            <a:ext cx="1071570" cy="100013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800" b="1" dirty="0" smtClean="0">
                <a:solidFill>
                  <a:schemeClr val="tx1"/>
                </a:solidFill>
                <a:latin typeface="Georgia" pitchFamily="18" charset="0"/>
              </a:rPr>
              <a:t>12</a:t>
            </a:r>
          </a:p>
          <a:p>
            <a:pPr algn="ctr"/>
            <a:endParaRPr lang="ru-RU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6215074" y="1214422"/>
            <a:ext cx="1071570" cy="100013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800" b="1" dirty="0" smtClean="0">
                <a:solidFill>
                  <a:schemeClr val="tx1"/>
                </a:solidFill>
                <a:latin typeface="Georgia" pitchFamily="18" charset="0"/>
              </a:rPr>
              <a:t>11</a:t>
            </a:r>
          </a:p>
          <a:p>
            <a:pPr algn="ctr"/>
            <a:endParaRPr lang="ru-RU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6215074" y="1214422"/>
            <a:ext cx="1071570" cy="100013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800" b="1" dirty="0" smtClean="0">
                <a:solidFill>
                  <a:schemeClr val="tx1"/>
                </a:solidFill>
                <a:latin typeface="Georgia" pitchFamily="18" charset="0"/>
              </a:rPr>
              <a:t>10</a:t>
            </a:r>
          </a:p>
          <a:p>
            <a:pPr algn="ctr"/>
            <a:endParaRPr lang="ru-RU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6215074" y="1214422"/>
            <a:ext cx="1071570" cy="100013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800" b="1" dirty="0" smtClean="0">
                <a:solidFill>
                  <a:schemeClr val="tx1"/>
                </a:solidFill>
                <a:latin typeface="Georgia" pitchFamily="18" charset="0"/>
              </a:rPr>
              <a:t>9</a:t>
            </a:r>
          </a:p>
          <a:p>
            <a:pPr algn="ctr"/>
            <a:endParaRPr lang="ru-RU" dirty="0"/>
          </a:p>
        </p:txBody>
      </p:sp>
      <p:sp>
        <p:nvSpPr>
          <p:cNvPr id="53" name="Прямоугольник 52"/>
          <p:cNvSpPr/>
          <p:nvPr/>
        </p:nvSpPr>
        <p:spPr>
          <a:xfrm>
            <a:off x="6215074" y="1214422"/>
            <a:ext cx="1143008" cy="100013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tx1"/>
                </a:solidFill>
                <a:latin typeface="Georgia" pitchFamily="18" charset="0"/>
              </a:rPr>
              <a:t>8</a:t>
            </a:r>
          </a:p>
          <a:p>
            <a:pPr algn="ctr"/>
            <a:endParaRPr lang="ru-RU" dirty="0"/>
          </a:p>
        </p:txBody>
      </p:sp>
      <p:sp>
        <p:nvSpPr>
          <p:cNvPr id="57" name="Прямоугольник 56"/>
          <p:cNvSpPr/>
          <p:nvPr/>
        </p:nvSpPr>
        <p:spPr>
          <a:xfrm>
            <a:off x="6215074" y="1214422"/>
            <a:ext cx="1143008" cy="100013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tx1"/>
                </a:solidFill>
                <a:latin typeface="Georgia" pitchFamily="18" charset="0"/>
              </a:rPr>
              <a:t>7</a:t>
            </a:r>
            <a:endParaRPr lang="ru-RU" sz="6000" b="1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55" name="Text Box 173"/>
          <p:cNvSpPr txBox="1">
            <a:spLocks noChangeArrowheads="1"/>
          </p:cNvSpPr>
          <p:nvPr/>
        </p:nvSpPr>
        <p:spPr bwMode="auto">
          <a:xfrm>
            <a:off x="6215074" y="1214422"/>
            <a:ext cx="1143008" cy="1006475"/>
          </a:xfrm>
          <a:prstGeom prst="rect">
            <a:avLst/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latin typeface="Georgia" pitchFamily="18" charset="0"/>
              </a:rPr>
              <a:t>6</a:t>
            </a:r>
          </a:p>
        </p:txBody>
      </p:sp>
      <p:pic>
        <p:nvPicPr>
          <p:cNvPr id="2130" name="Picture 82" descr="Рисунок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5973763" cy="598011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131" name="Picture 83" descr="Рисунок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7773" y="1290618"/>
            <a:ext cx="4164012" cy="415131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132" name="AutoShape 8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428860" y="5394306"/>
            <a:ext cx="647700" cy="649287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ru-RU"/>
          </a:p>
        </p:txBody>
      </p:sp>
      <p:sp>
        <p:nvSpPr>
          <p:cNvPr id="2133" name="AutoShape 8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775095" y="1292206"/>
            <a:ext cx="647700" cy="649288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ru-RU"/>
          </a:p>
        </p:txBody>
      </p:sp>
      <p:sp>
        <p:nvSpPr>
          <p:cNvPr id="2134" name="AutoShape 8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1276335" y="4675168"/>
            <a:ext cx="647700" cy="649288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ru-RU"/>
          </a:p>
        </p:txBody>
      </p:sp>
      <p:sp>
        <p:nvSpPr>
          <p:cNvPr id="2135" name="AutoShape 87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5453048" y="3594081"/>
            <a:ext cx="647700" cy="649287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ru-RU"/>
          </a:p>
        </p:txBody>
      </p:sp>
      <p:sp>
        <p:nvSpPr>
          <p:cNvPr id="2136" name="AutoShape 88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3724260" y="642918"/>
            <a:ext cx="647700" cy="649288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ru-RU"/>
          </a:p>
        </p:txBody>
      </p:sp>
      <p:sp>
        <p:nvSpPr>
          <p:cNvPr id="2137" name="AutoShape 89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700073" y="2370118"/>
            <a:ext cx="647700" cy="649288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ru-RU"/>
          </a:p>
        </p:txBody>
      </p:sp>
      <p:sp>
        <p:nvSpPr>
          <p:cNvPr id="2138" name="AutoShape 90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4876785" y="4675168"/>
            <a:ext cx="647700" cy="649288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ru-RU"/>
          </a:p>
        </p:txBody>
      </p:sp>
      <p:sp>
        <p:nvSpPr>
          <p:cNvPr id="2139" name="AutoShape 91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731795" y="3592495"/>
            <a:ext cx="647700" cy="649287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ru-RU"/>
          </a:p>
        </p:txBody>
      </p:sp>
      <p:sp>
        <p:nvSpPr>
          <p:cNvPr id="2140" name="AutoShape 92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1420798" y="1290618"/>
            <a:ext cx="647700" cy="649288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ru-RU"/>
          </a:p>
        </p:txBody>
      </p:sp>
      <p:sp>
        <p:nvSpPr>
          <p:cNvPr id="2141" name="AutoShape 93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2428860" y="642918"/>
            <a:ext cx="647700" cy="649288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ru-RU"/>
          </a:p>
        </p:txBody>
      </p:sp>
      <p:sp>
        <p:nvSpPr>
          <p:cNvPr id="2142" name="AutoShape 94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5453048" y="2443143"/>
            <a:ext cx="647700" cy="649288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ru-RU"/>
          </a:p>
        </p:txBody>
      </p:sp>
      <p:sp>
        <p:nvSpPr>
          <p:cNvPr id="2143" name="AutoShape 95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3797285" y="5394306"/>
            <a:ext cx="647700" cy="649287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ru-RU"/>
          </a:p>
        </p:txBody>
      </p:sp>
      <p:sp>
        <p:nvSpPr>
          <p:cNvPr id="2219" name="AutoShape 171">
            <a:hlinkClick r:id="" action="ppaction://noaction" highlightClick="1"/>
          </p:cNvPr>
          <p:cNvSpPr>
            <a:spLocks noChangeAspect="1" noChangeArrowheads="1"/>
          </p:cNvSpPr>
          <p:nvPr/>
        </p:nvSpPr>
        <p:spPr bwMode="auto">
          <a:xfrm>
            <a:off x="6357950" y="4929198"/>
            <a:ext cx="1076327" cy="1004889"/>
          </a:xfrm>
          <a:prstGeom prst="actionButtonBlank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ru-RU"/>
          </a:p>
        </p:txBody>
      </p:sp>
      <p:sp>
        <p:nvSpPr>
          <p:cNvPr id="2220" name="AutoShape 172">
            <a:hlinkClick r:id="" action="ppaction://noaction" highlightClick="1"/>
          </p:cNvPr>
          <p:cNvSpPr>
            <a:spLocks noChangeAspect="1" noChangeArrowheads="1"/>
          </p:cNvSpPr>
          <p:nvPr/>
        </p:nvSpPr>
        <p:spPr bwMode="auto">
          <a:xfrm>
            <a:off x="7643834" y="4929198"/>
            <a:ext cx="1004890" cy="1004889"/>
          </a:xfrm>
          <a:prstGeom prst="actionButtonBlank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ru-RU"/>
          </a:p>
        </p:txBody>
      </p:sp>
      <p:sp>
        <p:nvSpPr>
          <p:cNvPr id="2222" name="Text Box 174"/>
          <p:cNvSpPr txBox="1">
            <a:spLocks noChangeArrowheads="1"/>
          </p:cNvSpPr>
          <p:nvPr/>
        </p:nvSpPr>
        <p:spPr bwMode="auto">
          <a:xfrm>
            <a:off x="6215074" y="1214422"/>
            <a:ext cx="1143008" cy="1006475"/>
          </a:xfrm>
          <a:prstGeom prst="rect">
            <a:avLst/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latin typeface="Georgia" pitchFamily="18" charset="0"/>
              </a:rPr>
              <a:t>5</a:t>
            </a:r>
          </a:p>
        </p:txBody>
      </p:sp>
      <p:sp>
        <p:nvSpPr>
          <p:cNvPr id="2223" name="Text Box 175"/>
          <p:cNvSpPr txBox="1">
            <a:spLocks noChangeArrowheads="1"/>
          </p:cNvSpPr>
          <p:nvPr/>
        </p:nvSpPr>
        <p:spPr bwMode="auto">
          <a:xfrm>
            <a:off x="6215074" y="1214422"/>
            <a:ext cx="1143008" cy="1006475"/>
          </a:xfrm>
          <a:prstGeom prst="rect">
            <a:avLst/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latin typeface="Georgia" pitchFamily="18" charset="0"/>
              </a:rPr>
              <a:t>4</a:t>
            </a:r>
          </a:p>
        </p:txBody>
      </p:sp>
      <p:sp>
        <p:nvSpPr>
          <p:cNvPr id="2224" name="Text Box 176"/>
          <p:cNvSpPr txBox="1">
            <a:spLocks noChangeArrowheads="1"/>
          </p:cNvSpPr>
          <p:nvPr/>
        </p:nvSpPr>
        <p:spPr bwMode="auto">
          <a:xfrm>
            <a:off x="6215074" y="1214422"/>
            <a:ext cx="1143008" cy="1015663"/>
          </a:xfrm>
          <a:prstGeom prst="rect">
            <a:avLst/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latin typeface="Georgia" pitchFamily="18" charset="0"/>
              </a:rPr>
              <a:t>3</a:t>
            </a:r>
          </a:p>
        </p:txBody>
      </p:sp>
      <p:sp>
        <p:nvSpPr>
          <p:cNvPr id="2225" name="Text Box 177"/>
          <p:cNvSpPr txBox="1">
            <a:spLocks noChangeArrowheads="1"/>
          </p:cNvSpPr>
          <p:nvPr/>
        </p:nvSpPr>
        <p:spPr bwMode="auto">
          <a:xfrm>
            <a:off x="6215074" y="1214422"/>
            <a:ext cx="1143008" cy="1006475"/>
          </a:xfrm>
          <a:prstGeom prst="rect">
            <a:avLst/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latin typeface="Georgia" pitchFamily="18" charset="0"/>
              </a:rPr>
              <a:t>2</a:t>
            </a:r>
          </a:p>
        </p:txBody>
      </p:sp>
      <p:sp>
        <p:nvSpPr>
          <p:cNvPr id="2226" name="Text Box 178"/>
          <p:cNvSpPr txBox="1">
            <a:spLocks noChangeArrowheads="1"/>
          </p:cNvSpPr>
          <p:nvPr/>
        </p:nvSpPr>
        <p:spPr bwMode="auto">
          <a:xfrm>
            <a:off x="6215074" y="1214422"/>
            <a:ext cx="1143008" cy="1006475"/>
          </a:xfrm>
          <a:prstGeom prst="rect">
            <a:avLst/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latin typeface="Georgia" pitchFamily="18" charset="0"/>
              </a:rPr>
              <a:t>1</a:t>
            </a:r>
          </a:p>
        </p:txBody>
      </p:sp>
      <p:sp>
        <p:nvSpPr>
          <p:cNvPr id="2228" name="Text Box 180"/>
          <p:cNvSpPr txBox="1">
            <a:spLocks noChangeArrowheads="1"/>
          </p:cNvSpPr>
          <p:nvPr/>
        </p:nvSpPr>
        <p:spPr bwMode="auto">
          <a:xfrm>
            <a:off x="7500958" y="1214422"/>
            <a:ext cx="1143008" cy="1006475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latin typeface="Georgia" pitchFamily="18" charset="0"/>
              </a:rPr>
              <a:t>5</a:t>
            </a:r>
          </a:p>
        </p:txBody>
      </p:sp>
      <p:sp>
        <p:nvSpPr>
          <p:cNvPr id="2229" name="Text Box 181"/>
          <p:cNvSpPr txBox="1">
            <a:spLocks noChangeArrowheads="1"/>
          </p:cNvSpPr>
          <p:nvPr/>
        </p:nvSpPr>
        <p:spPr bwMode="auto">
          <a:xfrm>
            <a:off x="7500958" y="1214422"/>
            <a:ext cx="1143008" cy="1006475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6000" b="1">
                <a:latin typeface="Georgia" pitchFamily="18" charset="0"/>
              </a:rPr>
              <a:t>4</a:t>
            </a:r>
          </a:p>
        </p:txBody>
      </p:sp>
      <p:sp>
        <p:nvSpPr>
          <p:cNvPr id="2230" name="Text Box 182"/>
          <p:cNvSpPr txBox="1">
            <a:spLocks noChangeArrowheads="1"/>
          </p:cNvSpPr>
          <p:nvPr/>
        </p:nvSpPr>
        <p:spPr bwMode="auto">
          <a:xfrm>
            <a:off x="7500958" y="1214422"/>
            <a:ext cx="1143008" cy="1006475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latin typeface="Georgia" pitchFamily="18" charset="0"/>
              </a:rPr>
              <a:t>3</a:t>
            </a:r>
          </a:p>
        </p:txBody>
      </p:sp>
      <p:sp>
        <p:nvSpPr>
          <p:cNvPr id="2231" name="Text Box 183"/>
          <p:cNvSpPr txBox="1">
            <a:spLocks noChangeArrowheads="1"/>
          </p:cNvSpPr>
          <p:nvPr/>
        </p:nvSpPr>
        <p:spPr bwMode="auto">
          <a:xfrm>
            <a:off x="7500958" y="1214422"/>
            <a:ext cx="1143008" cy="1006475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latin typeface="Georgia" pitchFamily="18" charset="0"/>
              </a:rPr>
              <a:t>2</a:t>
            </a:r>
          </a:p>
        </p:txBody>
      </p:sp>
      <p:sp>
        <p:nvSpPr>
          <p:cNvPr id="2232" name="Text Box 184"/>
          <p:cNvSpPr txBox="1">
            <a:spLocks noChangeArrowheads="1"/>
          </p:cNvSpPr>
          <p:nvPr/>
        </p:nvSpPr>
        <p:spPr bwMode="auto">
          <a:xfrm>
            <a:off x="7500958" y="1214422"/>
            <a:ext cx="1143008" cy="1006475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latin typeface="Georgia" pitchFamily="18" charset="0"/>
              </a:rPr>
              <a:t>1</a:t>
            </a:r>
          </a:p>
        </p:txBody>
      </p:sp>
      <p:sp>
        <p:nvSpPr>
          <p:cNvPr id="2233" name="Text Box 185"/>
          <p:cNvSpPr txBox="1">
            <a:spLocks noChangeArrowheads="1"/>
          </p:cNvSpPr>
          <p:nvPr/>
        </p:nvSpPr>
        <p:spPr bwMode="auto">
          <a:xfrm>
            <a:off x="7500958" y="1214422"/>
            <a:ext cx="1143008" cy="1015663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latin typeface="Georgia" pitchFamily="18" charset="0"/>
              </a:rPr>
              <a:t>0</a:t>
            </a:r>
          </a:p>
        </p:txBody>
      </p:sp>
      <p:sp>
        <p:nvSpPr>
          <p:cNvPr id="2234" name="Text Box 186"/>
          <p:cNvSpPr txBox="1">
            <a:spLocks noChangeArrowheads="1"/>
          </p:cNvSpPr>
          <p:nvPr/>
        </p:nvSpPr>
        <p:spPr bwMode="auto">
          <a:xfrm>
            <a:off x="6215074" y="1214422"/>
            <a:ext cx="1143008" cy="1015663"/>
          </a:xfrm>
          <a:prstGeom prst="rect">
            <a:avLst/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latin typeface="Georgia" pitchFamily="18" charset="0"/>
              </a:rPr>
              <a:t>0</a:t>
            </a:r>
            <a:endParaRPr lang="ru-RU" sz="6000" b="1" dirty="0">
              <a:latin typeface="Georgia" pitchFamily="18" charset="0"/>
            </a:endParaRPr>
          </a:p>
        </p:txBody>
      </p:sp>
      <p:sp>
        <p:nvSpPr>
          <p:cNvPr id="35" name="Блок-схема: процесс 34"/>
          <p:cNvSpPr/>
          <p:nvPr/>
        </p:nvSpPr>
        <p:spPr>
          <a:xfrm>
            <a:off x="214282" y="214290"/>
            <a:ext cx="8715436" cy="6429420"/>
          </a:xfrm>
          <a:prstGeom prst="flowChartProcess">
            <a:avLst/>
          </a:prstGeom>
          <a:noFill/>
          <a:ln w="127000" cmpd="sng">
            <a:solidFill>
              <a:srgbClr val="FFC000"/>
            </a:solidFill>
            <a:beve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739157" y="285728"/>
            <a:ext cx="30011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5400" b="1" dirty="0" smtClean="0">
                <a:ln w="50800"/>
                <a:solidFill>
                  <a:srgbClr val="0033CC"/>
                </a:solidFill>
                <a:latin typeface="Georgia" pitchFamily="18" charset="0"/>
              </a:rPr>
              <a:t>Раунд 2</a:t>
            </a:r>
            <a:endParaRPr lang="ru-RU" sz="5400" b="1" cap="none" spc="0" dirty="0">
              <a:ln w="50800"/>
              <a:solidFill>
                <a:srgbClr val="0033CC"/>
              </a:solidFill>
              <a:effectLst/>
              <a:latin typeface="Georgia" pitchFamily="18" charset="0"/>
            </a:endParaRPr>
          </a:p>
        </p:txBody>
      </p:sp>
      <p:pic>
        <p:nvPicPr>
          <p:cNvPr id="46" name="Рисунок 45" descr="1.png"/>
          <p:cNvPicPr>
            <a:picLocks noChangeAspect="1"/>
          </p:cNvPicPr>
          <p:nvPr/>
        </p:nvPicPr>
        <p:blipFill>
          <a:blip r:embed="rId16" cstate="print"/>
          <a:srcRect l="16667" t="9091" r="16667" b="6060"/>
          <a:stretch>
            <a:fillRect/>
          </a:stretch>
        </p:blipFill>
        <p:spPr>
          <a:xfrm>
            <a:off x="6786578" y="2357430"/>
            <a:ext cx="2000264" cy="245939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900000">
                                      <p:cBhvr>
                                        <p:cTn id="6" dur="2000" fill="hold"/>
                                        <p:tgtEl>
                                          <p:spTgt spid="2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000000">
                                      <p:cBhvr>
                                        <p:cTn id="14" dur="2000" fill="hold"/>
                                        <p:tgtEl>
                                          <p:spTgt spid="2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3400000">
                                      <p:cBhvr>
                                        <p:cTn id="22" dur="2000" fill="hold"/>
                                        <p:tgtEl>
                                          <p:spTgt spid="2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6700000">
                                      <p:cBhvr>
                                        <p:cTn id="30" dur="2000" fill="hold"/>
                                        <p:tgtEl>
                                          <p:spTgt spid="2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9400000">
                                      <p:cBhvr>
                                        <p:cTn id="38" dur="2000" fill="hold"/>
                                        <p:tgtEl>
                                          <p:spTgt spid="2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0000000">
                                      <p:cBhvr>
                                        <p:cTn id="46" dur="2000" fill="hold"/>
                                        <p:tgtEl>
                                          <p:spTgt spid="2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2400000">
                                      <p:cBhvr>
                                        <p:cTn id="54" dur="2000" fill="hold"/>
                                        <p:tgtEl>
                                          <p:spTgt spid="2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9200000">
                                      <p:cBhvr>
                                        <p:cTn id="62" dur="2000" fill="hold"/>
                                        <p:tgtEl>
                                          <p:spTgt spid="2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5800000">
                                      <p:cBhvr>
                                        <p:cTn id="70" dur="2000" fill="hold"/>
                                        <p:tgtEl>
                                          <p:spTgt spid="2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3600000">
                                      <p:cBhvr>
                                        <p:cTn id="78" dur="2000" fill="hold"/>
                                        <p:tgtEl>
                                          <p:spTgt spid="2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0">
                                      <p:cBhvr>
                                        <p:cTn id="86" dur="2000" fill="hold"/>
                                        <p:tgtEl>
                                          <p:spTgt spid="2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00">
                                      <p:cBhvr>
                                        <p:cTn id="94" dur="2000" fill="hold"/>
                                        <p:tgtEl>
                                          <p:spTgt spid="2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7" dur="1000"/>
                                        <p:tgtEl>
                                          <p:spTgt spid="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5" dur="1000"/>
                                        <p:tgtEl>
                                          <p:spTgt spid="2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3" dur="1000"/>
                                        <p:tgtEl>
                                          <p:spTgt spid="2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1" dur="1000"/>
                                        <p:tgtEl>
                                          <p:spTgt spid="2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9" dur="1000"/>
                                        <p:tgtEl>
                                          <p:spTgt spid="2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9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2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4" dur="1000"/>
                                        <p:tgtEl>
                                          <p:spTgt spid="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2" dur="1000"/>
                                        <p:tgtEl>
                                          <p:spTgt spid="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0" dur="1000"/>
                                        <p:tgtEl>
                                          <p:spTgt spid="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8" dur="1000"/>
                                        <p:tgtEl>
                                          <p:spTgt spid="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6" dur="1000"/>
                                        <p:tgtEl>
                                          <p:spTgt spid="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4" dur="1000"/>
                                        <p:tgtEl>
                                          <p:spTgt spid="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20"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2227" grpId="0" animBg="1"/>
      <p:bldP spid="2227" grpId="1" animBg="1"/>
      <p:bldP spid="49" grpId="0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7" grpId="0" animBg="1"/>
      <p:bldP spid="57" grpId="1" animBg="1"/>
      <p:bldP spid="55" grpId="0" animBg="1"/>
      <p:bldP spid="55" grpId="1" animBg="1"/>
      <p:bldP spid="2132" grpId="0" animBg="1"/>
      <p:bldP spid="2133" grpId="0" animBg="1"/>
      <p:bldP spid="2135" grpId="0" animBg="1"/>
      <p:bldP spid="2136" grpId="0" animBg="1"/>
      <p:bldP spid="2137" grpId="0" animBg="1"/>
      <p:bldP spid="2138" grpId="0" animBg="1"/>
      <p:bldP spid="2139" grpId="0" animBg="1"/>
      <p:bldP spid="2140" grpId="0" animBg="1"/>
      <p:bldP spid="2141" grpId="0" animBg="1"/>
      <p:bldP spid="2142" grpId="0" animBg="1"/>
      <p:bldP spid="2143" grpId="0" animBg="1"/>
      <p:bldP spid="2222" grpId="0" animBg="1"/>
      <p:bldP spid="2222" grpId="1" animBg="1"/>
      <p:bldP spid="2223" grpId="0" animBg="1"/>
      <p:bldP spid="2223" grpId="1" animBg="1"/>
      <p:bldP spid="2224" grpId="0" animBg="1"/>
      <p:bldP spid="2224" grpId="1" animBg="1"/>
      <p:bldP spid="2225" grpId="0" animBg="1"/>
      <p:bldP spid="2225" grpId="1" animBg="1"/>
      <p:bldP spid="2226" grpId="0" animBg="1"/>
      <p:bldP spid="2226" grpId="1" animBg="1"/>
      <p:bldP spid="2228" grpId="0" animBg="1"/>
      <p:bldP spid="2228" grpId="1" animBg="1"/>
      <p:bldP spid="2229" grpId="0" animBg="1"/>
      <p:bldP spid="2229" grpId="1" animBg="1"/>
      <p:bldP spid="2230" grpId="0" animBg="1"/>
      <p:bldP spid="2230" grpId="1" animBg="1"/>
      <p:bldP spid="2231" grpId="0" animBg="1"/>
      <p:bldP spid="2231" grpId="1" animBg="1"/>
      <p:bldP spid="2232" grpId="0" animBg="1"/>
      <p:bldP spid="2232" grpId="1" animBg="1"/>
      <p:bldP spid="2233" grpId="0" animBg="1"/>
      <p:bldP spid="22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925330" y="293758"/>
            <a:ext cx="5000660" cy="715089"/>
          </a:xfrm>
          <a:prstGeom prst="roundRect">
            <a:avLst/>
          </a:prstGeom>
          <a:solidFill>
            <a:schemeClr val="bg1">
              <a:lumMod val="95000"/>
              <a:alpha val="66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Пенсионерка Мария Старикова</a:t>
            </a:r>
          </a:p>
          <a:p>
            <a:pPr algn="ctr"/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против знатоков</a:t>
            </a:r>
          </a:p>
        </p:txBody>
      </p:sp>
      <p:sp>
        <p:nvSpPr>
          <p:cNvPr id="65539" name="Прямоугольник 2"/>
          <p:cNvSpPr>
            <a:spLocks noChangeArrowheads="1"/>
          </p:cNvSpPr>
          <p:nvPr/>
        </p:nvSpPr>
        <p:spPr bwMode="auto">
          <a:xfrm>
            <a:off x="346728" y="3248070"/>
            <a:ext cx="8412249" cy="646986"/>
          </a:xfrm>
          <a:prstGeom prst="roundRect">
            <a:avLst/>
          </a:prstGeom>
          <a:solidFill>
            <a:schemeClr val="bg1">
              <a:alpha val="64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C00000"/>
                </a:solidFill>
                <a:latin typeface="Georgia" pitchFamily="18" charset="0"/>
              </a:rPr>
              <a:t>Ответ: </a:t>
            </a: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Согласно п.3 ст.99 Конституции РФ, первое заседание Государственной Думы открывает старейший по возрасту депутат</a:t>
            </a:r>
            <a:endParaRPr lang="ru-RU" sz="16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65540" name="Прямоугольник 3"/>
          <p:cNvSpPr>
            <a:spLocks noChangeArrowheads="1"/>
          </p:cNvSpPr>
          <p:nvPr/>
        </p:nvSpPr>
        <p:spPr bwMode="auto">
          <a:xfrm>
            <a:off x="405802" y="1161640"/>
            <a:ext cx="8393687" cy="919401"/>
          </a:xfrm>
          <a:prstGeom prst="roundRect">
            <a:avLst/>
          </a:prstGeom>
          <a:solidFill>
            <a:schemeClr val="bg1">
              <a:alpha val="66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Заседания Государственной Думы ведет председатель Государственной Думы. Он вправе поручить вести заседание одному из своих заместителей (статья 13 Конституции РФ) </a:t>
            </a:r>
          </a:p>
        </p:txBody>
      </p:sp>
      <p:pic>
        <p:nvPicPr>
          <p:cNvPr id="8" name="Рисунок 7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57683" y="142852"/>
            <a:ext cx="1416338" cy="1071570"/>
          </a:xfrm>
          <a:prstGeom prst="rect">
            <a:avLst/>
          </a:prstGeom>
        </p:spPr>
      </p:pic>
      <p:sp>
        <p:nvSpPr>
          <p:cNvPr id="12" name="Блок-схема: процесс 11"/>
          <p:cNvSpPr/>
          <p:nvPr/>
        </p:nvSpPr>
        <p:spPr>
          <a:xfrm>
            <a:off x="142844" y="142852"/>
            <a:ext cx="8858312" cy="6572296"/>
          </a:xfrm>
          <a:prstGeom prst="flowChartProcess">
            <a:avLst/>
          </a:prstGeom>
          <a:noFill/>
          <a:ln w="76200" cmpd="sng">
            <a:solidFill>
              <a:srgbClr val="FFC000"/>
            </a:solidFill>
            <a:beve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858016" y="-38688"/>
            <a:ext cx="2058577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7200" b="1" cap="none" spc="0" dirty="0" smtClean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200</a:t>
            </a:r>
            <a:endParaRPr lang="ru-RU" sz="7200" b="1" cap="none" spc="0" dirty="0">
              <a:ln w="50800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Управляющая кнопка: возврат 15">
            <a:hlinkClick r:id="rId3" action="ppaction://hlinksldjump" highlightClick="1"/>
          </p:cNvPr>
          <p:cNvSpPr/>
          <p:nvPr/>
        </p:nvSpPr>
        <p:spPr>
          <a:xfrm>
            <a:off x="7901162" y="4941168"/>
            <a:ext cx="857256" cy="571504"/>
          </a:xfrm>
          <a:prstGeom prst="actionButtonReturn">
            <a:avLst/>
          </a:prstGeom>
          <a:solidFill>
            <a:srgbClr val="3366FF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3"/>
          <p:cNvSpPr>
            <a:spLocks noChangeArrowheads="1"/>
          </p:cNvSpPr>
          <p:nvPr/>
        </p:nvSpPr>
        <p:spPr bwMode="auto">
          <a:xfrm>
            <a:off x="405803" y="2150507"/>
            <a:ext cx="8393687" cy="1021556"/>
          </a:xfrm>
          <a:prstGeom prst="roundRect">
            <a:avLst/>
          </a:prstGeom>
          <a:solidFill>
            <a:schemeClr val="bg1">
              <a:alpha val="63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Вопрос: Есть один случай, когда заседание Государственной Думы РФ ведет не Председатель или его заместители. О каком случае идет речь?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10" name="Picture 4" descr="Картинки по запросу ujclev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4963"/>
            <a:ext cx="3163173" cy="2053427"/>
          </a:xfrm>
          <a:prstGeom prst="rect">
            <a:avLst/>
          </a:prstGeom>
          <a:noFill/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Жорес Алферо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44964"/>
            <a:ext cx="2973795" cy="1982530"/>
          </a:xfrm>
          <a:prstGeom prst="rect">
            <a:avLst/>
          </a:prstGeom>
          <a:noFill/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79712" y="6117472"/>
            <a:ext cx="72969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368"/>
                </a:solidFill>
                <a:latin typeface="Georgia" panose="02040502050405020303" pitchFamily="18" charset="0"/>
              </a:rPr>
              <a:t>Лауреат Нобелевской премии по физике академик Жорес Алферов </a:t>
            </a:r>
            <a:r>
              <a:rPr lang="ru-RU" sz="1400" b="1" dirty="0" smtClean="0">
                <a:solidFill>
                  <a:srgbClr val="002368"/>
                </a:solidFill>
                <a:latin typeface="Georgia" panose="02040502050405020303" pitchFamily="18" charset="0"/>
              </a:rPr>
              <a:t>открывал первое </a:t>
            </a:r>
            <a:r>
              <a:rPr lang="ru-RU" sz="1400" b="1" dirty="0">
                <a:solidFill>
                  <a:srgbClr val="002368"/>
                </a:solidFill>
                <a:latin typeface="Georgia" panose="02040502050405020303" pitchFamily="18" charset="0"/>
              </a:rPr>
              <a:t>пленарное заседание Госдумы </a:t>
            </a:r>
            <a:r>
              <a:rPr lang="ru-RU" sz="1400" b="1" dirty="0" smtClean="0">
                <a:solidFill>
                  <a:srgbClr val="002368"/>
                </a:solidFill>
                <a:latin typeface="Georgia" panose="02040502050405020303" pitchFamily="18" charset="0"/>
              </a:rPr>
              <a:t>седьмого </a:t>
            </a:r>
            <a:r>
              <a:rPr lang="ru-RU" sz="1400" b="1" dirty="0">
                <a:solidFill>
                  <a:srgbClr val="002368"/>
                </a:solidFill>
                <a:latin typeface="Georgia" panose="02040502050405020303" pitchFamily="18" charset="0"/>
              </a:rPr>
              <a:t>созыва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5206"/>
            <a:ext cx="771557" cy="10473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2559615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/>
          </a:p>
        </p:txBody>
      </p:sp>
      <p:pic>
        <p:nvPicPr>
          <p:cNvPr id="4098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99" y="3250617"/>
            <a:ext cx="3168352" cy="226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85786" y="366125"/>
            <a:ext cx="5802438" cy="715089"/>
          </a:xfrm>
          <a:prstGeom prst="roundRect">
            <a:avLst/>
          </a:prstGeom>
          <a:solidFill>
            <a:schemeClr val="bg1">
              <a:lumMod val="95000"/>
              <a:alpha val="64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Воспитатель Валентина </a:t>
            </a:r>
            <a:r>
              <a:rPr lang="ru-RU" b="1" dirty="0" err="1" smtClean="0">
                <a:solidFill>
                  <a:srgbClr val="4D1ED0"/>
                </a:solidFill>
                <a:latin typeface="Georgia" pitchFamily="18" charset="0"/>
              </a:rPr>
              <a:t>Деточкина</a:t>
            </a:r>
            <a:endParaRPr lang="ru-RU" b="1" dirty="0" smtClean="0">
              <a:solidFill>
                <a:srgbClr val="4D1ED0"/>
              </a:solidFill>
              <a:latin typeface="Georgia" pitchFamily="18" charset="0"/>
            </a:endParaRPr>
          </a:p>
          <a:p>
            <a:pPr algn="ctr"/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против знатоков</a:t>
            </a:r>
            <a:endParaRPr lang="ru-RU" b="1" dirty="0">
              <a:solidFill>
                <a:srgbClr val="4D1ED0"/>
              </a:solidFill>
              <a:latin typeface="Georgia" pitchFamily="18" charset="0"/>
            </a:endParaRPr>
          </a:p>
        </p:txBody>
      </p:sp>
      <p:pic>
        <p:nvPicPr>
          <p:cNvPr id="10" name="Рисунок 9" descr="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84952" y="358366"/>
            <a:ext cx="1227492" cy="92869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871141" y="123504"/>
            <a:ext cx="2058577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7200" b="1" dirty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2</a:t>
            </a:r>
            <a:r>
              <a:rPr lang="ru-RU" sz="7200" b="1" cap="none" spc="0" dirty="0" smtClean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00</a:t>
            </a:r>
            <a:endParaRPr lang="ru-RU" sz="7200" b="1" cap="none" spc="0" dirty="0">
              <a:ln w="50800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Блок-схема: процесс 12"/>
          <p:cNvSpPr/>
          <p:nvPr/>
        </p:nvSpPr>
        <p:spPr>
          <a:xfrm>
            <a:off x="214282" y="214290"/>
            <a:ext cx="8715436" cy="6429420"/>
          </a:xfrm>
          <a:prstGeom prst="flowChartProcess">
            <a:avLst/>
          </a:prstGeom>
          <a:noFill/>
          <a:ln w="76200" cmpd="sng">
            <a:solidFill>
              <a:srgbClr val="FFC000"/>
            </a:solidFill>
            <a:beve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57158" y="1287060"/>
            <a:ext cx="8408016" cy="1583412"/>
          </a:xfrm>
          <a:prstGeom prst="roundRect">
            <a:avLst/>
          </a:prstGeom>
          <a:solidFill>
            <a:schemeClr val="bg1">
              <a:alpha val="64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endParaRPr lang="ru-RU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algn="just"/>
            <a:endParaRPr lang="ru-RU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r>
              <a:rPr lang="ru-RU" sz="1700" b="1" dirty="0" smtClean="0">
                <a:solidFill>
                  <a:srgbClr val="002060"/>
                </a:solidFill>
                <a:latin typeface="Georgia" pitchFamily="18" charset="0"/>
              </a:rPr>
              <a:t>Эмиль привязал сестренку Иду к флагштоку и поднял наверх. Фру </a:t>
            </a:r>
            <a:r>
              <a:rPr lang="ru-RU" sz="1700" b="1" dirty="0" err="1" smtClean="0">
                <a:solidFill>
                  <a:srgbClr val="002060"/>
                </a:solidFill>
                <a:latin typeface="Georgia" pitchFamily="18" charset="0"/>
              </a:rPr>
              <a:t>Петрель</a:t>
            </a:r>
            <a:r>
              <a:rPr lang="ru-RU" sz="1700" b="1" dirty="0" smtClean="0">
                <a:solidFill>
                  <a:srgbClr val="002060"/>
                </a:solidFill>
                <a:latin typeface="Georgia" pitchFamily="18" charset="0"/>
              </a:rPr>
              <a:t> застыла в растерянности: почему эти </a:t>
            </a:r>
            <a:r>
              <a:rPr lang="ru-RU" sz="1700" b="1" dirty="0" err="1" smtClean="0">
                <a:solidFill>
                  <a:srgbClr val="002060"/>
                </a:solidFill>
                <a:latin typeface="Georgia" pitchFamily="18" charset="0"/>
              </a:rPr>
              <a:t>Свенсоны</a:t>
            </a:r>
            <a:r>
              <a:rPr lang="ru-RU" sz="1700" b="1" dirty="0" smtClean="0">
                <a:solidFill>
                  <a:srgbClr val="002060"/>
                </a:solidFill>
                <a:latin typeface="Georgia" pitchFamily="18" charset="0"/>
              </a:rPr>
              <a:t> подняли не наш шведский флаг, а датский (</a:t>
            </a:r>
            <a:r>
              <a:rPr lang="ru-RU" sz="1700" b="1" dirty="0" err="1" smtClean="0">
                <a:solidFill>
                  <a:srgbClr val="002060"/>
                </a:solidFill>
                <a:latin typeface="Georgia" pitchFamily="18" charset="0"/>
              </a:rPr>
              <a:t>Ида</a:t>
            </a:r>
            <a:r>
              <a:rPr lang="ru-RU" sz="1700" b="1" dirty="0" smtClean="0">
                <a:solidFill>
                  <a:srgbClr val="002060"/>
                </a:solidFill>
                <a:latin typeface="Georgia" pitchFamily="18" charset="0"/>
              </a:rPr>
              <a:t> была в красно-белом платье)</a:t>
            </a:r>
            <a:endParaRPr lang="ru-RU" sz="17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567185" y="1238875"/>
            <a:ext cx="6079416" cy="7591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lnSpc>
                <a:spcPts val="2560"/>
              </a:lnSpc>
            </a:pPr>
            <a:r>
              <a:rPr lang="ru-RU" sz="2400" b="1" dirty="0" smtClean="0">
                <a:solidFill>
                  <a:srgbClr val="800000"/>
                </a:solidFill>
                <a:latin typeface="Georgia" pitchFamily="18" charset="0"/>
              </a:rPr>
              <a:t>Из сказки </a:t>
            </a:r>
            <a:r>
              <a:rPr lang="ru-RU" sz="2400" b="1" dirty="0" err="1" smtClean="0">
                <a:solidFill>
                  <a:srgbClr val="800000"/>
                </a:solidFill>
                <a:latin typeface="Georgia" pitchFamily="18" charset="0"/>
              </a:rPr>
              <a:t>Астрид</a:t>
            </a:r>
            <a:r>
              <a:rPr lang="ru-RU" sz="2400" b="1" dirty="0" smtClean="0">
                <a:solidFill>
                  <a:srgbClr val="800000"/>
                </a:solidFill>
                <a:latin typeface="Georgia" pitchFamily="18" charset="0"/>
              </a:rPr>
              <a:t> Линдгрен</a:t>
            </a:r>
          </a:p>
          <a:p>
            <a:pPr algn="ctr">
              <a:lnSpc>
                <a:spcPts val="2560"/>
              </a:lnSpc>
            </a:pPr>
            <a:r>
              <a:rPr lang="ru-RU" sz="2400" b="1" dirty="0" smtClean="0">
                <a:solidFill>
                  <a:srgbClr val="800000"/>
                </a:solidFill>
                <a:latin typeface="Georgia" pitchFamily="18" charset="0"/>
              </a:rPr>
              <a:t>«Эмиль из </a:t>
            </a:r>
            <a:r>
              <a:rPr lang="ru-RU" sz="2400" b="1" dirty="0" err="1" smtClean="0">
                <a:solidFill>
                  <a:srgbClr val="800000"/>
                </a:solidFill>
                <a:latin typeface="Georgia" pitchFamily="18" charset="0"/>
              </a:rPr>
              <a:t>Лённеберги</a:t>
            </a:r>
            <a:r>
              <a:rPr lang="ru-RU" sz="2400" b="1" dirty="0" smtClean="0">
                <a:solidFill>
                  <a:srgbClr val="800000"/>
                </a:solidFill>
                <a:latin typeface="Georgia" pitchFamily="18" charset="0"/>
              </a:rPr>
              <a:t>»</a:t>
            </a:r>
            <a:r>
              <a:rPr lang="ru-RU" sz="2400" b="1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endParaRPr lang="ru-RU" sz="2400" b="1" dirty="0">
              <a:latin typeface="Georgia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574795" y="3087777"/>
            <a:ext cx="5190379" cy="970478"/>
          </a:xfrm>
          <a:prstGeom prst="roundRect">
            <a:avLst/>
          </a:prstGeom>
          <a:solidFill>
            <a:schemeClr val="bg1">
              <a:alpha val="64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sz="1700" b="1" dirty="0" smtClean="0">
                <a:solidFill>
                  <a:srgbClr val="4D1ED0"/>
                </a:solidFill>
                <a:latin typeface="Georgia" pitchFamily="18" charset="0"/>
              </a:rPr>
              <a:t>Вопрос: Можно ли гражданину России на своем дачном участке поднять флаг России в связи со своим днем рождения? 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532685" y="4365104"/>
            <a:ext cx="5215779" cy="2009061"/>
          </a:xfrm>
          <a:prstGeom prst="roundRect">
            <a:avLst/>
          </a:prstGeom>
          <a:solidFill>
            <a:schemeClr val="bg1">
              <a:alpha val="64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C00000"/>
                </a:solidFill>
                <a:latin typeface="Georgia" pitchFamily="18" charset="0"/>
              </a:rPr>
              <a:t>Ответ:</a:t>
            </a:r>
            <a:r>
              <a:rPr lang="ru-RU" sz="1600" b="1" dirty="0" smtClean="0">
                <a:latin typeface="Georgia" pitchFamily="18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Гражданам и организациям разрешено вывешивать флаг на жилых домах, зданиях предприятий, учреждений, организаций, использовать его  на массовых соревнованиях, съездах партий, при условии, что это не должно являться надругательством над флагом. </a:t>
            </a:r>
            <a:endParaRPr lang="ru-RU" sz="16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12" name="Picture 2" descr="http://5gujav9b0dphn32f.karapuz-n.narod2.ru/shefskaya_104_elmash/161.gif?rand=24915623450713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764" y="312269"/>
            <a:ext cx="1057397" cy="1306197"/>
          </a:xfrm>
          <a:prstGeom prst="rect">
            <a:avLst/>
          </a:prstGeom>
          <a:noFill/>
        </p:spPr>
      </p:pic>
      <p:pic>
        <p:nvPicPr>
          <p:cNvPr id="3076" name="Picture 4" descr="Картинки по запросу флаг россии пнг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6" t="8434" r="7327" b="12034"/>
          <a:stretch/>
        </p:blipFill>
        <p:spPr bwMode="auto">
          <a:xfrm>
            <a:off x="214282" y="3115483"/>
            <a:ext cx="3533782" cy="253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Управляющая кнопка: возврат 15">
            <a:hlinkClick r:id="rId7" action="ppaction://hlinksldjump" highlightClick="1"/>
          </p:cNvPr>
          <p:cNvSpPr/>
          <p:nvPr/>
        </p:nvSpPr>
        <p:spPr>
          <a:xfrm>
            <a:off x="571622" y="5802661"/>
            <a:ext cx="857256" cy="571504"/>
          </a:xfrm>
          <a:prstGeom prst="actionButtonReturn">
            <a:avLst/>
          </a:prstGeom>
          <a:solidFill>
            <a:srgbClr val="3366FF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709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03240" y="1198978"/>
            <a:ext cx="8386299" cy="1941990"/>
          </a:xfrm>
          <a:prstGeom prst="roundRect">
            <a:avLst/>
          </a:prstGeom>
          <a:solidFill>
            <a:srgbClr val="FFFFFF">
              <a:alpha val="63922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Грекам и перуанцам, прогулявшим это, откажут в обслуживании при посещении целого ряда государственных учреждений. Австралийцам в качестве наказания за неучастие в этом определены денежные штрафы, в Бразилии у нарушителя заберут паспорт и не отдадут до тех пор, пока тот не исправит ситуацию. В Бельгии ввели прогрессивную шкалу – в первый раз за это нарушитель заплатит штраф в 50 евро, а за второе нарушение – уже 125</a:t>
            </a:r>
            <a:endParaRPr lang="ru-RU" sz="1600" b="1" dirty="0" smtClean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18" name="Блок-схема: процесс 17"/>
          <p:cNvSpPr/>
          <p:nvPr/>
        </p:nvSpPr>
        <p:spPr>
          <a:xfrm>
            <a:off x="214282" y="214290"/>
            <a:ext cx="8715436" cy="6429420"/>
          </a:xfrm>
          <a:prstGeom prst="flowChartProcess">
            <a:avLst/>
          </a:prstGeom>
          <a:noFill/>
          <a:ln w="76200" cmpd="sng">
            <a:solidFill>
              <a:srgbClr val="FFC000"/>
            </a:solidFill>
            <a:beve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849897" y="142852"/>
            <a:ext cx="193193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7200" b="1" dirty="0" smtClean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1</a:t>
            </a:r>
            <a:r>
              <a:rPr lang="ru-RU" sz="7200" b="1" cap="none" spc="0" dirty="0" smtClean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00</a:t>
            </a:r>
            <a:endParaRPr lang="ru-RU" sz="7200" b="1" cap="none" spc="0" dirty="0">
              <a:ln w="50800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Управляющая кнопка: возврат 11">
            <a:hlinkClick r:id="rId3" action="ppaction://hlinksldjump" highlightClick="1"/>
          </p:cNvPr>
          <p:cNvSpPr/>
          <p:nvPr/>
        </p:nvSpPr>
        <p:spPr>
          <a:xfrm>
            <a:off x="7858148" y="5929330"/>
            <a:ext cx="857256" cy="571504"/>
          </a:xfrm>
          <a:prstGeom prst="actionButtonReturn">
            <a:avLst/>
          </a:prstGeom>
          <a:solidFill>
            <a:srgbClr val="3366FF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1214414" y="357166"/>
            <a:ext cx="5000660" cy="715089"/>
          </a:xfrm>
          <a:prstGeom prst="roundRect">
            <a:avLst/>
          </a:prstGeom>
          <a:solidFill>
            <a:schemeClr val="bg1">
              <a:lumMod val="95000"/>
              <a:alpha val="66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Этнограф Сергей Народный</a:t>
            </a:r>
          </a:p>
          <a:p>
            <a:pPr algn="ctr"/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против знатоков</a:t>
            </a:r>
          </a:p>
        </p:txBody>
      </p:sp>
      <p:pic>
        <p:nvPicPr>
          <p:cNvPr id="22" name="Рисунок 21" descr="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72132" y="214290"/>
            <a:ext cx="1357322" cy="1026921"/>
          </a:xfrm>
          <a:prstGeom prst="rect">
            <a:avLst/>
          </a:prstGeom>
        </p:spPr>
      </p:pic>
      <p:sp>
        <p:nvSpPr>
          <p:cNvPr id="25" name="Прямоугольник 3"/>
          <p:cNvSpPr>
            <a:spLocks noChangeArrowheads="1"/>
          </p:cNvSpPr>
          <p:nvPr/>
        </p:nvSpPr>
        <p:spPr bwMode="auto">
          <a:xfrm>
            <a:off x="374281" y="3284984"/>
            <a:ext cx="8348261" cy="715089"/>
          </a:xfrm>
          <a:prstGeom prst="roundRect">
            <a:avLst/>
          </a:prstGeom>
          <a:solidFill>
            <a:schemeClr val="bg1">
              <a:alpha val="63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Вопрос: о каком нарушении идет речь? Как этот вопрос решается в России?</a:t>
            </a:r>
            <a:endParaRPr lang="ru-RU" b="1" dirty="0">
              <a:solidFill>
                <a:srgbClr val="4D1ED0"/>
              </a:solidFill>
              <a:latin typeface="Georgia" pitchFamily="18" charset="0"/>
            </a:endParaRPr>
          </a:p>
        </p:txBody>
      </p:sp>
      <p:sp>
        <p:nvSpPr>
          <p:cNvPr id="26" name="Прямоугольник 1"/>
          <p:cNvSpPr>
            <a:spLocks noChangeArrowheads="1"/>
          </p:cNvSpPr>
          <p:nvPr/>
        </p:nvSpPr>
        <p:spPr bwMode="auto">
          <a:xfrm>
            <a:off x="374282" y="4182024"/>
            <a:ext cx="8363276" cy="646986"/>
          </a:xfrm>
          <a:prstGeom prst="roundRect">
            <a:avLst/>
          </a:prstGeom>
          <a:solidFill>
            <a:schemeClr val="bg1">
              <a:alpha val="65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latin typeface="Georgia" pitchFamily="18" charset="0"/>
              </a:rPr>
              <a:t>Ответ: </a:t>
            </a: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Речь идет о неучастии в выборах. В РФ участие в выборах не является обязанностью. </a:t>
            </a:r>
            <a:endParaRPr lang="ru-RU" sz="16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1026" name="Picture 2" descr="Картинки по запросу герб греции пнг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82" y="5085184"/>
            <a:ext cx="1329429" cy="128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герб перу пнг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548919"/>
            <a:ext cx="1143273" cy="130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ртинки по запросу герб австралии пнг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985" y="5203443"/>
            <a:ext cx="1714693" cy="127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Картинки по запросу герб бразилии пнг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954" y="4653136"/>
            <a:ext cx="1367835" cy="137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артинки по запросу герб бельгии пнг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108" y="4681057"/>
            <a:ext cx="1375196" cy="180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20" descr="1.png"/>
          <p:cNvPicPr>
            <a:picLocks noChangeAspect="1"/>
          </p:cNvPicPr>
          <p:nvPr/>
        </p:nvPicPr>
        <p:blipFill>
          <a:blip r:embed="rId10" cstate="print"/>
          <a:srcRect t="19998" r="1884"/>
          <a:stretch>
            <a:fillRect/>
          </a:stretch>
        </p:blipFill>
        <p:spPr bwMode="auto">
          <a:xfrm>
            <a:off x="610371" y="314391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AutoShape 2" descr="https://static.wixstatic.com/media/cf044a_dff6712141684d78be5a8e60d915ab5e.jpeg/v1/fill/w_644,h_799,al_c,q_85/cf044a_dff6712141684d78be5a8e60d915ab5e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8" name="Picture 6" descr="Картинки по запросу выборы в РФ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996" y="4985440"/>
            <a:ext cx="3028950" cy="1514475"/>
          </a:xfrm>
          <a:prstGeom prst="rect">
            <a:avLst/>
          </a:prstGeom>
          <a:noFill/>
          <a:ln>
            <a:solidFill>
              <a:srgbClr val="FF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Похожее изображение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191" y="4985440"/>
            <a:ext cx="2853248" cy="1515393"/>
          </a:xfrm>
          <a:prstGeom prst="rect">
            <a:avLst/>
          </a:prstGeom>
          <a:noFill/>
          <a:ln>
            <a:solidFill>
              <a:srgbClr val="FF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3528" y="389318"/>
            <a:ext cx="8352928" cy="461665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4D1ED0"/>
                </a:solidFill>
                <a:latin typeface="Georgia" pitchFamily="18" charset="0"/>
              </a:rPr>
              <a:t>ИНТЕРЕСНЫЕ ФАКТЫ О КОНСТИТУЦИИ РФ</a:t>
            </a:r>
            <a:endParaRPr lang="ru-RU" sz="2400" b="1" dirty="0">
              <a:solidFill>
                <a:srgbClr val="4D1ED0"/>
              </a:solidFill>
              <a:latin typeface="Georgia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7544" y="980728"/>
            <a:ext cx="5024783" cy="5520333"/>
          </a:xfrm>
          <a:prstGeom prst="roundRect">
            <a:avLst/>
          </a:prstGeom>
          <a:solidFill>
            <a:schemeClr val="bg1">
              <a:alpha val="64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indent="182563" algn="just"/>
            <a:r>
              <a:rPr lang="ru-RU" b="1" dirty="0">
                <a:solidFill>
                  <a:srgbClr val="002060"/>
                </a:solidFill>
                <a:latin typeface="Georgia" pitchFamily="18" charset="0"/>
              </a:rPr>
              <a:t>Конституция </a:t>
            </a:r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РФ, </a:t>
            </a:r>
            <a:r>
              <a:rPr lang="ru-RU" b="1" dirty="0">
                <a:solidFill>
                  <a:srgbClr val="002060"/>
                </a:solidFill>
                <a:latin typeface="Georgia" pitchFamily="18" charset="0"/>
              </a:rPr>
              <a:t>принятая всенародным голосованием </a:t>
            </a:r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12 </a:t>
            </a:r>
            <a:r>
              <a:rPr lang="ru-RU" b="1" dirty="0">
                <a:solidFill>
                  <a:srgbClr val="002060"/>
                </a:solidFill>
                <a:latin typeface="Georgia" pitchFamily="18" charset="0"/>
              </a:rPr>
              <a:t>декабря 1993 года, состоит из преамбулы, 2 разделов, 9 глав, 137 статей и 9 параграфов переходных и заключительных положений.</a:t>
            </a:r>
            <a:endParaRPr lang="ru-RU" dirty="0">
              <a:solidFill>
                <a:srgbClr val="002060"/>
              </a:solidFill>
            </a:endParaRPr>
          </a:p>
          <a:p>
            <a:pPr indent="182563" algn="just"/>
            <a:r>
              <a:rPr lang="ru-RU" b="1" dirty="0">
                <a:solidFill>
                  <a:srgbClr val="002060"/>
                </a:solidFill>
                <a:latin typeface="Georgia" pitchFamily="18" charset="0"/>
              </a:rPr>
              <a:t>История рождения новой Конституции продолжалась 3,5 года, 42 месяца или 168 недель.</a:t>
            </a:r>
          </a:p>
          <a:p>
            <a:pPr indent="182563" algn="just"/>
            <a:r>
              <a:rPr lang="ru-RU" b="1" dirty="0">
                <a:solidFill>
                  <a:srgbClr val="002060"/>
                </a:solidFill>
                <a:latin typeface="Georgia" pitchFamily="18" charset="0"/>
              </a:rPr>
              <a:t>У Конституции РФ было более 1000 авторов.</a:t>
            </a:r>
          </a:p>
          <a:p>
            <a:pPr indent="182563" algn="just"/>
            <a:r>
              <a:rPr lang="ru-RU" b="1" dirty="0">
                <a:solidFill>
                  <a:srgbClr val="002060"/>
                </a:solidFill>
                <a:latin typeface="Georgia" pitchFamily="18" charset="0"/>
              </a:rPr>
              <a:t>В период с ноября 1991 года по декабрь 1992 года в Конституцию было внесено более 400 поправок.</a:t>
            </a:r>
          </a:p>
          <a:p>
            <a:pPr indent="182563" algn="just"/>
            <a:r>
              <a:rPr lang="ru-RU" b="1" dirty="0">
                <a:solidFill>
                  <a:srgbClr val="002060"/>
                </a:solidFill>
                <a:latin typeface="Georgia" pitchFamily="18" charset="0"/>
              </a:rPr>
              <a:t>В Конституции РФ нет иноязычных выражений типа </a:t>
            </a:r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«спикер», «парламент», «сенаторы», «импичмент».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214282" y="214290"/>
            <a:ext cx="8715436" cy="6429420"/>
          </a:xfrm>
          <a:prstGeom prst="flowChartProcess">
            <a:avLst/>
          </a:prstGeom>
          <a:noFill/>
          <a:ln w="127000" cmpd="sng">
            <a:solidFill>
              <a:srgbClr val="FFC000"/>
            </a:solidFill>
            <a:beve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1026" name="Picture 2" descr="Картинки по запросу день конституции рф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515" y="1228265"/>
            <a:ext cx="2934313" cy="2200735"/>
          </a:xfrm>
          <a:prstGeom prst="rect">
            <a:avLst/>
          </a:prstGeom>
          <a:noFill/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143" y="4005064"/>
            <a:ext cx="2938272" cy="2133600"/>
          </a:xfrm>
          <a:prstGeom prst="rect">
            <a:avLst/>
          </a:prstGeom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154395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Прямоугольник 1"/>
          <p:cNvSpPr>
            <a:spLocks noChangeArrowheads="1"/>
          </p:cNvSpPr>
          <p:nvPr/>
        </p:nvSpPr>
        <p:spPr bwMode="auto">
          <a:xfrm>
            <a:off x="385837" y="1241996"/>
            <a:ext cx="8429684" cy="2553891"/>
          </a:xfrm>
          <a:prstGeom prst="roundRect">
            <a:avLst/>
          </a:prstGeom>
          <a:solidFill>
            <a:schemeClr val="bg1">
              <a:alpha val="65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202062"/>
                </a:solidFill>
                <a:latin typeface="Georgia" pitchFamily="18" charset="0"/>
              </a:rPr>
              <a:t>Считается, что </a:t>
            </a:r>
            <a:r>
              <a:rPr lang="ru-RU" sz="1600" b="1" dirty="0" err="1" smtClean="0">
                <a:solidFill>
                  <a:srgbClr val="202062"/>
                </a:solidFill>
                <a:latin typeface="Georgia" pitchFamily="18" charset="0"/>
              </a:rPr>
              <a:t>триколор</a:t>
            </a:r>
            <a:r>
              <a:rPr lang="ru-RU" sz="1600" b="1" dirty="0" smtClean="0">
                <a:solidFill>
                  <a:srgbClr val="202062"/>
                </a:solidFill>
                <a:latin typeface="Georgia" pitchFamily="18" charset="0"/>
              </a:rPr>
              <a:t>, появившийся впервые еще при царе Алексее Михайловиче, популяризировал его сын Петр </a:t>
            </a:r>
            <a:r>
              <a:rPr lang="en-GB" sz="1600" b="1" dirty="0" smtClean="0">
                <a:solidFill>
                  <a:srgbClr val="202062"/>
                </a:solidFill>
                <a:latin typeface="Georgia" pitchFamily="18" charset="0"/>
              </a:rPr>
              <a:t>I </a:t>
            </a:r>
            <a:r>
              <a:rPr lang="ru-RU" sz="1600" b="1" dirty="0" smtClean="0">
                <a:solidFill>
                  <a:srgbClr val="202062"/>
                </a:solidFill>
                <a:latin typeface="Georgia" pitchFamily="18" charset="0"/>
              </a:rPr>
              <a:t>. Бело-сине-красные полотнища </a:t>
            </a:r>
            <a:r>
              <a:rPr lang="ru-RU" sz="1600" b="1" dirty="0">
                <a:solidFill>
                  <a:srgbClr val="202062"/>
                </a:solidFill>
                <a:latin typeface="Georgia" panose="02040502050405020303" pitchFamily="18" charset="0"/>
              </a:rPr>
              <a:t>стали поднимать на кораблях российского флота, который активно строил император. Выбор в сторону именно такого цветового решения многие исследователи связывают с тем, что Пётр I стремился сделать государство столь же технически развитым, какой была тогда </a:t>
            </a:r>
            <a:r>
              <a:rPr lang="ru-RU" sz="1600" b="1" dirty="0" smtClean="0">
                <a:solidFill>
                  <a:srgbClr val="202062"/>
                </a:solidFill>
                <a:latin typeface="Georgia" panose="02040502050405020303" pitchFamily="18" charset="0"/>
              </a:rPr>
              <a:t>страна, </a:t>
            </a:r>
            <a:r>
              <a:rPr lang="ru-RU" sz="1600" b="1" dirty="0">
                <a:solidFill>
                  <a:srgbClr val="202062"/>
                </a:solidFill>
                <a:latin typeface="Georgia" panose="02040502050405020303" pitchFamily="18" charset="0"/>
              </a:rPr>
              <a:t>в которую он в молодости ездил со знаменитым «великим посольством». </a:t>
            </a:r>
            <a:r>
              <a:rPr lang="ru-RU" sz="1600" b="1" dirty="0" smtClean="0">
                <a:solidFill>
                  <a:srgbClr val="202062"/>
                </a:solidFill>
                <a:latin typeface="Georgia" panose="02040502050405020303" pitchFamily="18" charset="0"/>
              </a:rPr>
              <a:t>Полосы </a:t>
            </a:r>
            <a:r>
              <a:rPr lang="ru-RU" sz="1600" b="1" dirty="0">
                <a:solidFill>
                  <a:srgbClr val="202062"/>
                </a:solidFill>
                <a:latin typeface="Georgia" panose="02040502050405020303" pitchFamily="18" charset="0"/>
              </a:rPr>
              <a:t>на флаге этой страны, правда, идут в другом </a:t>
            </a:r>
            <a:r>
              <a:rPr lang="ru-RU" sz="1600" b="1" dirty="0" smtClean="0">
                <a:solidFill>
                  <a:srgbClr val="202062"/>
                </a:solidFill>
                <a:latin typeface="Georgia" panose="02040502050405020303" pitchFamily="18" charset="0"/>
              </a:rPr>
              <a:t>порядке</a:t>
            </a:r>
            <a:r>
              <a:rPr lang="ru-RU" sz="1600" b="1" dirty="0">
                <a:solidFill>
                  <a:srgbClr val="202062"/>
                </a:solidFill>
                <a:latin typeface="Georgia" panose="02040502050405020303" pitchFamily="18" charset="0"/>
              </a:rPr>
              <a:t>.</a:t>
            </a:r>
            <a:endParaRPr lang="ru-RU" sz="1600" b="1" dirty="0" smtClean="0">
              <a:solidFill>
                <a:srgbClr val="202062"/>
              </a:solidFill>
              <a:latin typeface="Georgia" pitchFamily="18" charset="0"/>
            </a:endParaRPr>
          </a:p>
        </p:txBody>
      </p:sp>
      <p:sp>
        <p:nvSpPr>
          <p:cNvPr id="5" name="Блок-схема: процесс 4"/>
          <p:cNvSpPr/>
          <p:nvPr/>
        </p:nvSpPr>
        <p:spPr>
          <a:xfrm>
            <a:off x="142844" y="142852"/>
            <a:ext cx="8858312" cy="6572296"/>
          </a:xfrm>
          <a:prstGeom prst="flowChartProcess">
            <a:avLst/>
          </a:prstGeom>
          <a:noFill/>
          <a:ln w="76200" cmpd="sng">
            <a:solidFill>
              <a:srgbClr val="FFC000"/>
            </a:solidFill>
            <a:beve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1"/>
          <p:cNvSpPr>
            <a:spLocks noChangeArrowheads="1"/>
          </p:cNvSpPr>
          <p:nvPr/>
        </p:nvSpPr>
        <p:spPr bwMode="auto">
          <a:xfrm>
            <a:off x="406264" y="4814092"/>
            <a:ext cx="3805696" cy="374571"/>
          </a:xfrm>
          <a:prstGeom prst="roundRect">
            <a:avLst/>
          </a:prstGeom>
          <a:solidFill>
            <a:schemeClr val="bg1">
              <a:alpha val="65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latin typeface="Georgia" pitchFamily="18" charset="0"/>
              </a:rPr>
              <a:t>Ответ: </a:t>
            </a: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Голландия</a:t>
            </a:r>
            <a:endParaRPr lang="ru-RU" sz="16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16" name="Управляющая кнопка: возврат 15">
            <a:hlinkClick r:id="rId2" action="ppaction://hlinksldjump" highlightClick="1"/>
          </p:cNvPr>
          <p:cNvSpPr/>
          <p:nvPr/>
        </p:nvSpPr>
        <p:spPr>
          <a:xfrm>
            <a:off x="606523" y="6009151"/>
            <a:ext cx="857256" cy="571504"/>
          </a:xfrm>
          <a:prstGeom prst="actionButtonReturn">
            <a:avLst/>
          </a:prstGeom>
          <a:solidFill>
            <a:srgbClr val="3366FF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3"/>
          <p:cNvSpPr>
            <a:spLocks noChangeArrowheads="1"/>
          </p:cNvSpPr>
          <p:nvPr/>
        </p:nvSpPr>
        <p:spPr bwMode="auto">
          <a:xfrm>
            <a:off x="386563" y="4149269"/>
            <a:ext cx="3825397" cy="408623"/>
          </a:xfrm>
          <a:prstGeom prst="roundRect">
            <a:avLst/>
          </a:prstGeom>
          <a:solidFill>
            <a:schemeClr val="bg1">
              <a:alpha val="63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Вопрос: назовите эту страну</a:t>
            </a:r>
            <a:endParaRPr lang="ru-RU" b="1" dirty="0">
              <a:solidFill>
                <a:srgbClr val="4D1ED0"/>
              </a:solidFill>
              <a:latin typeface="Georg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859630" y="40882"/>
            <a:ext cx="19319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7200" b="1" dirty="0" smtClean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100</a:t>
            </a:r>
            <a:endParaRPr lang="ru-RU" sz="7200" b="1" cap="none" spc="0" dirty="0">
              <a:ln w="50800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983" y="3914170"/>
            <a:ext cx="4179971" cy="2782293"/>
          </a:xfrm>
          <a:prstGeom prst="rect">
            <a:avLst/>
          </a:prstGeom>
        </p:spPr>
      </p:pic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914170"/>
            <a:ext cx="1812801" cy="2548986"/>
          </a:xfrm>
          <a:prstGeom prst="rect">
            <a:avLst/>
          </a:prstGeom>
          <a:noFill/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88428" y="6211164"/>
            <a:ext cx="2736304" cy="503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20"/>
              </a:lnSpc>
            </a:pPr>
            <a:r>
              <a:rPr lang="ru-RU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Жан-Марк </a:t>
            </a:r>
            <a:r>
              <a:rPr lang="ru-RU" sz="16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Натье</a:t>
            </a:r>
            <a:r>
              <a:rPr lang="ru-RU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. </a:t>
            </a:r>
            <a:endParaRPr lang="ru-RU" sz="1600" b="1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>
              <a:lnSpc>
                <a:spcPts val="1620"/>
              </a:lnSpc>
            </a:pPr>
            <a:r>
              <a:rPr lang="ru-RU" sz="1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Портрет </a:t>
            </a:r>
            <a:r>
              <a:rPr lang="ru-RU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царя Петра </a:t>
            </a:r>
            <a:r>
              <a:rPr lang="ru-RU" sz="1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I</a:t>
            </a:r>
            <a:r>
              <a:rPr lang="ru-RU" dirty="0" smtClean="0">
                <a:latin typeface="Georgia" panose="02040502050405020303" pitchFamily="18" charset="0"/>
              </a:rPr>
              <a:t> </a:t>
            </a:r>
            <a:endParaRPr lang="ru-RU" dirty="0">
              <a:latin typeface="Georgia" panose="02040502050405020303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58330" y="287869"/>
            <a:ext cx="4786346" cy="715089"/>
          </a:xfrm>
          <a:prstGeom prst="roundRect">
            <a:avLst/>
          </a:prstGeom>
          <a:solidFill>
            <a:schemeClr val="bg1">
              <a:lumMod val="95000"/>
              <a:alpha val="66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Капитан Виктор Якорев</a:t>
            </a:r>
          </a:p>
          <a:p>
            <a:pPr algn="ctr"/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против знатоков</a:t>
            </a:r>
            <a:endParaRPr lang="ru-RU" b="1" dirty="0">
              <a:solidFill>
                <a:srgbClr val="4D1ED0"/>
              </a:solidFill>
              <a:latin typeface="Georgia" pitchFamily="18" charset="0"/>
            </a:endParaRPr>
          </a:p>
        </p:txBody>
      </p:sp>
      <p:pic>
        <p:nvPicPr>
          <p:cNvPr id="23" name="Рисунок 22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6523" y="181824"/>
            <a:ext cx="903614" cy="1204818"/>
          </a:xfrm>
          <a:prstGeom prst="rect">
            <a:avLst/>
          </a:prstGeom>
        </p:spPr>
      </p:pic>
      <p:pic>
        <p:nvPicPr>
          <p:cNvPr id="24" name="Рисунок 23" descr="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02308" y="245354"/>
            <a:ext cx="1357322" cy="10269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Прямоугольник 1"/>
          <p:cNvSpPr>
            <a:spLocks noChangeArrowheads="1"/>
          </p:cNvSpPr>
          <p:nvPr/>
        </p:nvSpPr>
        <p:spPr bwMode="auto">
          <a:xfrm>
            <a:off x="425328" y="1200329"/>
            <a:ext cx="8361514" cy="919401"/>
          </a:xfrm>
          <a:prstGeom prst="roundRect">
            <a:avLst/>
          </a:prstGeom>
          <a:solidFill>
            <a:schemeClr val="bg1">
              <a:alpha val="64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В 1740 г. М.В. Ломоносов женился в Марбурге на Елизавете </a:t>
            </a:r>
            <a:r>
              <a:rPr lang="ru-RU" sz="1600" b="1" dirty="0" err="1" smtClean="0">
                <a:solidFill>
                  <a:srgbClr val="002060"/>
                </a:solidFill>
                <a:latin typeface="Georgia" pitchFamily="18" charset="0"/>
              </a:rPr>
              <a:t>Цильх</a:t>
            </a: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, дочери церковного старшины. Однако, вернувшись в Россию, Ломоносов некоторое время скрывал свой брак.</a:t>
            </a:r>
            <a:endParaRPr lang="ru-RU" b="1" dirty="0">
              <a:solidFill>
                <a:srgbClr val="000066"/>
              </a:solidFill>
              <a:latin typeface="Georgia" pitchFamily="18" charset="0"/>
            </a:endParaRPr>
          </a:p>
        </p:txBody>
      </p:sp>
      <p:sp>
        <p:nvSpPr>
          <p:cNvPr id="5" name="Блок-схема: процесс 4"/>
          <p:cNvSpPr/>
          <p:nvPr/>
        </p:nvSpPr>
        <p:spPr>
          <a:xfrm>
            <a:off x="214282" y="214290"/>
            <a:ext cx="8715436" cy="6429420"/>
          </a:xfrm>
          <a:prstGeom prst="flowChartProcess">
            <a:avLst/>
          </a:prstGeom>
          <a:noFill/>
          <a:ln w="76200" cmpd="sng">
            <a:solidFill>
              <a:srgbClr val="FFC000"/>
            </a:solidFill>
            <a:beve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786578" y="0"/>
            <a:ext cx="19319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7200" b="1" cap="none" spc="0" dirty="0" smtClean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100</a:t>
            </a:r>
            <a:endParaRPr lang="ru-RU" sz="7200" b="1" cap="none" spc="0" dirty="0">
              <a:ln w="50800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15910" y="354393"/>
            <a:ext cx="4786346" cy="715089"/>
          </a:xfrm>
          <a:prstGeom prst="roundRect">
            <a:avLst/>
          </a:prstGeom>
          <a:solidFill>
            <a:schemeClr val="bg1">
              <a:lumMod val="95000"/>
              <a:alpha val="66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Молодожены  </a:t>
            </a:r>
            <a:r>
              <a:rPr lang="ru-RU" b="1" dirty="0" err="1" smtClean="0">
                <a:solidFill>
                  <a:srgbClr val="4D1ED0"/>
                </a:solidFill>
                <a:latin typeface="Georgia" pitchFamily="18" charset="0"/>
              </a:rPr>
              <a:t>Немкины</a:t>
            </a:r>
            <a:endParaRPr lang="ru-RU" b="1" dirty="0" smtClean="0">
              <a:solidFill>
                <a:srgbClr val="4D1ED0"/>
              </a:solidFill>
              <a:latin typeface="Georgia" pitchFamily="18" charset="0"/>
            </a:endParaRPr>
          </a:p>
          <a:p>
            <a:pPr algn="ctr"/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против знатоков</a:t>
            </a:r>
            <a:endParaRPr lang="ru-RU" b="1" dirty="0">
              <a:solidFill>
                <a:srgbClr val="4D1ED0"/>
              </a:solidFill>
              <a:latin typeface="Georgia" pitchFamily="18" charset="0"/>
            </a:endParaRPr>
          </a:p>
        </p:txBody>
      </p:sp>
      <p:pic>
        <p:nvPicPr>
          <p:cNvPr id="8" name="Рисунок 7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21579" y="227970"/>
            <a:ext cx="1357322" cy="1026921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398266" y="3383983"/>
            <a:ext cx="5613894" cy="2587943"/>
          </a:xfrm>
          <a:prstGeom prst="roundRect">
            <a:avLst/>
          </a:prstGeom>
          <a:solidFill>
            <a:schemeClr val="bg1">
              <a:alpha val="64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  <a:t>Ответ: </a:t>
            </a: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будущая жена ученого не принадлежала к числу православных. Для «легализации» брачных отношений в России того времени требовалось принятие ею православия. 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В </a:t>
            </a:r>
            <a:r>
              <a:rPr lang="en-GB" sz="1600" b="1" dirty="0" smtClean="0">
                <a:solidFill>
                  <a:srgbClr val="002060"/>
                </a:solidFill>
                <a:latin typeface="Georgia" pitchFamily="18" charset="0"/>
              </a:rPr>
              <a:t>XXI </a:t>
            </a: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веке подобных проблем не возникнет. В Конституции сказано, что РФ – светское государство, в котором признается лишь брак, заключенный уполномоченными органами</a:t>
            </a:r>
            <a:endParaRPr lang="ru-RU" sz="1600" b="1" dirty="0">
              <a:solidFill>
                <a:srgbClr val="000066"/>
              </a:solidFill>
              <a:latin typeface="Georgia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60375" y="2204864"/>
            <a:ext cx="8292382" cy="1021556"/>
          </a:xfrm>
          <a:prstGeom prst="roundRect">
            <a:avLst/>
          </a:prstGeom>
          <a:solidFill>
            <a:schemeClr val="bg1">
              <a:alpha val="63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Вопрос: Как вы думаете, с чем связана такая скрытность? Могла ли быть такая проблема актуальной в России </a:t>
            </a:r>
            <a:r>
              <a:rPr lang="en-GB" b="1" dirty="0" smtClean="0">
                <a:solidFill>
                  <a:srgbClr val="4D1ED0"/>
                </a:solidFill>
                <a:latin typeface="Georgia" pitchFamily="18" charset="0"/>
              </a:rPr>
              <a:t>XXI </a:t>
            </a:r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века? Поясните свой ответ на основе Конституции РФ</a:t>
            </a:r>
            <a:endParaRPr lang="ru-RU" b="1" dirty="0">
              <a:solidFill>
                <a:srgbClr val="4D1ED0"/>
              </a:solidFill>
              <a:latin typeface="Georgia" pitchFamily="18" charset="0"/>
            </a:endParaRPr>
          </a:p>
        </p:txBody>
      </p:sp>
      <p:sp>
        <p:nvSpPr>
          <p:cNvPr id="3" name="AutoShape 2" descr="Михаил Ломоносов с жено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Михаил Ломоносов с женой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 descr="shuvalov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495" y="3409363"/>
            <a:ext cx="2101370" cy="2729052"/>
          </a:xfrm>
          <a:prstGeom prst="rect">
            <a:avLst/>
          </a:prstGeom>
          <a:noFill/>
          <a:ln w="7620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465365" y="6143175"/>
            <a:ext cx="3565629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20"/>
              </a:lnSpc>
            </a:pPr>
            <a:r>
              <a:rPr lang="ru-RU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Л.С. </a:t>
            </a:r>
            <a:r>
              <a:rPr lang="ru-RU" sz="1600" b="1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Миропольский</a:t>
            </a:r>
            <a:r>
              <a:rPr lang="ru-RU" sz="1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.</a:t>
            </a:r>
          </a:p>
          <a:p>
            <a:pPr algn="ctr">
              <a:lnSpc>
                <a:spcPts val="1620"/>
              </a:lnSpc>
            </a:pPr>
            <a:r>
              <a:rPr lang="ru-RU" sz="1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 Портрет М.В. Ломоносова </a:t>
            </a:r>
            <a:endParaRPr lang="ru-RU" sz="16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3074" name="Picture 2" descr="Картинки по запросу ЗАГС рисунок клипар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31" y="274005"/>
            <a:ext cx="848661" cy="96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Управляющая кнопка: возврат 14">
            <a:hlinkClick r:id="rId5" action="ppaction://hlinksldjump" highlightClick="1"/>
          </p:cNvPr>
          <p:cNvSpPr/>
          <p:nvPr/>
        </p:nvSpPr>
        <p:spPr>
          <a:xfrm>
            <a:off x="307975" y="5971926"/>
            <a:ext cx="857256" cy="571504"/>
          </a:xfrm>
          <a:prstGeom prst="actionButtonReturn">
            <a:avLst/>
          </a:prstGeom>
          <a:solidFill>
            <a:srgbClr val="3366FF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Прямоугольник 3"/>
          <p:cNvSpPr>
            <a:spLocks noChangeArrowheads="1"/>
          </p:cNvSpPr>
          <p:nvPr/>
        </p:nvSpPr>
        <p:spPr bwMode="auto">
          <a:xfrm>
            <a:off x="408472" y="1196752"/>
            <a:ext cx="8424328" cy="2553891"/>
          </a:xfrm>
          <a:prstGeom prst="roundRect">
            <a:avLst/>
          </a:prstGeom>
          <a:solidFill>
            <a:schemeClr val="bg1">
              <a:alpha val="64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3060"/>
                </a:solidFill>
                <a:latin typeface="Georgia" pitchFamily="18" charset="0"/>
              </a:rPr>
              <a:t>После победы Революции 1917 г. по инициативе Максима Горького было организовано Особое совещание по делам искусств. В его состав  в марте того же года вошла комиссия при исполкоме Совета рабочих и солдатских депутатов, которая, в частности, занималась подготовкой нового варианта герба России. В состав комиссии вошли известные художники и искусствоведы: А.Н. Бенуа, Н.К. Рерих, И.Я. </a:t>
            </a:r>
            <a:r>
              <a:rPr lang="ru-RU" sz="1600" b="1" dirty="0" err="1" smtClean="0">
                <a:solidFill>
                  <a:srgbClr val="003060"/>
                </a:solidFill>
                <a:latin typeface="Georgia" pitchFamily="18" charset="0"/>
              </a:rPr>
              <a:t>Билибин</a:t>
            </a:r>
            <a:r>
              <a:rPr lang="ru-RU" sz="1600" b="1" dirty="0" smtClean="0">
                <a:solidFill>
                  <a:srgbClr val="003060"/>
                </a:solidFill>
                <a:latin typeface="Georgia" pitchFamily="18" charset="0"/>
              </a:rPr>
              <a:t>, </a:t>
            </a:r>
            <a:r>
              <a:rPr lang="ru-RU" sz="1600" b="1" dirty="0" err="1" smtClean="0">
                <a:solidFill>
                  <a:srgbClr val="003060"/>
                </a:solidFill>
                <a:latin typeface="Georgia" pitchFamily="18" charset="0"/>
              </a:rPr>
              <a:t>геральдист</a:t>
            </a:r>
            <a:r>
              <a:rPr lang="ru-RU" sz="1600" b="1" dirty="0" smtClean="0">
                <a:solidFill>
                  <a:srgbClr val="003060"/>
                </a:solidFill>
                <a:latin typeface="Georgia" pitchFamily="18" charset="0"/>
              </a:rPr>
              <a:t> В.К. </a:t>
            </a:r>
            <a:r>
              <a:rPr lang="ru-RU" sz="1600" b="1" dirty="0" err="1" smtClean="0">
                <a:solidFill>
                  <a:srgbClr val="003060"/>
                </a:solidFill>
                <a:latin typeface="Georgia" pitchFamily="18" charset="0"/>
              </a:rPr>
              <a:t>Лукомский</a:t>
            </a:r>
            <a:r>
              <a:rPr lang="ru-RU" sz="1600" b="1" dirty="0" smtClean="0">
                <a:solidFill>
                  <a:srgbClr val="003060"/>
                </a:solidFill>
                <a:latin typeface="Georgia" pitchFamily="18" charset="0"/>
              </a:rPr>
              <a:t>. Было принято решение о использовании двуглавого орла на печати Временного правительства, но с изменениями</a:t>
            </a:r>
          </a:p>
        </p:txBody>
      </p:sp>
      <p:sp>
        <p:nvSpPr>
          <p:cNvPr id="3" name="Блок-схема: процесс 2"/>
          <p:cNvSpPr/>
          <p:nvPr/>
        </p:nvSpPr>
        <p:spPr>
          <a:xfrm>
            <a:off x="214282" y="214290"/>
            <a:ext cx="8715436" cy="6429420"/>
          </a:xfrm>
          <a:prstGeom prst="flowChartProcess">
            <a:avLst/>
          </a:prstGeom>
          <a:noFill/>
          <a:ln w="76200" cmpd="sng">
            <a:solidFill>
              <a:srgbClr val="FFC000"/>
            </a:solidFill>
            <a:beve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774223" y="114545"/>
            <a:ext cx="205857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7200" b="1" dirty="0" smtClean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2</a:t>
            </a:r>
            <a:r>
              <a:rPr lang="ru-RU" sz="7200" b="1" cap="none" spc="0" dirty="0" smtClean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00</a:t>
            </a:r>
            <a:endParaRPr lang="ru-RU" sz="7200" b="1" cap="none" spc="0" dirty="0">
              <a:ln w="50800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8596" y="5643578"/>
            <a:ext cx="82153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847465" y="4791081"/>
            <a:ext cx="5543347" cy="1736646"/>
          </a:xfrm>
          <a:prstGeom prst="roundRect">
            <a:avLst/>
          </a:prstGeom>
          <a:solidFill>
            <a:schemeClr val="bg1">
              <a:alpha val="62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latin typeface="Georgia" pitchFamily="18" charset="0"/>
              </a:rPr>
              <a:t>Ответ:</a:t>
            </a:r>
            <a:r>
              <a:rPr lang="ru-RU" sz="1600" b="1" dirty="0" smtClean="0">
                <a:solidFill>
                  <a:srgbClr val="000066"/>
                </a:solidFill>
                <a:latin typeface="Georgia" pitchFamily="18" charset="0"/>
              </a:rPr>
              <a:t> </a:t>
            </a:r>
            <a:r>
              <a:rPr lang="ru-RU" sz="1600" b="1" dirty="0" smtClean="0">
                <a:solidFill>
                  <a:srgbClr val="003060"/>
                </a:solidFill>
                <a:latin typeface="Georgia" pitchFamily="18" charset="0"/>
              </a:rPr>
              <a:t>Комиссия Временного правительства пришла к выводу, что сам по себе  двуглавый орел не несет в себе никаких монархических признаков, поэтому его оставили, но лишили короны,  скипетра, державы, гербов царств, земель и остальных геральдических атрибутов  </a:t>
            </a:r>
            <a:endParaRPr lang="ru-RU" sz="1600" b="1" dirty="0">
              <a:solidFill>
                <a:srgbClr val="003060"/>
              </a:solidFill>
            </a:endParaRPr>
          </a:p>
        </p:txBody>
      </p:sp>
      <p:sp>
        <p:nvSpPr>
          <p:cNvPr id="16" name="Управляющая кнопка: возврат 15">
            <a:hlinkClick r:id="rId3" action="ppaction://hlinksldjump" highlightClick="1"/>
          </p:cNvPr>
          <p:cNvSpPr/>
          <p:nvPr/>
        </p:nvSpPr>
        <p:spPr>
          <a:xfrm>
            <a:off x="289144" y="5961597"/>
            <a:ext cx="857256" cy="571504"/>
          </a:xfrm>
          <a:prstGeom prst="actionButtonReturn">
            <a:avLst/>
          </a:prstGeom>
          <a:solidFill>
            <a:srgbClr val="3366FF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3"/>
          <p:cNvSpPr>
            <a:spLocks noChangeArrowheads="1"/>
          </p:cNvSpPr>
          <p:nvPr/>
        </p:nvSpPr>
        <p:spPr bwMode="auto">
          <a:xfrm>
            <a:off x="2843808" y="3910129"/>
            <a:ext cx="5800158" cy="715089"/>
          </a:xfrm>
          <a:prstGeom prst="roundRect">
            <a:avLst/>
          </a:prstGeom>
          <a:solidFill>
            <a:schemeClr val="bg1">
              <a:alpha val="63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Вопрос: какие изменения были внесены в герб Российского государства?</a:t>
            </a:r>
            <a:endParaRPr lang="ru-RU" b="1" dirty="0">
              <a:solidFill>
                <a:srgbClr val="4D1ED0"/>
              </a:solidFill>
              <a:latin typeface="Georgi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7006" y="357166"/>
            <a:ext cx="4786346" cy="715089"/>
          </a:xfrm>
          <a:prstGeom prst="roundRect">
            <a:avLst/>
          </a:prstGeom>
          <a:solidFill>
            <a:schemeClr val="bg1">
              <a:lumMod val="95000"/>
              <a:alpha val="66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Художник Артур Мольбертов против знатоков</a:t>
            </a:r>
          </a:p>
        </p:txBody>
      </p:sp>
      <p:pic>
        <p:nvPicPr>
          <p:cNvPr id="18" name="Рисунок 17" descr="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214290"/>
            <a:ext cx="1357322" cy="1026921"/>
          </a:xfrm>
          <a:prstGeom prst="rect">
            <a:avLst/>
          </a:prstGeom>
        </p:spPr>
      </p:pic>
      <p:pic>
        <p:nvPicPr>
          <p:cNvPr id="19" name="Рисунок 18" descr="1.png"/>
          <p:cNvPicPr>
            <a:picLocks noChangeAspect="1"/>
          </p:cNvPicPr>
          <p:nvPr/>
        </p:nvPicPr>
        <p:blipFill>
          <a:blip r:embed="rId5" cstate="print"/>
          <a:srcRect l="12682" t="8950" r="22011" b="12682"/>
          <a:stretch>
            <a:fillRect/>
          </a:stretch>
        </p:blipFill>
        <p:spPr>
          <a:xfrm flipH="1">
            <a:off x="768268" y="285728"/>
            <a:ext cx="857256" cy="1071570"/>
          </a:xfrm>
          <a:prstGeom prst="rect">
            <a:avLst/>
          </a:prstGeom>
        </p:spPr>
      </p:pic>
      <p:pic>
        <p:nvPicPr>
          <p:cNvPr id="2050" name="Picture 2" descr="Портрет работы Леона Бакста (1898)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7" r="14221"/>
          <a:stretch/>
        </p:blipFill>
        <p:spPr bwMode="auto">
          <a:xfrm>
            <a:off x="1046023" y="4014577"/>
            <a:ext cx="1302819" cy="1477089"/>
          </a:xfrm>
          <a:prstGeom prst="rect">
            <a:avLst/>
          </a:prstGeom>
          <a:noFill/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artsait.ru/art/r/rerih/img/1sm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" t="2807" r="10362" b="8799"/>
          <a:stretch/>
        </p:blipFill>
        <p:spPr bwMode="auto">
          <a:xfrm>
            <a:off x="3223042" y="4762622"/>
            <a:ext cx="1405613" cy="1477089"/>
          </a:xfrm>
          <a:prstGeom prst="rect">
            <a:avLst/>
          </a:prstGeom>
          <a:noFill/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артинки по запросу билибин портрет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1"/>
          <a:stretch/>
        </p:blipFill>
        <p:spPr bwMode="auto">
          <a:xfrm>
            <a:off x="5923352" y="4762622"/>
            <a:ext cx="1240164" cy="1467588"/>
          </a:xfrm>
          <a:prstGeom prst="rect">
            <a:avLst/>
          </a:prstGeom>
          <a:noFill/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971598" y="5510208"/>
            <a:ext cx="1512169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20"/>
              </a:lnSpc>
            </a:pPr>
            <a:r>
              <a:rPr lang="ru-RU" sz="1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А.Н. Бенуа</a:t>
            </a:r>
            <a:endParaRPr lang="ru-RU" sz="16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116486" y="6230210"/>
            <a:ext cx="1743546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20"/>
              </a:lnSpc>
            </a:pPr>
            <a:r>
              <a:rPr lang="ru-RU" sz="1600" b="1" dirty="0" smtClean="0">
                <a:solidFill>
                  <a:schemeClr val="bg1"/>
                </a:solidFill>
              </a:rPr>
              <a:t>Н.К. </a:t>
            </a:r>
            <a:r>
              <a:rPr lang="ru-RU" sz="1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Рерих</a:t>
            </a:r>
            <a:endParaRPr lang="ru-RU" sz="16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623393" y="6235584"/>
            <a:ext cx="2059624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20"/>
              </a:lnSpc>
            </a:pPr>
            <a:r>
              <a:rPr lang="ru-RU" sz="1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И.Я. </a:t>
            </a:r>
            <a:r>
              <a:rPr lang="ru-RU" sz="1600" b="1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Билибин</a:t>
            </a:r>
            <a:endParaRPr lang="ru-RU" sz="16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24" name="Picture 4" descr="Похожее изображение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47" y="3941664"/>
            <a:ext cx="1905000" cy="20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/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26918" y="242619"/>
            <a:ext cx="4786346" cy="715089"/>
          </a:xfrm>
          <a:prstGeom prst="roundRect">
            <a:avLst/>
          </a:prstGeom>
          <a:solidFill>
            <a:schemeClr val="bg1">
              <a:lumMod val="95000"/>
              <a:alpha val="6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Студент Артём Семестров</a:t>
            </a:r>
          </a:p>
          <a:p>
            <a:pPr algn="ctr"/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против знатоков</a:t>
            </a:r>
            <a:endParaRPr lang="ru-RU" b="1" dirty="0">
              <a:solidFill>
                <a:srgbClr val="4D1ED0"/>
              </a:solidFill>
              <a:latin typeface="Georgia" pitchFamily="18" charset="0"/>
            </a:endParaRPr>
          </a:p>
        </p:txBody>
      </p:sp>
      <p:sp>
        <p:nvSpPr>
          <p:cNvPr id="64514" name="Прямоугольник 1"/>
          <p:cNvSpPr>
            <a:spLocks noChangeArrowheads="1"/>
          </p:cNvSpPr>
          <p:nvPr/>
        </p:nvSpPr>
        <p:spPr bwMode="auto">
          <a:xfrm>
            <a:off x="344925" y="1071547"/>
            <a:ext cx="8504235" cy="2281476"/>
          </a:xfrm>
          <a:prstGeom prst="roundRect">
            <a:avLst/>
          </a:prstGeom>
          <a:solidFill>
            <a:schemeClr val="bg1">
              <a:alpha val="67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В </a:t>
            </a:r>
            <a:r>
              <a:rPr lang="en-GB" sz="1600" b="1" dirty="0" smtClean="0">
                <a:solidFill>
                  <a:srgbClr val="002060"/>
                </a:solidFill>
                <a:latin typeface="Georgia" pitchFamily="18" charset="0"/>
              </a:rPr>
              <a:t>XIX </a:t>
            </a: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веке это право еще не входило в состав перечня классических прав человека. Впервые на конституционном уровне его закрепила Мексика в 1917 г. В России это право впервые было закреплено статьей 17 Конституции РСФСР 1918 г. В статье 121 Конституции СССР 1936 г. право дополнялось обязательством государства. Конституции некоторых стран вообще не закрепляют это право (Франция, США, Великобритания). В некоторых странах оно гарантируется только гражданам (Германия, Испания) </a:t>
            </a:r>
            <a:endParaRPr lang="ru-RU" sz="16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64515" name="Прямоугольник 2"/>
          <p:cNvSpPr>
            <a:spLocks noChangeArrowheads="1"/>
          </p:cNvSpPr>
          <p:nvPr/>
        </p:nvSpPr>
        <p:spPr bwMode="auto">
          <a:xfrm>
            <a:off x="428596" y="6163649"/>
            <a:ext cx="7239748" cy="408623"/>
          </a:xfrm>
          <a:prstGeom prst="roundRect">
            <a:avLst/>
          </a:prstGeom>
          <a:solidFill>
            <a:schemeClr val="bg1">
              <a:alpha val="65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  <a:t>Ответ: </a:t>
            </a: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Это право на образование (статья 43 Конституции РФ) </a:t>
            </a:r>
            <a:endParaRPr lang="ru-RU" b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7" name="Рисунок 6" descr="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175673"/>
            <a:ext cx="1500198" cy="1135018"/>
          </a:xfrm>
          <a:prstGeom prst="rect">
            <a:avLst/>
          </a:prstGeom>
        </p:spPr>
      </p:pic>
      <p:sp>
        <p:nvSpPr>
          <p:cNvPr id="14" name="Блок-схема: процесс 13"/>
          <p:cNvSpPr/>
          <p:nvPr/>
        </p:nvSpPr>
        <p:spPr>
          <a:xfrm>
            <a:off x="142844" y="142852"/>
            <a:ext cx="8858312" cy="6572296"/>
          </a:xfrm>
          <a:prstGeom prst="flowChartProcess">
            <a:avLst/>
          </a:prstGeom>
          <a:noFill/>
          <a:ln w="76200" cmpd="sng">
            <a:solidFill>
              <a:srgbClr val="FFC000"/>
            </a:solidFill>
            <a:beve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858016" y="0"/>
            <a:ext cx="1931939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7200" b="1" dirty="0" smtClean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1</a:t>
            </a:r>
            <a:r>
              <a:rPr lang="ru-RU" sz="7200" b="1" cap="none" spc="0" dirty="0" smtClean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00</a:t>
            </a:r>
            <a:endParaRPr lang="ru-RU" sz="7200" b="1" cap="none" spc="0" dirty="0">
              <a:ln w="50800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Управляющая кнопка: возврат 18">
            <a:hlinkClick r:id="rId4" action="ppaction://hlinksldjump" highlightClick="1"/>
          </p:cNvPr>
          <p:cNvSpPr/>
          <p:nvPr/>
        </p:nvSpPr>
        <p:spPr>
          <a:xfrm>
            <a:off x="7929586" y="6000768"/>
            <a:ext cx="857256" cy="571504"/>
          </a:xfrm>
          <a:prstGeom prst="actionButtonReturn">
            <a:avLst/>
          </a:prstGeom>
          <a:solidFill>
            <a:srgbClr val="3366FF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3"/>
          <p:cNvSpPr>
            <a:spLocks noChangeArrowheads="1"/>
          </p:cNvSpPr>
          <p:nvPr/>
        </p:nvSpPr>
        <p:spPr bwMode="auto">
          <a:xfrm>
            <a:off x="428596" y="3478277"/>
            <a:ext cx="8358246" cy="408623"/>
          </a:xfrm>
          <a:prstGeom prst="roundRect">
            <a:avLst/>
          </a:prstGeom>
          <a:solidFill>
            <a:schemeClr val="bg1">
              <a:alpha val="63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Вопрос: назовите это конституционное право.</a:t>
            </a:r>
            <a:endParaRPr lang="ru-RU" b="1" dirty="0">
              <a:solidFill>
                <a:srgbClr val="4D1ED0"/>
              </a:solidFill>
              <a:latin typeface="Georgia" pitchFamily="18" charset="0"/>
            </a:endParaRPr>
          </a:p>
        </p:txBody>
      </p:sp>
      <p:pic>
        <p:nvPicPr>
          <p:cNvPr id="4098" name="Picture 2" descr="Конституция Российской Федерации. Архи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45" y="4128701"/>
            <a:ext cx="3240359" cy="1837891"/>
          </a:xfrm>
          <a:prstGeom prst="rect">
            <a:avLst/>
          </a:prstGeom>
          <a:noFill/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9546" y="175673"/>
            <a:ext cx="1000132" cy="951189"/>
          </a:xfrm>
          <a:prstGeom prst="rect">
            <a:avLst/>
          </a:prstGeom>
        </p:spPr>
      </p:pic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487" y="4128700"/>
            <a:ext cx="2809857" cy="1872068"/>
          </a:xfrm>
          <a:prstGeom prst="rect">
            <a:avLst/>
          </a:prstGeom>
          <a:noFill/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Прямоугольник 1"/>
          <p:cNvSpPr>
            <a:spLocks noChangeArrowheads="1"/>
          </p:cNvSpPr>
          <p:nvPr/>
        </p:nvSpPr>
        <p:spPr bwMode="auto">
          <a:xfrm>
            <a:off x="265399" y="1126988"/>
            <a:ext cx="8606760" cy="1464231"/>
          </a:xfrm>
          <a:prstGeom prst="roundRect">
            <a:avLst/>
          </a:prstGeom>
          <a:solidFill>
            <a:schemeClr val="bg1">
              <a:alpha val="67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3060"/>
                </a:solidFill>
              </a:rPr>
              <a:t> </a:t>
            </a:r>
            <a:r>
              <a:rPr lang="ru-RU" sz="1600" b="1" dirty="0">
                <a:solidFill>
                  <a:srgbClr val="003060"/>
                </a:solidFill>
                <a:latin typeface="Georgia" panose="02040502050405020303" pitchFamily="18" charset="0"/>
              </a:rPr>
              <a:t>Верховный Суд Российской Федерации является высшим судебным органом по гражданским делам, делам по разрешению экономических споров, уголовным, административным и иным делам, подсудным судам, образованным в соответствии с </a:t>
            </a:r>
            <a:r>
              <a:rPr lang="ru-RU" sz="1600" b="1" dirty="0" smtClean="0">
                <a:solidFill>
                  <a:srgbClr val="003060"/>
                </a:solidFill>
                <a:latin typeface="Georgia" panose="02040502050405020303" pitchFamily="18" charset="0"/>
              </a:rPr>
              <a:t>ФКЗ «О </a:t>
            </a:r>
            <a:r>
              <a:rPr lang="ru-RU" sz="1600" b="1" dirty="0">
                <a:solidFill>
                  <a:srgbClr val="003060"/>
                </a:solidFill>
                <a:latin typeface="Georgia" panose="02040502050405020303" pitchFamily="18" charset="0"/>
              </a:rPr>
              <a:t>судебной системе Российской </a:t>
            </a:r>
            <a:r>
              <a:rPr lang="ru-RU" sz="1600" b="1" dirty="0" smtClean="0">
                <a:solidFill>
                  <a:srgbClr val="003060"/>
                </a:solidFill>
                <a:latin typeface="Georgia" panose="02040502050405020303" pitchFamily="18" charset="0"/>
              </a:rPr>
              <a:t>Федерации» </a:t>
            </a:r>
            <a:r>
              <a:rPr lang="ru-RU" sz="1600" b="1" dirty="0">
                <a:solidFill>
                  <a:srgbClr val="003060"/>
                </a:solidFill>
                <a:latin typeface="Georgia" panose="02040502050405020303" pitchFamily="18" charset="0"/>
              </a:rPr>
              <a:t>и </a:t>
            </a:r>
            <a:r>
              <a:rPr lang="ru-RU" sz="1600" b="1" dirty="0" smtClean="0">
                <a:solidFill>
                  <a:srgbClr val="003060"/>
                </a:solidFill>
                <a:latin typeface="Georgia" panose="02040502050405020303" pitchFamily="18" charset="0"/>
              </a:rPr>
              <a:t>ФЗ.</a:t>
            </a:r>
            <a:r>
              <a:rPr lang="ru-RU" sz="1600" b="1" dirty="0">
                <a:solidFill>
                  <a:srgbClr val="003060"/>
                </a:solidFill>
                <a:latin typeface="Georgia" panose="02040502050405020303" pitchFamily="18" charset="0"/>
              </a:rPr>
              <a:t> </a:t>
            </a:r>
            <a:r>
              <a:rPr lang="ru-RU" sz="1550" b="1" dirty="0" smtClean="0">
                <a:solidFill>
                  <a:srgbClr val="003060"/>
                </a:solidFill>
                <a:latin typeface="Georgia" pitchFamily="18" charset="0"/>
              </a:rPr>
              <a:t> </a:t>
            </a:r>
            <a:endParaRPr lang="ru-RU" sz="1550" b="1" dirty="0">
              <a:solidFill>
                <a:srgbClr val="003060"/>
              </a:solidFill>
              <a:latin typeface="Georgia" pitchFamily="18" charset="0"/>
            </a:endParaRPr>
          </a:p>
        </p:txBody>
      </p:sp>
      <p:sp>
        <p:nvSpPr>
          <p:cNvPr id="64515" name="Прямоугольник 2"/>
          <p:cNvSpPr>
            <a:spLocks noChangeArrowheads="1"/>
          </p:cNvSpPr>
          <p:nvPr/>
        </p:nvSpPr>
        <p:spPr bwMode="auto">
          <a:xfrm>
            <a:off x="323435" y="3717032"/>
            <a:ext cx="8556674" cy="1225868"/>
          </a:xfrm>
          <a:prstGeom prst="roundRect">
            <a:avLst/>
          </a:prstGeom>
          <a:solidFill>
            <a:schemeClr val="bg1">
              <a:alpha val="65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  <a:t>Ответ: </a:t>
            </a:r>
            <a:r>
              <a:rPr lang="ru-RU" sz="1600" b="1" dirty="0" smtClean="0">
                <a:solidFill>
                  <a:srgbClr val="003060"/>
                </a:solidFill>
                <a:latin typeface="Georgia" pitchFamily="18" charset="0"/>
              </a:rPr>
              <a:t>Конституционный Суд РФ не возглавляет систему конституционных судов. Конституционные суды субъектов РФ рассматривают свой круг вопросов и не являются нижестоящими по отношению к Конституционному суду.</a:t>
            </a:r>
            <a:endParaRPr lang="ru-RU" b="1" dirty="0">
              <a:solidFill>
                <a:srgbClr val="003060"/>
              </a:solidFill>
              <a:latin typeface="Georgia" pitchFamily="18" charset="0"/>
            </a:endParaRPr>
          </a:p>
        </p:txBody>
      </p:sp>
      <p:sp>
        <p:nvSpPr>
          <p:cNvPr id="14" name="Блок-схема: процесс 13"/>
          <p:cNvSpPr/>
          <p:nvPr/>
        </p:nvSpPr>
        <p:spPr>
          <a:xfrm>
            <a:off x="142844" y="142852"/>
            <a:ext cx="8858312" cy="6572296"/>
          </a:xfrm>
          <a:prstGeom prst="flowChartProcess">
            <a:avLst/>
          </a:prstGeom>
          <a:noFill/>
          <a:ln w="76200" cmpd="sng">
            <a:solidFill>
              <a:srgbClr val="FFC000"/>
            </a:solidFill>
            <a:beve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Управляющая кнопка: возврат 18">
            <a:hlinkClick r:id="rId2" action="ppaction://hlinksldjump" highlightClick="1"/>
          </p:cNvPr>
          <p:cNvSpPr/>
          <p:nvPr/>
        </p:nvSpPr>
        <p:spPr>
          <a:xfrm>
            <a:off x="7929586" y="6000768"/>
            <a:ext cx="857256" cy="571504"/>
          </a:xfrm>
          <a:prstGeom prst="actionButtonReturn">
            <a:avLst/>
          </a:prstGeom>
          <a:solidFill>
            <a:srgbClr val="3366FF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3"/>
          <p:cNvSpPr>
            <a:spLocks noChangeArrowheads="1"/>
          </p:cNvSpPr>
          <p:nvPr/>
        </p:nvSpPr>
        <p:spPr bwMode="auto">
          <a:xfrm>
            <a:off x="307072" y="2852936"/>
            <a:ext cx="8479770" cy="715089"/>
          </a:xfrm>
          <a:prstGeom prst="roundRect">
            <a:avLst/>
          </a:prstGeom>
          <a:solidFill>
            <a:schemeClr val="bg1">
              <a:alpha val="63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Вопрос: почему Конституционный Суд РФ не назван в Конституции ни Высшим, ни Верховным?</a:t>
            </a:r>
            <a:endParaRPr lang="ru-RU" b="1" dirty="0">
              <a:solidFill>
                <a:srgbClr val="4D1ED0"/>
              </a:solidFill>
              <a:latin typeface="Georgi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9" y="4478286"/>
            <a:ext cx="3638778" cy="2046813"/>
          </a:xfrm>
          <a:prstGeom prst="rect">
            <a:avLst/>
          </a:prstGeom>
          <a:ln w="7620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284" y="4478588"/>
            <a:ext cx="3091052" cy="2060701"/>
          </a:xfrm>
          <a:prstGeom prst="rect">
            <a:avLst/>
          </a:prstGeom>
          <a:ln w="7620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TextBox 11"/>
          <p:cNvSpPr txBox="1"/>
          <p:nvPr/>
        </p:nvSpPr>
        <p:spPr>
          <a:xfrm>
            <a:off x="928662" y="324937"/>
            <a:ext cx="4786346" cy="646331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Судья Евгений Законников </a:t>
            </a:r>
          </a:p>
          <a:p>
            <a:pPr algn="ctr"/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против знатоков</a:t>
            </a:r>
            <a:endParaRPr lang="ru-RU" b="1" dirty="0">
              <a:solidFill>
                <a:srgbClr val="4D1ED0"/>
              </a:solidFill>
              <a:latin typeface="Georgia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908585" y="-30234"/>
            <a:ext cx="1931940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7200" b="1" cap="none" spc="0" dirty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1</a:t>
            </a:r>
            <a:r>
              <a:rPr lang="ru-RU" sz="7200" b="1" cap="none" spc="0" dirty="0" smtClean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00</a:t>
            </a:r>
            <a:endParaRPr lang="ru-RU" sz="7200" b="1" cap="none" spc="0" dirty="0">
              <a:ln w="50800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Рисунок 9" descr="1.png"/>
          <p:cNvPicPr>
            <a:picLocks noChangeAspect="1"/>
          </p:cNvPicPr>
          <p:nvPr/>
        </p:nvPicPr>
        <p:blipFill>
          <a:blip r:embed="rId5" cstate="print"/>
          <a:srcRect r="4594" b="8296"/>
          <a:stretch>
            <a:fillRect/>
          </a:stretch>
        </p:blipFill>
        <p:spPr bwMode="auto">
          <a:xfrm>
            <a:off x="459850" y="176698"/>
            <a:ext cx="937623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21579" y="227970"/>
            <a:ext cx="1357322" cy="102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31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Прямоугольник 3"/>
          <p:cNvSpPr>
            <a:spLocks noChangeArrowheads="1"/>
          </p:cNvSpPr>
          <p:nvPr/>
        </p:nvSpPr>
        <p:spPr bwMode="auto">
          <a:xfrm>
            <a:off x="406493" y="1194915"/>
            <a:ext cx="8325870" cy="3098721"/>
          </a:xfrm>
          <a:prstGeom prst="roundRect">
            <a:avLst/>
          </a:prstGeom>
          <a:solidFill>
            <a:schemeClr val="bg1">
              <a:alpha val="64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3060"/>
                </a:solidFill>
                <a:latin typeface="Georgia" pitchFamily="18" charset="0"/>
              </a:rPr>
              <a:t>Этот суд сформировался впервые в Англии. После Французской революции получил широкое распространение в Европе. В настоящее время в европейских странах используется в ограниченном числе случаев, а в США – широко. </a:t>
            </a:r>
          </a:p>
          <a:p>
            <a:pPr algn="just"/>
            <a:r>
              <a:rPr lang="ru-RU" sz="1600" b="1" dirty="0" smtClean="0">
                <a:solidFill>
                  <a:srgbClr val="003060"/>
                </a:solidFill>
                <a:latin typeface="Georgia" pitchFamily="18" charset="0"/>
              </a:rPr>
              <a:t>В России был введен в ходе судебной реформы, проводимой Александром </a:t>
            </a:r>
            <a:r>
              <a:rPr lang="en-GB" sz="1600" b="1" dirty="0" smtClean="0">
                <a:solidFill>
                  <a:srgbClr val="003060"/>
                </a:solidFill>
                <a:latin typeface="Georgia" pitchFamily="18" charset="0"/>
              </a:rPr>
              <a:t>II</a:t>
            </a:r>
            <a:r>
              <a:rPr lang="ru-RU" sz="1600" b="1" dirty="0" smtClean="0">
                <a:solidFill>
                  <a:srgbClr val="003060"/>
                </a:solidFill>
                <a:latin typeface="Georgia" pitchFamily="18" charset="0"/>
              </a:rPr>
              <a:t>. Первый процесс с его участием прошел в Москве в </a:t>
            </a:r>
            <a:r>
              <a:rPr lang="ru-RU" sz="1600" b="1" dirty="0" err="1" smtClean="0">
                <a:solidFill>
                  <a:srgbClr val="003060"/>
                </a:solidFill>
                <a:latin typeface="Georgia" pitchFamily="18" charset="0"/>
              </a:rPr>
              <a:t>Митрофаньевском</a:t>
            </a:r>
            <a:r>
              <a:rPr lang="ru-RU" sz="1600" b="1" dirty="0" smtClean="0">
                <a:solidFill>
                  <a:srgbClr val="003060"/>
                </a:solidFill>
                <a:latin typeface="Georgia" pitchFamily="18" charset="0"/>
              </a:rPr>
              <a:t> зале Большого Кремлевского дворца в 1866 г. Существовал до 1917 г.</a:t>
            </a:r>
          </a:p>
          <a:p>
            <a:pPr algn="just"/>
            <a:r>
              <a:rPr lang="ru-RU" sz="1600" b="1" dirty="0" smtClean="0">
                <a:solidFill>
                  <a:srgbClr val="003060"/>
                </a:solidFill>
                <a:latin typeface="Georgia" pitchFamily="18" charset="0"/>
              </a:rPr>
              <a:t>В РФ первый такой суд состоялся 15 декабря 1993 г. Его сторонники называют его «судом жизненной правды», «судом здравого смысла», а противники -  «судом улицы», «судом толпы».</a:t>
            </a:r>
            <a:endParaRPr lang="ru-RU" sz="1600" dirty="0">
              <a:solidFill>
                <a:srgbClr val="003060"/>
              </a:solidFill>
            </a:endParaRPr>
          </a:p>
        </p:txBody>
      </p:sp>
      <p:sp>
        <p:nvSpPr>
          <p:cNvPr id="3" name="Блок-схема: процесс 2"/>
          <p:cNvSpPr/>
          <p:nvPr/>
        </p:nvSpPr>
        <p:spPr>
          <a:xfrm>
            <a:off x="214282" y="214290"/>
            <a:ext cx="8715436" cy="6429420"/>
          </a:xfrm>
          <a:prstGeom prst="flowChartProcess">
            <a:avLst/>
          </a:prstGeom>
          <a:noFill/>
          <a:ln w="76200" cmpd="sng">
            <a:solidFill>
              <a:srgbClr val="FFC000"/>
            </a:solidFill>
            <a:beve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071538" y="357166"/>
            <a:ext cx="4786346" cy="715089"/>
          </a:xfrm>
          <a:prstGeom prst="roundRect">
            <a:avLst/>
          </a:prstGeom>
          <a:solidFill>
            <a:schemeClr val="bg1">
              <a:lumMod val="95000"/>
              <a:alpha val="66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Строитель Юрий  Вердиктов</a:t>
            </a:r>
          </a:p>
          <a:p>
            <a:pPr algn="ctr"/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против знатоков</a:t>
            </a:r>
          </a:p>
        </p:txBody>
      </p:sp>
      <p:pic>
        <p:nvPicPr>
          <p:cNvPr id="11" name="Рисунок 10" descr="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7930" y="272968"/>
            <a:ext cx="1357322" cy="102692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788571" y="13564"/>
            <a:ext cx="19319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7200" b="1" dirty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1</a:t>
            </a:r>
            <a:r>
              <a:rPr lang="ru-RU" sz="7200" b="1" cap="none" spc="0" dirty="0" smtClean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00</a:t>
            </a:r>
            <a:endParaRPr lang="ru-RU" sz="7200" b="1" cap="none" spc="0" dirty="0">
              <a:ln w="50800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8596" y="5643578"/>
            <a:ext cx="82153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750614" y="5197064"/>
            <a:ext cx="4186498" cy="715089"/>
          </a:xfrm>
          <a:prstGeom prst="roundRect">
            <a:avLst/>
          </a:prstGeom>
          <a:solidFill>
            <a:schemeClr val="bg1">
              <a:alpha val="62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  <a:t>Ответ:</a:t>
            </a:r>
            <a:r>
              <a:rPr lang="ru-RU" b="1" dirty="0" smtClean="0">
                <a:solidFill>
                  <a:srgbClr val="000066"/>
                </a:solidFill>
                <a:latin typeface="Georgia" pitchFamily="18" charset="0"/>
              </a:rPr>
              <a:t> </a:t>
            </a:r>
            <a:r>
              <a:rPr lang="ru-RU" b="1" dirty="0" smtClean="0">
                <a:solidFill>
                  <a:srgbClr val="003366"/>
                </a:solidFill>
                <a:latin typeface="Georgia" pitchFamily="18" charset="0"/>
              </a:rPr>
              <a:t>Суд присяжных заседателей</a:t>
            </a:r>
            <a:endParaRPr lang="ru-RU" b="1" dirty="0">
              <a:solidFill>
                <a:srgbClr val="003366"/>
              </a:solidFill>
            </a:endParaRPr>
          </a:p>
        </p:txBody>
      </p:sp>
      <p:sp>
        <p:nvSpPr>
          <p:cNvPr id="16" name="Управляющая кнопка: возврат 15">
            <a:hlinkClick r:id="rId4" action="ppaction://hlinksldjump" highlightClick="1"/>
          </p:cNvPr>
          <p:cNvSpPr/>
          <p:nvPr/>
        </p:nvSpPr>
        <p:spPr>
          <a:xfrm>
            <a:off x="7946012" y="5928230"/>
            <a:ext cx="857256" cy="571504"/>
          </a:xfrm>
          <a:prstGeom prst="actionButtonReturn">
            <a:avLst/>
          </a:prstGeom>
          <a:solidFill>
            <a:srgbClr val="3366FF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3"/>
          <p:cNvSpPr>
            <a:spLocks noChangeArrowheads="1"/>
          </p:cNvSpPr>
          <p:nvPr/>
        </p:nvSpPr>
        <p:spPr bwMode="auto">
          <a:xfrm>
            <a:off x="3779912" y="4626980"/>
            <a:ext cx="4864054" cy="408623"/>
          </a:xfrm>
          <a:prstGeom prst="roundRect">
            <a:avLst/>
          </a:prstGeom>
          <a:solidFill>
            <a:schemeClr val="bg1">
              <a:alpha val="63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Вопрос: Назовите этот суд </a:t>
            </a:r>
            <a:endParaRPr lang="ru-RU" b="1" dirty="0">
              <a:solidFill>
                <a:srgbClr val="4D1ED0"/>
              </a:solidFill>
              <a:latin typeface="Georgia" pitchFamily="18" charset="0"/>
            </a:endParaRPr>
          </a:p>
        </p:txBody>
      </p:sp>
      <p:pic>
        <p:nvPicPr>
          <p:cNvPr id="4098" name="Picture 2" descr="Картинки по запросу суд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17" y="4425122"/>
            <a:ext cx="3082438" cy="2054445"/>
          </a:xfrm>
          <a:prstGeom prst="rect">
            <a:avLst/>
          </a:prstGeom>
          <a:noFill/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02" y="4422669"/>
            <a:ext cx="2919268" cy="2043488"/>
          </a:xfrm>
          <a:prstGeom prst="rect">
            <a:avLst/>
          </a:prstGeom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100" name="Picture 4" descr="Картинки по запросу профессии рисунок пнг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32947"/>
            <a:ext cx="781501" cy="106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351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роцесс 1"/>
          <p:cNvSpPr/>
          <p:nvPr/>
        </p:nvSpPr>
        <p:spPr>
          <a:xfrm>
            <a:off x="214282" y="214290"/>
            <a:ext cx="8715436" cy="6429420"/>
          </a:xfrm>
          <a:prstGeom prst="flowChartProcess">
            <a:avLst/>
          </a:prstGeom>
          <a:noFill/>
          <a:ln w="76200" cmpd="sng">
            <a:solidFill>
              <a:srgbClr val="FFC000"/>
            </a:solidFill>
            <a:beve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376087" y="0"/>
            <a:ext cx="13853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7200" b="1" dirty="0" smtClean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5</a:t>
            </a:r>
            <a:r>
              <a:rPr lang="ru-RU" sz="7200" b="1" cap="none" spc="0" dirty="0" smtClean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0</a:t>
            </a:r>
            <a:endParaRPr lang="ru-RU" sz="7200" b="1" cap="none" spc="0" dirty="0">
              <a:ln w="50800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19872" y="909551"/>
            <a:ext cx="214033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50800"/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Блиц</a:t>
            </a:r>
            <a:endParaRPr lang="ru-RU" sz="4400" b="1" cap="none" spc="0" dirty="0">
              <a:ln w="50800"/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64751" y="1449235"/>
            <a:ext cx="550072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800" b="1" dirty="0" smtClean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Термины в Конституции</a:t>
            </a:r>
            <a:endParaRPr lang="ru-RU" sz="2800" b="1" cap="none" spc="0" dirty="0">
              <a:ln w="50800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09074" y="3717032"/>
            <a:ext cx="8288210" cy="408623"/>
          </a:xfrm>
          <a:prstGeom prst="roundRect">
            <a:avLst/>
          </a:prstGeom>
          <a:solidFill>
            <a:schemeClr val="bg1">
              <a:alpha val="64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Вопрос: назовите этот термин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228150" y="4282786"/>
            <a:ext cx="4488656" cy="374571"/>
          </a:xfrm>
          <a:prstGeom prst="roundRect">
            <a:avLst/>
          </a:prstGeom>
          <a:solidFill>
            <a:schemeClr val="bg1">
              <a:alpha val="64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latin typeface="Georgia" pitchFamily="18" charset="0"/>
              </a:rPr>
              <a:t>Ответ:</a:t>
            </a:r>
            <a:r>
              <a:rPr lang="ru-RU" sz="1600" b="1" dirty="0" smtClean="0">
                <a:latin typeface="Georgia" pitchFamily="18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Суверенитет</a:t>
            </a:r>
            <a:endParaRPr lang="ru-RU" sz="16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7572396" y="5929330"/>
            <a:ext cx="1143008" cy="571504"/>
          </a:xfrm>
          <a:prstGeom prst="actionButtonForwardNext">
            <a:avLst/>
          </a:prstGeom>
          <a:solidFill>
            <a:srgbClr val="3366FF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428596" y="6219261"/>
            <a:ext cx="156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Georgia" pitchFamily="18" charset="0"/>
              </a:rPr>
              <a:t>Жан </a:t>
            </a:r>
            <a:r>
              <a:rPr lang="ru-RU" b="1" dirty="0" err="1" smtClean="0">
                <a:solidFill>
                  <a:schemeClr val="bg1"/>
                </a:solidFill>
                <a:latin typeface="Georgia" pitchFamily="18" charset="0"/>
              </a:rPr>
              <a:t>Боден</a:t>
            </a:r>
            <a:endParaRPr lang="ru-RU" b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94277" y="321092"/>
            <a:ext cx="4786346" cy="715089"/>
          </a:xfrm>
          <a:prstGeom prst="roundRect">
            <a:avLst/>
          </a:prstGeom>
          <a:solidFill>
            <a:schemeClr val="bg1">
              <a:lumMod val="95000"/>
              <a:alpha val="66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Библиотекарь Вера </a:t>
            </a:r>
            <a:r>
              <a:rPr lang="ru-RU" b="1" dirty="0" err="1" smtClean="0">
                <a:solidFill>
                  <a:srgbClr val="4D1ED0"/>
                </a:solidFill>
                <a:latin typeface="Georgia" pitchFamily="18" charset="0"/>
              </a:rPr>
              <a:t>Книжкина</a:t>
            </a:r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 против знатоков</a:t>
            </a:r>
          </a:p>
        </p:txBody>
      </p:sp>
      <p:pic>
        <p:nvPicPr>
          <p:cNvPr id="20" name="Рисунок 19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25739" y="203115"/>
            <a:ext cx="1502503" cy="1136762"/>
          </a:xfrm>
          <a:prstGeom prst="rect">
            <a:avLst/>
          </a:prstGeom>
        </p:spPr>
      </p:pic>
      <p:sp>
        <p:nvSpPr>
          <p:cNvPr id="18" name="Rectangle 5"/>
          <p:cNvSpPr txBox="1">
            <a:spLocks noChangeArrowheads="1"/>
          </p:cNvSpPr>
          <p:nvPr/>
        </p:nvSpPr>
        <p:spPr>
          <a:xfrm>
            <a:off x="428596" y="1988840"/>
            <a:ext cx="8358246" cy="1569086"/>
          </a:xfrm>
          <a:prstGeom prst="roundRect">
            <a:avLst/>
          </a:prstGeom>
          <a:solidFill>
            <a:schemeClr val="bg1">
              <a:alpha val="6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lvl="0" algn="just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Понятие было разработано еще в </a:t>
            </a:r>
            <a:r>
              <a:rPr lang="en-GB" sz="1600" b="1" dirty="0" smtClean="0">
                <a:solidFill>
                  <a:srgbClr val="002060"/>
                </a:solidFill>
                <a:latin typeface="Georgia" pitchFamily="18" charset="0"/>
              </a:rPr>
              <a:t>XVI</a:t>
            </a: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 в. Жаном </a:t>
            </a:r>
            <a:r>
              <a:rPr lang="ru-RU" sz="1600" b="1" dirty="0" err="1" smtClean="0">
                <a:solidFill>
                  <a:srgbClr val="002060"/>
                </a:solidFill>
                <a:latin typeface="Georgia" pitchFamily="18" charset="0"/>
              </a:rPr>
              <a:t>Боденом</a:t>
            </a: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 (Франция). В настоящее время – обязательный признак государства. Бывает внутренний и внешний. 12 июня 1990 г. первый Съезд народных депутатов РСФСР принял Декларацию о его провозглашении.  Крылатой стала фраза Б.Н. Ельцина, сказанная бывшим республикам СССР: «Берите … столько, сколько сможете проглотить»</a:t>
            </a:r>
          </a:p>
        </p:txBody>
      </p:sp>
      <p:pic>
        <p:nvPicPr>
          <p:cNvPr id="8194" name="Picture 2" descr="Картинки по запросу Жан Боде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4267547"/>
            <a:ext cx="1619166" cy="1950619"/>
          </a:xfrm>
          <a:prstGeom prst="rect">
            <a:avLst/>
          </a:prstGeom>
          <a:noFill/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Картинки по запросу Борис Ельци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793" y="4282786"/>
            <a:ext cx="1674657" cy="1932296"/>
          </a:xfrm>
          <a:prstGeom prst="rect">
            <a:avLst/>
          </a:prstGeom>
          <a:noFill/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419872" y="2948139"/>
            <a:ext cx="60486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88346" y="6215082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Georgia" pitchFamily="18" charset="0"/>
              </a:rPr>
              <a:t>Б.Н. Ельцин</a:t>
            </a:r>
            <a:endParaRPr lang="ru-RU" b="1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23" name="Picture 6" descr="bookshelf &amp;Fcy;&amp;ocy;&amp;tcy;&amp;ocy; &amp;scy;&amp;ocy; &amp;scy;&amp;tcy;&amp;ocy;&amp;kcy;&amp;acy; - 6870899"/>
          <p:cNvPicPr>
            <a:picLocks noChangeAspect="1" noChangeArrowheads="1"/>
          </p:cNvPicPr>
          <p:nvPr/>
        </p:nvPicPr>
        <p:blipFill>
          <a:blip r:embed="rId5" cstate="print"/>
          <a:srcRect r="24318" b="3030"/>
          <a:stretch>
            <a:fillRect/>
          </a:stretch>
        </p:blipFill>
        <p:spPr bwMode="auto">
          <a:xfrm>
            <a:off x="593590" y="321092"/>
            <a:ext cx="1000687" cy="1143008"/>
          </a:xfrm>
          <a:prstGeom prst="rect">
            <a:avLst/>
          </a:prstGeom>
          <a:noFill/>
        </p:spPr>
      </p:pic>
      <p:pic>
        <p:nvPicPr>
          <p:cNvPr id="24" name="Рисунок 23" descr="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1307970" y="392529"/>
            <a:ext cx="607766" cy="1071570"/>
          </a:xfrm>
          <a:prstGeom prst="rect">
            <a:avLst/>
          </a:prstGeom>
        </p:spPr>
      </p:pic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889" y="4794563"/>
            <a:ext cx="2592288" cy="1717391"/>
          </a:xfrm>
          <a:prstGeom prst="rect">
            <a:avLst/>
          </a:prstGeom>
          <a:noFill/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Блок-схема: процесс 6"/>
          <p:cNvSpPr/>
          <p:nvPr/>
        </p:nvSpPr>
        <p:spPr>
          <a:xfrm>
            <a:off x="214282" y="214290"/>
            <a:ext cx="8715436" cy="6429420"/>
          </a:xfrm>
          <a:prstGeom prst="flowChartProcess">
            <a:avLst/>
          </a:prstGeom>
          <a:noFill/>
          <a:ln w="76200" cmpd="sng">
            <a:solidFill>
              <a:srgbClr val="FFC000"/>
            </a:solidFill>
            <a:beve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7215206" y="47130"/>
            <a:ext cx="13853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7200" b="1" dirty="0" smtClean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50</a:t>
            </a:r>
            <a:endParaRPr lang="ru-RU" sz="7200" b="1" cap="none" spc="0" dirty="0">
              <a:ln w="50800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91852" y="5476955"/>
            <a:ext cx="4276385" cy="408623"/>
          </a:xfrm>
          <a:prstGeom prst="roundRect">
            <a:avLst/>
          </a:prstGeom>
          <a:solidFill>
            <a:schemeClr val="bg1">
              <a:alpha val="62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  <a:t>Ответ:</a:t>
            </a:r>
            <a:r>
              <a:rPr lang="ru-RU" b="1" dirty="0" smtClean="0">
                <a:latin typeface="Georgia" pitchFamily="18" charset="0"/>
              </a:rPr>
              <a:t> </a:t>
            </a:r>
            <a:r>
              <a:rPr lang="ru-RU" b="1" dirty="0" smtClean="0">
                <a:solidFill>
                  <a:srgbClr val="000066"/>
                </a:solidFill>
                <a:latin typeface="Georgia" pitchFamily="18" charset="0"/>
              </a:rPr>
              <a:t>Речь идет о референдуме</a:t>
            </a:r>
            <a:endParaRPr lang="en-US" b="1" dirty="0">
              <a:solidFill>
                <a:srgbClr val="000066"/>
              </a:solidFill>
              <a:latin typeface="Georgia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29216" y="4549676"/>
            <a:ext cx="3817005" cy="408623"/>
          </a:xfrm>
          <a:prstGeom prst="roundRect">
            <a:avLst/>
          </a:prstGeom>
          <a:solidFill>
            <a:schemeClr val="bg1">
              <a:alpha val="66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Вопрос: о чем идет речь?</a:t>
            </a:r>
            <a:endParaRPr lang="ru-RU" b="1" dirty="0">
              <a:solidFill>
                <a:srgbClr val="000066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52245" y="785794"/>
            <a:ext cx="192232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50800"/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Блиц</a:t>
            </a:r>
            <a:endParaRPr lang="ru-RU" sz="4800" b="1" cap="none" spc="0" dirty="0">
              <a:ln w="50800"/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787737" y="1355181"/>
            <a:ext cx="49856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800" b="1" dirty="0" smtClean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Термины в Конституции</a:t>
            </a:r>
            <a:endParaRPr lang="ru-RU" sz="2800" b="1" cap="none" spc="0" dirty="0">
              <a:ln w="50800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28728" y="285728"/>
            <a:ext cx="4786346" cy="715089"/>
          </a:xfrm>
          <a:prstGeom prst="roundRect">
            <a:avLst/>
          </a:prstGeom>
          <a:solidFill>
            <a:schemeClr val="bg1">
              <a:lumMod val="95000"/>
              <a:alpha val="66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Учитель русского языка Варвара Рассказова против знатоков</a:t>
            </a:r>
          </a:p>
        </p:txBody>
      </p:sp>
      <p:pic>
        <p:nvPicPr>
          <p:cNvPr id="18" name="Рисунок 17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57884" y="214290"/>
            <a:ext cx="1357322" cy="1026921"/>
          </a:xfrm>
          <a:prstGeom prst="rect">
            <a:avLst/>
          </a:prstGeom>
        </p:spPr>
      </p:pic>
      <p:pic>
        <p:nvPicPr>
          <p:cNvPr id="22" name="Picture 28" descr="http://files.stereotypesandshortstories.webnode.com/200000036-9c0899d028/teach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57166"/>
            <a:ext cx="1214446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Прямоугольник 22"/>
          <p:cNvSpPr/>
          <p:nvPr/>
        </p:nvSpPr>
        <p:spPr>
          <a:xfrm>
            <a:off x="785786" y="454967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24" name="Rectangle 5"/>
          <p:cNvSpPr txBox="1">
            <a:spLocks noChangeArrowheads="1"/>
          </p:cNvSpPr>
          <p:nvPr/>
        </p:nvSpPr>
        <p:spPr>
          <a:xfrm>
            <a:off x="391852" y="1844304"/>
            <a:ext cx="8358246" cy="2425435"/>
          </a:xfrm>
          <a:prstGeom prst="roundRect">
            <a:avLst/>
          </a:prstGeom>
          <a:solidFill>
            <a:schemeClr val="bg1">
              <a:alpha val="6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lvl="0" algn="just">
              <a:spcBef>
                <a:spcPts val="0"/>
              </a:spcBef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Представляет собой непосредственное правотворчество народа. Его родиной принято считать Швейцарию, где он впервые проведен в 1439 г. С 1848 по 1971 г. только на федеральном уровне в этой стране их было проведено 157.</a:t>
            </a:r>
          </a:p>
          <a:p>
            <a:pPr lvl="0" algn="just">
              <a:spcBef>
                <a:spcPts val="0"/>
              </a:spcBef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В Норвегии он состоялся в 1905 г. Интересно, что его высоко оценил Ленин, написав, что «одной маленькой стране, в виде исключения, в эру самого разнузданного империализма удалось неосуществимое». 17 1991 г. он состоялся впервые в истории СССР, а в 1993 г. – впервые в истории Российской Федерации</a:t>
            </a:r>
            <a:r>
              <a:rPr lang="ru-RU" sz="1600" dirty="0" smtClean="0"/>
              <a:t>.</a:t>
            </a:r>
          </a:p>
          <a:p>
            <a:pPr lvl="0" algn="just">
              <a:spcBef>
                <a:spcPts val="0"/>
              </a:spcBef>
              <a:defRPr/>
            </a:pPr>
            <a:r>
              <a:rPr lang="ru-RU" sz="1600" dirty="0"/>
              <a:t> </a:t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> </a:t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b="1" dirty="0" smtClean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5126" name="Picture 6" descr="Картинки по запросу референдум в Швейцарии 19 ве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981" y="4437112"/>
            <a:ext cx="2825128" cy="1879995"/>
          </a:xfrm>
          <a:prstGeom prst="rect">
            <a:avLst/>
          </a:prstGeom>
          <a:noFill/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Картинки по запросу Референдум в Норвегии в 1905 г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091" y="4437112"/>
            <a:ext cx="3062018" cy="1961684"/>
          </a:xfrm>
          <a:prstGeom prst="rect">
            <a:avLst/>
          </a:prstGeom>
          <a:noFill/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Управляющая кнопка: далее 19">
            <a:hlinkClick r:id="" action="ppaction://hlinkshowjump?jump=nextslide" highlightClick="1"/>
          </p:cNvPr>
          <p:cNvSpPr/>
          <p:nvPr/>
        </p:nvSpPr>
        <p:spPr>
          <a:xfrm>
            <a:off x="7740352" y="5929330"/>
            <a:ext cx="1009746" cy="571504"/>
          </a:xfrm>
          <a:prstGeom prst="actionButtonForwardNext">
            <a:avLst/>
          </a:prstGeom>
          <a:solidFill>
            <a:srgbClr val="3366FF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роцесс 1"/>
          <p:cNvSpPr/>
          <p:nvPr/>
        </p:nvSpPr>
        <p:spPr>
          <a:xfrm>
            <a:off x="214282" y="214290"/>
            <a:ext cx="8715436" cy="6429420"/>
          </a:xfrm>
          <a:prstGeom prst="flowChartProcess">
            <a:avLst/>
          </a:prstGeom>
          <a:noFill/>
          <a:ln w="76200" cmpd="sng">
            <a:solidFill>
              <a:srgbClr val="FFC000"/>
            </a:solidFill>
            <a:beve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376087" y="0"/>
            <a:ext cx="13853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7200" b="1" dirty="0" smtClean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5</a:t>
            </a:r>
            <a:r>
              <a:rPr lang="ru-RU" sz="7200" b="1" cap="none" spc="0" dirty="0" smtClean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0</a:t>
            </a:r>
            <a:endParaRPr lang="ru-RU" sz="7200" b="1" cap="none" spc="0" dirty="0">
              <a:ln w="50800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01596" y="819755"/>
            <a:ext cx="214033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50800"/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Блиц</a:t>
            </a:r>
            <a:endParaRPr lang="ru-RU" sz="4800" b="1" cap="none" spc="0" dirty="0">
              <a:ln w="50800"/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21399" y="1389142"/>
            <a:ext cx="550072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800" b="1" dirty="0" smtClean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Термины в Конституции</a:t>
            </a:r>
            <a:endParaRPr lang="ru-RU" sz="2800" b="1" cap="none" spc="0" dirty="0">
              <a:ln w="50800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05445" y="4225886"/>
            <a:ext cx="3968372" cy="408623"/>
          </a:xfrm>
          <a:prstGeom prst="roundRect">
            <a:avLst/>
          </a:prstGeom>
          <a:solidFill>
            <a:schemeClr val="bg1">
              <a:alpha val="64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Вопрос: назовите этот термин </a:t>
            </a:r>
          </a:p>
        </p:txBody>
      </p:sp>
      <p:sp>
        <p:nvSpPr>
          <p:cNvPr id="18" name="Rectangle 5"/>
          <p:cNvSpPr txBox="1">
            <a:spLocks noChangeArrowheads="1"/>
          </p:cNvSpPr>
          <p:nvPr/>
        </p:nvSpPr>
        <p:spPr>
          <a:xfrm>
            <a:off x="349381" y="1886979"/>
            <a:ext cx="8412022" cy="2187757"/>
          </a:xfrm>
          <a:prstGeom prst="roundRect">
            <a:avLst/>
          </a:prstGeom>
          <a:solidFill>
            <a:schemeClr val="bg1">
              <a:alpha val="6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lvl="0" algn="just">
              <a:spcBef>
                <a:spcPts val="0"/>
              </a:spcBef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Это могут иметь только физические лица. До революции 1917 г. ни у кого из жителей Российской империи его не было. </a:t>
            </a:r>
          </a:p>
          <a:p>
            <a:pPr lvl="0" algn="just">
              <a:spcBef>
                <a:spcPts val="0"/>
              </a:spcBef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В настоящее время его лишить нельзя, в то время как в СССР подобное происходило достаточно часто. Так в 1932 г. </a:t>
            </a:r>
            <a:r>
              <a:rPr lang="ru-RU" sz="1600" b="1" dirty="0">
                <a:solidFill>
                  <a:srgbClr val="002060"/>
                </a:solidFill>
                <a:latin typeface="Georgia" pitchFamily="18" charset="0"/>
              </a:rPr>
              <a:t>е</a:t>
            </a: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го лишили Л. Троцкого, в 1932 г. – писателя А. Солженицына,  в 1978 – певицу Г. Вишневскую и шахматиста В. Корчного, в 1984 г</a:t>
            </a:r>
            <a:r>
              <a:rPr lang="ru-RU" sz="1600" b="1" dirty="0">
                <a:solidFill>
                  <a:srgbClr val="002060"/>
                </a:solidFill>
                <a:latin typeface="Georgia" pitchFamily="18" charset="0"/>
              </a:rPr>
              <a:t>. </a:t>
            </a: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– режиссера Ю</a:t>
            </a:r>
            <a:r>
              <a:rPr lang="ru-RU" sz="1600" b="1" dirty="0">
                <a:solidFill>
                  <a:srgbClr val="002060"/>
                </a:solidFill>
                <a:latin typeface="Georgia" pitchFamily="18" charset="0"/>
              </a:rPr>
              <a:t>. </a:t>
            </a: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Любимова. </a:t>
            </a:r>
          </a:p>
          <a:p>
            <a:pPr lvl="0" algn="just">
              <a:spcBef>
                <a:spcPts val="0"/>
              </a:spcBef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Оно является единым и равным, несмотря на то, что приобрести его можно разными способами.   </a:t>
            </a:r>
          </a:p>
          <a:p>
            <a:pPr lvl="0" algn="just">
              <a:lnSpc>
                <a:spcPct val="90000"/>
              </a:lnSpc>
              <a:spcBef>
                <a:spcPct val="20000"/>
              </a:spcBef>
              <a:defRPr/>
            </a:pPr>
            <a:endParaRPr lang="ru-RU" sz="16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lvl="0" algn="just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</a:p>
        </p:txBody>
      </p:sp>
      <p:sp>
        <p:nvSpPr>
          <p:cNvPr id="11" name="Управляющая кнопка: возврат 10">
            <a:hlinkClick r:id="rId3" action="ppaction://hlinksldjump" highlightClick="1"/>
          </p:cNvPr>
          <p:cNvSpPr/>
          <p:nvPr/>
        </p:nvSpPr>
        <p:spPr>
          <a:xfrm>
            <a:off x="7910796" y="5929330"/>
            <a:ext cx="857256" cy="571504"/>
          </a:xfrm>
          <a:prstGeom prst="actionButtonReturn">
            <a:avLst/>
          </a:prstGeom>
          <a:solidFill>
            <a:srgbClr val="3366FF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230856" y="296625"/>
            <a:ext cx="5342836" cy="715089"/>
          </a:xfrm>
          <a:prstGeom prst="roundRect">
            <a:avLst/>
          </a:prstGeom>
          <a:solidFill>
            <a:schemeClr val="bg1">
              <a:lumMod val="95000"/>
              <a:alpha val="6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Поэт Виталий Строков </a:t>
            </a:r>
          </a:p>
          <a:p>
            <a:pPr algn="ctr"/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против знатоков </a:t>
            </a:r>
            <a:endParaRPr lang="ru-RU" b="1" dirty="0">
              <a:solidFill>
                <a:srgbClr val="4D1ED0"/>
              </a:solidFill>
              <a:latin typeface="Georgia" pitchFamily="18" charset="0"/>
            </a:endParaRPr>
          </a:p>
        </p:txBody>
      </p:sp>
      <p:pic>
        <p:nvPicPr>
          <p:cNvPr id="15" name="Рисунок 14" descr="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10730" y="212993"/>
            <a:ext cx="1428760" cy="1080969"/>
          </a:xfrm>
          <a:prstGeom prst="rect">
            <a:avLst/>
          </a:prstGeom>
        </p:spPr>
      </p:pic>
      <p:pic>
        <p:nvPicPr>
          <p:cNvPr id="16" name="Рисунок 15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262942"/>
            <a:ext cx="1214446" cy="1214446"/>
          </a:xfrm>
          <a:prstGeom prst="rect">
            <a:avLst/>
          </a:prstGeom>
        </p:spPr>
      </p:pic>
      <p:pic>
        <p:nvPicPr>
          <p:cNvPr id="2054" name="Picture 6" descr="Картинки по запросу гражданство россии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864117"/>
            <a:ext cx="3111635" cy="1580127"/>
          </a:xfrm>
          <a:prstGeom prst="rect">
            <a:avLst/>
          </a:prstGeom>
          <a:noFill/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147" y="4417572"/>
            <a:ext cx="3141649" cy="2339286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5153097" y="4259938"/>
            <a:ext cx="2736304" cy="374571"/>
          </a:xfrm>
          <a:prstGeom prst="roundRect">
            <a:avLst/>
          </a:prstGeom>
          <a:solidFill>
            <a:schemeClr val="bg1">
              <a:alpha val="64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latin typeface="Georgia" pitchFamily="18" charset="0"/>
              </a:rPr>
              <a:t>Ответ:</a:t>
            </a:r>
            <a:r>
              <a:rPr lang="ru-RU" sz="1600" b="1" dirty="0" smtClean="0">
                <a:latin typeface="Georgia" pitchFamily="18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Гражданство</a:t>
            </a:r>
            <a:endParaRPr lang="ru-RU" sz="16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1026" name="Picture 2" descr="Александр Солженицын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45" y="4834284"/>
            <a:ext cx="1650822" cy="1095046"/>
          </a:xfrm>
          <a:prstGeom prst="rect">
            <a:avLst/>
          </a:prstGeom>
          <a:noFill/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Картинки по запросу юрий любимов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4" r="5907"/>
          <a:stretch/>
        </p:blipFill>
        <p:spPr bwMode="auto">
          <a:xfrm>
            <a:off x="2195075" y="5177549"/>
            <a:ext cx="1650822" cy="1112829"/>
          </a:xfrm>
          <a:prstGeom prst="rect">
            <a:avLst/>
          </a:prstGeom>
          <a:noFill/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артинки по запросу галина вишневская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4"/>
          <a:stretch/>
        </p:blipFill>
        <p:spPr bwMode="auto">
          <a:xfrm>
            <a:off x="4033021" y="4740446"/>
            <a:ext cx="1601542" cy="1126231"/>
          </a:xfrm>
          <a:prstGeom prst="rect">
            <a:avLst/>
          </a:prstGeom>
          <a:noFill/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Картинки по запросу виктор корчной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311" y="5409006"/>
            <a:ext cx="1386762" cy="1040072"/>
          </a:xfrm>
          <a:prstGeom prst="rect">
            <a:avLst/>
          </a:prstGeom>
          <a:noFill/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Картинки по запросу лев троцкий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101" y="4243412"/>
            <a:ext cx="1596462" cy="1060150"/>
          </a:xfrm>
          <a:prstGeom prst="rect">
            <a:avLst/>
          </a:prstGeom>
          <a:noFill/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59275" y="5909835"/>
            <a:ext cx="19431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А. Солженицын</a:t>
            </a:r>
            <a:endParaRPr lang="ru-RU" sz="16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67378" y="6265284"/>
            <a:ext cx="1678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Ю. Любимов</a:t>
            </a:r>
            <a:endParaRPr lang="ru-RU" sz="16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08141" y="5863839"/>
            <a:ext cx="18777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Г. Вишневская</a:t>
            </a:r>
            <a:endParaRPr lang="ru-RU" sz="16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80310" y="6331557"/>
            <a:ext cx="15840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В. Корчной</a:t>
            </a:r>
            <a:endParaRPr lang="ru-RU" sz="16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19145" y="5252442"/>
            <a:ext cx="1678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Л. Троцкий</a:t>
            </a:r>
            <a:endParaRPr lang="ru-RU" sz="1600" b="1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978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/>
      <p:bldP spid="23" grpId="0"/>
      <p:bldP spid="24" grpId="0"/>
      <p:bldP spid="25" grpId="0"/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роцесс 1"/>
          <p:cNvSpPr/>
          <p:nvPr/>
        </p:nvSpPr>
        <p:spPr>
          <a:xfrm>
            <a:off x="214282" y="214290"/>
            <a:ext cx="8715436" cy="6429420"/>
          </a:xfrm>
          <a:prstGeom prst="flowChartProcess">
            <a:avLst/>
          </a:prstGeom>
          <a:noFill/>
          <a:ln w="76200" cmpd="sng">
            <a:solidFill>
              <a:srgbClr val="FFC000"/>
            </a:solidFill>
            <a:beve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https://upload.wikimedia.org/wikipedia/commons/thumb/6/6b/Flag-maps_of_the_subjects_of_Russia.png/1280px-Flag-maps_of_the_subjects_of_Russi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052" y="3192174"/>
            <a:ext cx="6264696" cy="366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71141" y="-9039"/>
            <a:ext cx="205857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7200" b="1" dirty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2</a:t>
            </a:r>
            <a:r>
              <a:rPr lang="ru-RU" sz="7200" b="1" dirty="0" smtClean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0</a:t>
            </a:r>
            <a:r>
              <a:rPr lang="ru-RU" sz="7200" b="1" cap="none" spc="0" dirty="0" smtClean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0</a:t>
            </a:r>
            <a:endParaRPr lang="ru-RU" sz="7200" b="1" cap="none" spc="0" dirty="0">
              <a:ln w="50800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67720" y="321092"/>
            <a:ext cx="4786346" cy="715089"/>
          </a:xfrm>
          <a:prstGeom prst="roundRect">
            <a:avLst/>
          </a:prstGeom>
          <a:solidFill>
            <a:schemeClr val="bg1">
              <a:lumMod val="95000"/>
              <a:alpha val="66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Оленевод </a:t>
            </a:r>
            <a:r>
              <a:rPr lang="ru-RU" b="1" dirty="0" err="1" smtClean="0">
                <a:solidFill>
                  <a:srgbClr val="4D1ED0"/>
                </a:solidFill>
                <a:latin typeface="Georgia" pitchFamily="18" charset="0"/>
              </a:rPr>
              <a:t>Танат</a:t>
            </a:r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 </a:t>
            </a:r>
            <a:r>
              <a:rPr lang="ru-RU" b="1" dirty="0" err="1" smtClean="0">
                <a:solidFill>
                  <a:srgbClr val="4D1ED0"/>
                </a:solidFill>
                <a:latin typeface="Georgia" pitchFamily="18" charset="0"/>
              </a:rPr>
              <a:t>Бельдыев</a:t>
            </a:r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  </a:t>
            </a:r>
          </a:p>
          <a:p>
            <a:pPr algn="ctr"/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против знатоков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383290" y="1108708"/>
            <a:ext cx="8442177" cy="2176276"/>
          </a:xfrm>
          <a:prstGeom prst="roundRect">
            <a:avLst/>
          </a:prstGeom>
          <a:solidFill>
            <a:schemeClr val="bg1">
              <a:alpha val="6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just">
              <a:spcBef>
                <a:spcPts val="0"/>
              </a:spcBef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Этот субъект Федерации, в отличие от республики, не имеет своей конституции (только устав), своего гражданства и государственного языка. Создавались они </a:t>
            </a:r>
            <a:r>
              <a:rPr lang="ru-RU" sz="1600" b="1" dirty="0">
                <a:solidFill>
                  <a:srgbClr val="002060"/>
                </a:solidFill>
                <a:latin typeface="Georgia" pitchFamily="18" charset="0"/>
              </a:rPr>
              <a:t>н</a:t>
            </a: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а территориях с преимущественным </a:t>
            </a:r>
            <a:r>
              <a:rPr lang="ru-RU" sz="1600" b="1" dirty="0">
                <a:solidFill>
                  <a:srgbClr val="002060"/>
                </a:solidFill>
                <a:latin typeface="Georgia" pitchFamily="18" charset="0"/>
              </a:rPr>
              <a:t>нерусским </a:t>
            </a: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населением</a:t>
            </a:r>
            <a:r>
              <a:rPr lang="ru-RU" sz="1600" b="1" dirty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и имели </a:t>
            </a:r>
            <a:r>
              <a:rPr lang="ru-RU" sz="1600" b="1" dirty="0">
                <a:solidFill>
                  <a:srgbClr val="002060"/>
                </a:solidFill>
                <a:latin typeface="Georgia" pitchFamily="18" charset="0"/>
              </a:rPr>
              <a:t>в названии наименование титульной нации</a:t>
            </a: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. Уникальность этого субъекта,  в том, что он создавался для переселенцев на территории, которая никогда не была местом компактного проживания этого народа. В настоящее время доля титульной нации в этом субъекте составляет около 1%.  </a:t>
            </a:r>
          </a:p>
        </p:txBody>
      </p:sp>
      <p:pic>
        <p:nvPicPr>
          <p:cNvPr id="7" name="Рисунок 6" descr="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3151" y="193469"/>
            <a:ext cx="1357322" cy="1026921"/>
          </a:xfrm>
          <a:prstGeom prst="rect">
            <a:avLst/>
          </a:prstGeom>
        </p:spPr>
      </p:pic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383290" y="3386445"/>
            <a:ext cx="6627183" cy="374313"/>
          </a:xfrm>
          <a:prstGeom prst="roundRect">
            <a:avLst/>
          </a:prstGeom>
          <a:solidFill>
            <a:schemeClr val="bg1">
              <a:alpha val="62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spcBef>
                <a:spcPts val="0"/>
              </a:spcBef>
              <a:buFontTx/>
              <a:buNone/>
            </a:pPr>
            <a:r>
              <a:rPr lang="ru-RU" sz="1800" b="1" kern="0" dirty="0" smtClean="0">
                <a:solidFill>
                  <a:srgbClr val="4D1ED0"/>
                </a:solidFill>
                <a:latin typeface="Georgia" pitchFamily="18" charset="0"/>
              </a:rPr>
              <a:t>Вопрос: Назовите этот </a:t>
            </a:r>
            <a:r>
              <a:rPr lang="ru-RU" sz="1800" b="1" kern="0" dirty="0">
                <a:solidFill>
                  <a:srgbClr val="4D1ED0"/>
                </a:solidFill>
                <a:latin typeface="Georgia" pitchFamily="18" charset="0"/>
              </a:rPr>
              <a:t>С</a:t>
            </a:r>
            <a:r>
              <a:rPr lang="ru-RU" sz="1800" b="1" kern="0" dirty="0" smtClean="0">
                <a:solidFill>
                  <a:srgbClr val="4D1ED0"/>
                </a:solidFill>
                <a:latin typeface="Georgia" pitchFamily="18" charset="0"/>
              </a:rPr>
              <a:t>убъект Федерации?</a:t>
            </a:r>
            <a:endParaRPr lang="ru-RU" sz="1800" b="1" kern="0" dirty="0">
              <a:solidFill>
                <a:srgbClr val="4D1ED0"/>
              </a:solidFill>
              <a:latin typeface="Georgia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78293" y="3900247"/>
            <a:ext cx="6619486" cy="374571"/>
          </a:xfrm>
          <a:prstGeom prst="roundRect">
            <a:avLst/>
          </a:prstGeom>
          <a:solidFill>
            <a:schemeClr val="bg1">
              <a:alpha val="64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latin typeface="Georgia" pitchFamily="18" charset="0"/>
              </a:rPr>
              <a:t>Ответ:</a:t>
            </a:r>
            <a:r>
              <a:rPr lang="ru-RU" sz="1600" b="1" dirty="0" smtClean="0">
                <a:latin typeface="Georgia" pitchFamily="18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Это Еврейская автономная область</a:t>
            </a:r>
            <a:endParaRPr lang="ru-RU" sz="16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5124" name="Picture 4" descr="Картинки по запросу еврейская автономная область герб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17" y="4477815"/>
            <a:ext cx="1808136" cy="203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Картинки по запросу еврейская автономная область герб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623193"/>
            <a:ext cx="2619375" cy="1743076"/>
          </a:xfrm>
          <a:prstGeom prst="rect">
            <a:avLst/>
          </a:prstGeom>
          <a:noFill/>
          <a:ln>
            <a:solidFill>
              <a:srgbClr val="FF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Картинки по запросу еврейская автономная область очертания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660597"/>
            <a:ext cx="2502402" cy="1668268"/>
          </a:xfrm>
          <a:prstGeom prst="rect">
            <a:avLst/>
          </a:prstGeom>
          <a:noFill/>
          <a:ln>
            <a:solidFill>
              <a:srgbClr val="FF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17" y="85065"/>
            <a:ext cx="1298341" cy="1298341"/>
          </a:xfrm>
          <a:prstGeom prst="rect">
            <a:avLst/>
          </a:prstGeom>
        </p:spPr>
      </p:pic>
      <p:sp>
        <p:nvSpPr>
          <p:cNvPr id="14" name="Управляющая кнопка: возврат 13">
            <a:hlinkClick r:id="rId10" action="ppaction://hlinksldjump" highlightClick="1"/>
          </p:cNvPr>
          <p:cNvSpPr/>
          <p:nvPr/>
        </p:nvSpPr>
        <p:spPr>
          <a:xfrm>
            <a:off x="7896773" y="3573601"/>
            <a:ext cx="928694" cy="642942"/>
          </a:xfrm>
          <a:prstGeom prst="actionButtonReturn">
            <a:avLst/>
          </a:prstGeom>
          <a:solidFill>
            <a:srgbClr val="3366FF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775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Прямоугольник 57"/>
          <p:cNvSpPr/>
          <p:nvPr/>
        </p:nvSpPr>
        <p:spPr>
          <a:xfrm>
            <a:off x="7500958" y="1214422"/>
            <a:ext cx="1143008" cy="1000132"/>
          </a:xfrm>
          <a:prstGeom prst="rect">
            <a:avLst/>
          </a:prstGeom>
          <a:solidFill>
            <a:srgbClr val="3F6D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tx1"/>
                </a:solidFill>
                <a:latin typeface="Georgia" pitchFamily="18" charset="0"/>
              </a:rPr>
              <a:t>12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7500958" y="1214422"/>
            <a:ext cx="1143008" cy="1000132"/>
          </a:xfrm>
          <a:prstGeom prst="rect">
            <a:avLst/>
          </a:prstGeom>
          <a:solidFill>
            <a:srgbClr val="3F6D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tx1"/>
                </a:solidFill>
                <a:latin typeface="Georgia" pitchFamily="18" charset="0"/>
              </a:rPr>
              <a:t>11</a:t>
            </a:r>
          </a:p>
          <a:p>
            <a:pPr algn="ctr"/>
            <a:endParaRPr lang="ru-RU" dirty="0"/>
          </a:p>
        </p:txBody>
      </p:sp>
      <p:sp>
        <p:nvSpPr>
          <p:cNvPr id="60" name="Прямоугольник 59"/>
          <p:cNvSpPr/>
          <p:nvPr/>
        </p:nvSpPr>
        <p:spPr>
          <a:xfrm>
            <a:off x="7500958" y="1214422"/>
            <a:ext cx="1143008" cy="1000132"/>
          </a:xfrm>
          <a:prstGeom prst="rect">
            <a:avLst/>
          </a:prstGeom>
          <a:solidFill>
            <a:srgbClr val="3F6D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tx1"/>
                </a:solidFill>
                <a:latin typeface="Georgia" pitchFamily="18" charset="0"/>
              </a:rPr>
              <a:t>10</a:t>
            </a:r>
          </a:p>
          <a:p>
            <a:pPr algn="ctr"/>
            <a:endParaRPr lang="ru-RU" dirty="0"/>
          </a:p>
        </p:txBody>
      </p:sp>
      <p:sp>
        <p:nvSpPr>
          <p:cNvPr id="61" name="Прямоугольник 60"/>
          <p:cNvSpPr/>
          <p:nvPr/>
        </p:nvSpPr>
        <p:spPr>
          <a:xfrm>
            <a:off x="7500958" y="1214422"/>
            <a:ext cx="1143008" cy="1000132"/>
          </a:xfrm>
          <a:prstGeom prst="rect">
            <a:avLst/>
          </a:prstGeom>
          <a:solidFill>
            <a:srgbClr val="3F6D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tx1"/>
                </a:solidFill>
                <a:latin typeface="Georgia" pitchFamily="18" charset="0"/>
              </a:rPr>
              <a:t>9</a:t>
            </a:r>
          </a:p>
          <a:p>
            <a:pPr algn="ctr"/>
            <a:endParaRPr lang="ru-RU" dirty="0"/>
          </a:p>
        </p:txBody>
      </p:sp>
      <p:sp>
        <p:nvSpPr>
          <p:cNvPr id="62" name="Прямоугольник 61"/>
          <p:cNvSpPr/>
          <p:nvPr/>
        </p:nvSpPr>
        <p:spPr>
          <a:xfrm>
            <a:off x="7500958" y="1214422"/>
            <a:ext cx="1143008" cy="1000132"/>
          </a:xfrm>
          <a:prstGeom prst="rect">
            <a:avLst/>
          </a:prstGeom>
          <a:solidFill>
            <a:srgbClr val="3F6D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tx1"/>
                </a:solidFill>
                <a:latin typeface="Georgia" pitchFamily="18" charset="0"/>
              </a:rPr>
              <a:t>8</a:t>
            </a:r>
            <a:endParaRPr lang="ru-RU" sz="6000" b="1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7500958" y="1214422"/>
            <a:ext cx="1143008" cy="1000132"/>
          </a:xfrm>
          <a:prstGeom prst="rect">
            <a:avLst/>
          </a:prstGeom>
          <a:solidFill>
            <a:srgbClr val="3F6D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tx1"/>
                </a:solidFill>
                <a:latin typeface="Georgia" pitchFamily="18" charset="0"/>
              </a:rPr>
              <a:t>7</a:t>
            </a:r>
            <a:endParaRPr lang="ru-RU" sz="6000" b="1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2227" name="Text Box 179"/>
          <p:cNvSpPr txBox="1">
            <a:spLocks noChangeArrowheads="1"/>
          </p:cNvSpPr>
          <p:nvPr/>
        </p:nvSpPr>
        <p:spPr bwMode="auto">
          <a:xfrm>
            <a:off x="7500958" y="1214422"/>
            <a:ext cx="1143008" cy="1006475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latin typeface="Georgia" pitchFamily="18" charset="0"/>
              </a:rPr>
              <a:t>6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6215074" y="1214422"/>
            <a:ext cx="1071570" cy="100013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800" b="1" dirty="0" smtClean="0">
                <a:solidFill>
                  <a:schemeClr val="tx1"/>
                </a:solidFill>
                <a:latin typeface="Georgia" pitchFamily="18" charset="0"/>
              </a:rPr>
              <a:t>12</a:t>
            </a:r>
          </a:p>
          <a:p>
            <a:pPr algn="ctr"/>
            <a:endParaRPr lang="ru-RU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6215074" y="1214422"/>
            <a:ext cx="1071570" cy="100013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800" b="1" dirty="0" smtClean="0">
                <a:solidFill>
                  <a:schemeClr val="tx1"/>
                </a:solidFill>
                <a:latin typeface="Georgia" pitchFamily="18" charset="0"/>
              </a:rPr>
              <a:t>11</a:t>
            </a:r>
          </a:p>
          <a:p>
            <a:pPr algn="ctr"/>
            <a:endParaRPr lang="ru-RU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6215074" y="1214422"/>
            <a:ext cx="1071570" cy="100013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800" b="1" dirty="0" smtClean="0">
                <a:solidFill>
                  <a:schemeClr val="tx1"/>
                </a:solidFill>
                <a:latin typeface="Georgia" pitchFamily="18" charset="0"/>
              </a:rPr>
              <a:t>10</a:t>
            </a:r>
          </a:p>
          <a:p>
            <a:pPr algn="ctr"/>
            <a:endParaRPr lang="ru-RU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6215074" y="1214422"/>
            <a:ext cx="1071570" cy="100013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800" b="1" dirty="0" smtClean="0">
                <a:solidFill>
                  <a:schemeClr val="tx1"/>
                </a:solidFill>
                <a:latin typeface="Georgia" pitchFamily="18" charset="0"/>
              </a:rPr>
              <a:t>9</a:t>
            </a:r>
          </a:p>
          <a:p>
            <a:pPr algn="ctr"/>
            <a:endParaRPr lang="ru-RU" dirty="0"/>
          </a:p>
        </p:txBody>
      </p:sp>
      <p:sp>
        <p:nvSpPr>
          <p:cNvPr id="53" name="Прямоугольник 52"/>
          <p:cNvSpPr/>
          <p:nvPr/>
        </p:nvSpPr>
        <p:spPr>
          <a:xfrm>
            <a:off x="6215074" y="1214422"/>
            <a:ext cx="1143008" cy="100013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tx1"/>
                </a:solidFill>
                <a:latin typeface="Georgia" pitchFamily="18" charset="0"/>
              </a:rPr>
              <a:t>8</a:t>
            </a:r>
          </a:p>
          <a:p>
            <a:pPr algn="ctr"/>
            <a:endParaRPr lang="ru-RU" dirty="0"/>
          </a:p>
        </p:txBody>
      </p:sp>
      <p:sp>
        <p:nvSpPr>
          <p:cNvPr id="57" name="Прямоугольник 56"/>
          <p:cNvSpPr/>
          <p:nvPr/>
        </p:nvSpPr>
        <p:spPr>
          <a:xfrm>
            <a:off x="6215074" y="1214422"/>
            <a:ext cx="1143008" cy="100013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tx1"/>
                </a:solidFill>
                <a:latin typeface="Georgia" pitchFamily="18" charset="0"/>
              </a:rPr>
              <a:t>7</a:t>
            </a:r>
            <a:endParaRPr lang="ru-RU" sz="6000" b="1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55" name="Text Box 173"/>
          <p:cNvSpPr txBox="1">
            <a:spLocks noChangeArrowheads="1"/>
          </p:cNvSpPr>
          <p:nvPr/>
        </p:nvSpPr>
        <p:spPr bwMode="auto">
          <a:xfrm>
            <a:off x="6215074" y="1214422"/>
            <a:ext cx="1143008" cy="1006475"/>
          </a:xfrm>
          <a:prstGeom prst="rect">
            <a:avLst/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latin typeface="Georgia" pitchFamily="18" charset="0"/>
              </a:rPr>
              <a:t>6</a:t>
            </a:r>
          </a:p>
        </p:txBody>
      </p:sp>
      <p:pic>
        <p:nvPicPr>
          <p:cNvPr id="2130" name="Picture 82" descr="Рисунок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735" y="353993"/>
            <a:ext cx="5973763" cy="598011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131" name="Picture 83" descr="Рисунок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7773" y="1290618"/>
            <a:ext cx="4164012" cy="415131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132" name="AutoShape 8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428860" y="5394306"/>
            <a:ext cx="647700" cy="649287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ru-RU"/>
          </a:p>
        </p:txBody>
      </p:sp>
      <p:sp>
        <p:nvSpPr>
          <p:cNvPr id="2133" name="AutoShape 8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803761" y="1306479"/>
            <a:ext cx="647700" cy="649288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ru-RU"/>
          </a:p>
        </p:txBody>
      </p:sp>
      <p:sp>
        <p:nvSpPr>
          <p:cNvPr id="2134" name="AutoShape 8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1276335" y="4675168"/>
            <a:ext cx="647700" cy="649288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ru-RU"/>
          </a:p>
        </p:txBody>
      </p:sp>
      <p:sp>
        <p:nvSpPr>
          <p:cNvPr id="2135" name="AutoShape 87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5453048" y="3594081"/>
            <a:ext cx="647700" cy="649287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ru-RU"/>
          </a:p>
        </p:txBody>
      </p:sp>
      <p:sp>
        <p:nvSpPr>
          <p:cNvPr id="2136" name="AutoShape 88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3724260" y="642918"/>
            <a:ext cx="647700" cy="649288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ru-RU"/>
          </a:p>
        </p:txBody>
      </p:sp>
      <p:sp>
        <p:nvSpPr>
          <p:cNvPr id="2137" name="AutoShape 89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700073" y="2370118"/>
            <a:ext cx="647700" cy="649288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ru-RU"/>
          </a:p>
        </p:txBody>
      </p:sp>
      <p:sp>
        <p:nvSpPr>
          <p:cNvPr id="2138" name="AutoShape 90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4876785" y="4675168"/>
            <a:ext cx="647700" cy="649288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ru-RU"/>
          </a:p>
        </p:txBody>
      </p:sp>
      <p:sp>
        <p:nvSpPr>
          <p:cNvPr id="2139" name="AutoShape 91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731795" y="3592495"/>
            <a:ext cx="647700" cy="649287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ru-RU"/>
          </a:p>
        </p:txBody>
      </p:sp>
      <p:sp>
        <p:nvSpPr>
          <p:cNvPr id="2140" name="AutoShape 92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1420798" y="1290618"/>
            <a:ext cx="647700" cy="649288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ru-RU"/>
          </a:p>
        </p:txBody>
      </p:sp>
      <p:sp>
        <p:nvSpPr>
          <p:cNvPr id="2141" name="AutoShape 93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2428860" y="642918"/>
            <a:ext cx="647700" cy="649288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ru-RU"/>
          </a:p>
        </p:txBody>
      </p:sp>
      <p:sp>
        <p:nvSpPr>
          <p:cNvPr id="2142" name="AutoShape 94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5453048" y="2443143"/>
            <a:ext cx="647700" cy="649288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ru-RU"/>
          </a:p>
        </p:txBody>
      </p:sp>
      <p:sp>
        <p:nvSpPr>
          <p:cNvPr id="2143" name="AutoShape 95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3797285" y="5394306"/>
            <a:ext cx="647700" cy="649287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ru-RU"/>
          </a:p>
        </p:txBody>
      </p:sp>
      <p:sp>
        <p:nvSpPr>
          <p:cNvPr id="2219" name="AutoShape 171">
            <a:hlinkClick r:id="" action="ppaction://noaction" highlightClick="1"/>
          </p:cNvPr>
          <p:cNvSpPr>
            <a:spLocks noChangeAspect="1" noChangeArrowheads="1"/>
          </p:cNvSpPr>
          <p:nvPr/>
        </p:nvSpPr>
        <p:spPr bwMode="auto">
          <a:xfrm>
            <a:off x="6357950" y="4929198"/>
            <a:ext cx="1076327" cy="1004889"/>
          </a:xfrm>
          <a:prstGeom prst="actionButtonBlank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ru-RU"/>
          </a:p>
        </p:txBody>
      </p:sp>
      <p:sp>
        <p:nvSpPr>
          <p:cNvPr id="2220" name="AutoShape 172">
            <a:hlinkClick r:id="" action="ppaction://noaction" highlightClick="1"/>
          </p:cNvPr>
          <p:cNvSpPr>
            <a:spLocks noChangeAspect="1" noChangeArrowheads="1"/>
          </p:cNvSpPr>
          <p:nvPr/>
        </p:nvSpPr>
        <p:spPr bwMode="auto">
          <a:xfrm>
            <a:off x="7643834" y="4929198"/>
            <a:ext cx="1004890" cy="1004889"/>
          </a:xfrm>
          <a:prstGeom prst="actionButtonBlank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ru-RU"/>
          </a:p>
        </p:txBody>
      </p:sp>
      <p:sp>
        <p:nvSpPr>
          <p:cNvPr id="2222" name="Text Box 174"/>
          <p:cNvSpPr txBox="1">
            <a:spLocks noChangeArrowheads="1"/>
          </p:cNvSpPr>
          <p:nvPr/>
        </p:nvSpPr>
        <p:spPr bwMode="auto">
          <a:xfrm>
            <a:off x="6215074" y="1214422"/>
            <a:ext cx="1143008" cy="1006475"/>
          </a:xfrm>
          <a:prstGeom prst="rect">
            <a:avLst/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latin typeface="Georgia" pitchFamily="18" charset="0"/>
              </a:rPr>
              <a:t>5</a:t>
            </a:r>
          </a:p>
        </p:txBody>
      </p:sp>
      <p:sp>
        <p:nvSpPr>
          <p:cNvPr id="2223" name="Text Box 175"/>
          <p:cNvSpPr txBox="1">
            <a:spLocks noChangeArrowheads="1"/>
          </p:cNvSpPr>
          <p:nvPr/>
        </p:nvSpPr>
        <p:spPr bwMode="auto">
          <a:xfrm>
            <a:off x="6215074" y="1214422"/>
            <a:ext cx="1143008" cy="1006475"/>
          </a:xfrm>
          <a:prstGeom prst="rect">
            <a:avLst/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latin typeface="Georgia" pitchFamily="18" charset="0"/>
              </a:rPr>
              <a:t>4</a:t>
            </a:r>
          </a:p>
        </p:txBody>
      </p:sp>
      <p:sp>
        <p:nvSpPr>
          <p:cNvPr id="2224" name="Text Box 176"/>
          <p:cNvSpPr txBox="1">
            <a:spLocks noChangeArrowheads="1"/>
          </p:cNvSpPr>
          <p:nvPr/>
        </p:nvSpPr>
        <p:spPr bwMode="auto">
          <a:xfrm>
            <a:off x="6215074" y="1214422"/>
            <a:ext cx="1143008" cy="1015663"/>
          </a:xfrm>
          <a:prstGeom prst="rect">
            <a:avLst/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latin typeface="Georgia" pitchFamily="18" charset="0"/>
              </a:rPr>
              <a:t>3</a:t>
            </a:r>
          </a:p>
        </p:txBody>
      </p:sp>
      <p:sp>
        <p:nvSpPr>
          <p:cNvPr id="2225" name="Text Box 177"/>
          <p:cNvSpPr txBox="1">
            <a:spLocks noChangeArrowheads="1"/>
          </p:cNvSpPr>
          <p:nvPr/>
        </p:nvSpPr>
        <p:spPr bwMode="auto">
          <a:xfrm>
            <a:off x="6215074" y="1214422"/>
            <a:ext cx="1143008" cy="1006475"/>
          </a:xfrm>
          <a:prstGeom prst="rect">
            <a:avLst/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latin typeface="Georgia" pitchFamily="18" charset="0"/>
              </a:rPr>
              <a:t>2</a:t>
            </a:r>
          </a:p>
        </p:txBody>
      </p:sp>
      <p:sp>
        <p:nvSpPr>
          <p:cNvPr id="2226" name="Text Box 178"/>
          <p:cNvSpPr txBox="1">
            <a:spLocks noChangeArrowheads="1"/>
          </p:cNvSpPr>
          <p:nvPr/>
        </p:nvSpPr>
        <p:spPr bwMode="auto">
          <a:xfrm>
            <a:off x="6215074" y="1214422"/>
            <a:ext cx="1143008" cy="1006475"/>
          </a:xfrm>
          <a:prstGeom prst="rect">
            <a:avLst/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latin typeface="Georgia" pitchFamily="18" charset="0"/>
              </a:rPr>
              <a:t>1</a:t>
            </a:r>
          </a:p>
        </p:txBody>
      </p:sp>
      <p:sp>
        <p:nvSpPr>
          <p:cNvPr id="2228" name="Text Box 180"/>
          <p:cNvSpPr txBox="1">
            <a:spLocks noChangeArrowheads="1"/>
          </p:cNvSpPr>
          <p:nvPr/>
        </p:nvSpPr>
        <p:spPr bwMode="auto">
          <a:xfrm>
            <a:off x="7500958" y="1214422"/>
            <a:ext cx="1143008" cy="1006475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latin typeface="Georgia" pitchFamily="18" charset="0"/>
              </a:rPr>
              <a:t>5</a:t>
            </a:r>
          </a:p>
        </p:txBody>
      </p:sp>
      <p:sp>
        <p:nvSpPr>
          <p:cNvPr id="2229" name="Text Box 181"/>
          <p:cNvSpPr txBox="1">
            <a:spLocks noChangeArrowheads="1"/>
          </p:cNvSpPr>
          <p:nvPr/>
        </p:nvSpPr>
        <p:spPr bwMode="auto">
          <a:xfrm>
            <a:off x="7500958" y="1214422"/>
            <a:ext cx="1143008" cy="1006475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6000" b="1">
                <a:latin typeface="Georgia" pitchFamily="18" charset="0"/>
              </a:rPr>
              <a:t>4</a:t>
            </a:r>
          </a:p>
        </p:txBody>
      </p:sp>
      <p:sp>
        <p:nvSpPr>
          <p:cNvPr id="2230" name="Text Box 182"/>
          <p:cNvSpPr txBox="1">
            <a:spLocks noChangeArrowheads="1"/>
          </p:cNvSpPr>
          <p:nvPr/>
        </p:nvSpPr>
        <p:spPr bwMode="auto">
          <a:xfrm>
            <a:off x="7500958" y="1214422"/>
            <a:ext cx="1143008" cy="1006475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latin typeface="Georgia" pitchFamily="18" charset="0"/>
              </a:rPr>
              <a:t>3</a:t>
            </a:r>
          </a:p>
        </p:txBody>
      </p:sp>
      <p:sp>
        <p:nvSpPr>
          <p:cNvPr id="2231" name="Text Box 183"/>
          <p:cNvSpPr txBox="1">
            <a:spLocks noChangeArrowheads="1"/>
          </p:cNvSpPr>
          <p:nvPr/>
        </p:nvSpPr>
        <p:spPr bwMode="auto">
          <a:xfrm>
            <a:off x="7500958" y="1214422"/>
            <a:ext cx="1143008" cy="1006475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latin typeface="Georgia" pitchFamily="18" charset="0"/>
              </a:rPr>
              <a:t>2</a:t>
            </a:r>
          </a:p>
        </p:txBody>
      </p:sp>
      <p:sp>
        <p:nvSpPr>
          <p:cNvPr id="2232" name="Text Box 184"/>
          <p:cNvSpPr txBox="1">
            <a:spLocks noChangeArrowheads="1"/>
          </p:cNvSpPr>
          <p:nvPr/>
        </p:nvSpPr>
        <p:spPr bwMode="auto">
          <a:xfrm>
            <a:off x="7500958" y="1214422"/>
            <a:ext cx="1143008" cy="1006475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latin typeface="Georgia" pitchFamily="18" charset="0"/>
              </a:rPr>
              <a:t>1</a:t>
            </a:r>
          </a:p>
        </p:txBody>
      </p:sp>
      <p:sp>
        <p:nvSpPr>
          <p:cNvPr id="2233" name="Text Box 185"/>
          <p:cNvSpPr txBox="1">
            <a:spLocks noChangeArrowheads="1"/>
          </p:cNvSpPr>
          <p:nvPr/>
        </p:nvSpPr>
        <p:spPr bwMode="auto">
          <a:xfrm>
            <a:off x="7500958" y="1214422"/>
            <a:ext cx="1143008" cy="1015663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latin typeface="Georgia" pitchFamily="18" charset="0"/>
              </a:rPr>
              <a:t>0</a:t>
            </a:r>
          </a:p>
        </p:txBody>
      </p:sp>
      <p:sp>
        <p:nvSpPr>
          <p:cNvPr id="2234" name="Text Box 186"/>
          <p:cNvSpPr txBox="1">
            <a:spLocks noChangeArrowheads="1"/>
          </p:cNvSpPr>
          <p:nvPr/>
        </p:nvSpPr>
        <p:spPr bwMode="auto">
          <a:xfrm>
            <a:off x="6215074" y="1214422"/>
            <a:ext cx="1143008" cy="1015663"/>
          </a:xfrm>
          <a:prstGeom prst="rect">
            <a:avLst/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latin typeface="Georgia" pitchFamily="18" charset="0"/>
              </a:rPr>
              <a:t>0</a:t>
            </a:r>
            <a:endParaRPr lang="ru-RU" sz="6000" b="1" dirty="0">
              <a:latin typeface="Georgia" pitchFamily="18" charset="0"/>
            </a:endParaRPr>
          </a:p>
        </p:txBody>
      </p:sp>
      <p:sp>
        <p:nvSpPr>
          <p:cNvPr id="35" name="Блок-схема: процесс 34"/>
          <p:cNvSpPr/>
          <p:nvPr/>
        </p:nvSpPr>
        <p:spPr>
          <a:xfrm>
            <a:off x="214282" y="214290"/>
            <a:ext cx="8715436" cy="6429420"/>
          </a:xfrm>
          <a:prstGeom prst="flowChartProcess">
            <a:avLst/>
          </a:prstGeom>
          <a:noFill/>
          <a:ln w="127000" cmpd="sng">
            <a:solidFill>
              <a:srgbClr val="FFC000"/>
            </a:solidFill>
            <a:beve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786446" y="285728"/>
            <a:ext cx="29065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5400" b="1" dirty="0" smtClean="0">
                <a:ln w="50800"/>
                <a:solidFill>
                  <a:srgbClr val="0033CC"/>
                </a:solidFill>
                <a:latin typeface="Georgia" pitchFamily="18" charset="0"/>
              </a:rPr>
              <a:t>Раунд 1</a:t>
            </a:r>
            <a:endParaRPr lang="ru-RU" sz="5400" b="1" cap="none" spc="0" dirty="0">
              <a:ln w="50800"/>
              <a:solidFill>
                <a:srgbClr val="0033CC"/>
              </a:solidFill>
              <a:effectLst/>
              <a:latin typeface="Georgia" pitchFamily="18" charset="0"/>
            </a:endParaRPr>
          </a:p>
        </p:txBody>
      </p:sp>
      <p:sp>
        <p:nvSpPr>
          <p:cNvPr id="37" name="Скругленный прямоугольник 36">
            <a:hlinkClick r:id="rId16" action="ppaction://hlinksldjump"/>
          </p:cNvPr>
          <p:cNvSpPr/>
          <p:nvPr/>
        </p:nvSpPr>
        <p:spPr>
          <a:xfrm>
            <a:off x="357158" y="6000768"/>
            <a:ext cx="1571636" cy="500066"/>
          </a:xfrm>
          <a:prstGeom prst="roundRect">
            <a:avLst/>
          </a:prstGeom>
          <a:solidFill>
            <a:srgbClr val="3366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Перейти во 2 раунд</a:t>
            </a:r>
            <a:endParaRPr lang="ru-RU" sz="1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64" name="Рисунок 63" descr="1.png"/>
          <p:cNvPicPr>
            <a:picLocks noChangeAspect="1"/>
          </p:cNvPicPr>
          <p:nvPr/>
        </p:nvPicPr>
        <p:blipFill>
          <a:blip r:embed="rId17" cstate="print"/>
          <a:srcRect l="16667" t="9091" r="16667" b="6060"/>
          <a:stretch>
            <a:fillRect/>
          </a:stretch>
        </p:blipFill>
        <p:spPr>
          <a:xfrm>
            <a:off x="6929454" y="2357430"/>
            <a:ext cx="2000264" cy="245939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600000">
                                      <p:cBhvr>
                                        <p:cTn id="6" dur="2000" fill="hold"/>
                                        <p:tgtEl>
                                          <p:spTgt spid="2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4800000">
                                      <p:cBhvr>
                                        <p:cTn id="14" dur="2000" fill="hold"/>
                                        <p:tgtEl>
                                          <p:spTgt spid="2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2700000">
                                      <p:cBhvr>
                                        <p:cTn id="22" dur="2000" fill="hold"/>
                                        <p:tgtEl>
                                          <p:spTgt spid="2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6700000">
                                      <p:cBhvr>
                                        <p:cTn id="30" dur="2000" fill="hold"/>
                                        <p:tgtEl>
                                          <p:spTgt spid="2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9400000">
                                      <p:cBhvr>
                                        <p:cTn id="38" dur="2000" fill="hold"/>
                                        <p:tgtEl>
                                          <p:spTgt spid="2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0000000">
                                      <p:cBhvr>
                                        <p:cTn id="46" dur="2000" fill="hold"/>
                                        <p:tgtEl>
                                          <p:spTgt spid="2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2400000">
                                      <p:cBhvr>
                                        <p:cTn id="54" dur="2000" fill="hold"/>
                                        <p:tgtEl>
                                          <p:spTgt spid="2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9200000">
                                      <p:cBhvr>
                                        <p:cTn id="62" dur="2000" fill="hold"/>
                                        <p:tgtEl>
                                          <p:spTgt spid="2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5800000">
                                      <p:cBhvr>
                                        <p:cTn id="70" dur="2000" fill="hold"/>
                                        <p:tgtEl>
                                          <p:spTgt spid="2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3600000">
                                      <p:cBhvr>
                                        <p:cTn id="78" dur="2000" fill="hold"/>
                                        <p:tgtEl>
                                          <p:spTgt spid="2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0">
                                      <p:cBhvr>
                                        <p:cTn id="86" dur="2000" fill="hold"/>
                                        <p:tgtEl>
                                          <p:spTgt spid="2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00">
                                      <p:cBhvr>
                                        <p:cTn id="94" dur="2000" fill="hold"/>
                                        <p:tgtEl>
                                          <p:spTgt spid="2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7" dur="1000"/>
                                        <p:tgtEl>
                                          <p:spTgt spid="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5" dur="1000"/>
                                        <p:tgtEl>
                                          <p:spTgt spid="2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3" dur="1000"/>
                                        <p:tgtEl>
                                          <p:spTgt spid="2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1" dur="1000"/>
                                        <p:tgtEl>
                                          <p:spTgt spid="2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9" dur="1000"/>
                                        <p:tgtEl>
                                          <p:spTgt spid="2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9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2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4" dur="1000"/>
                                        <p:tgtEl>
                                          <p:spTgt spid="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2" dur="1000"/>
                                        <p:tgtEl>
                                          <p:spTgt spid="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0" dur="1000"/>
                                        <p:tgtEl>
                                          <p:spTgt spid="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8" dur="1000"/>
                                        <p:tgtEl>
                                          <p:spTgt spid="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6" dur="1000"/>
                                        <p:tgtEl>
                                          <p:spTgt spid="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4" dur="1000"/>
                                        <p:tgtEl>
                                          <p:spTgt spid="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20"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2227" grpId="0" animBg="1"/>
      <p:bldP spid="2227" grpId="1" animBg="1"/>
      <p:bldP spid="49" grpId="0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7" grpId="0" animBg="1"/>
      <p:bldP spid="57" grpId="1" animBg="1"/>
      <p:bldP spid="55" grpId="0" animBg="1"/>
      <p:bldP spid="55" grpId="1" animBg="1"/>
      <p:bldP spid="2133" grpId="0" animBg="1"/>
      <p:bldP spid="2136" grpId="0" animBg="1"/>
      <p:bldP spid="2138" grpId="0" animBg="1"/>
      <p:bldP spid="2139" grpId="0" animBg="1"/>
      <p:bldP spid="2140" grpId="0" animBg="1"/>
      <p:bldP spid="2141" grpId="0" animBg="1"/>
      <p:bldP spid="2142" grpId="0" animBg="1"/>
      <p:bldP spid="2143" grpId="0" animBg="1"/>
      <p:bldP spid="2222" grpId="0" animBg="1"/>
      <p:bldP spid="2222" grpId="1" animBg="1"/>
      <p:bldP spid="2223" grpId="0" animBg="1"/>
      <p:bldP spid="2223" grpId="1" animBg="1"/>
      <p:bldP spid="2224" grpId="0" animBg="1"/>
      <p:bldP spid="2224" grpId="1" animBg="1"/>
      <p:bldP spid="2225" grpId="0" animBg="1"/>
      <p:bldP spid="2225" grpId="1" animBg="1"/>
      <p:bldP spid="2226" grpId="0" animBg="1"/>
      <p:bldP spid="2226" grpId="1" animBg="1"/>
      <p:bldP spid="2228" grpId="0" animBg="1"/>
      <p:bldP spid="2228" grpId="1" animBg="1"/>
      <p:bldP spid="2229" grpId="0" animBg="1"/>
      <p:bldP spid="2229" grpId="1" animBg="1"/>
      <p:bldP spid="2230" grpId="0" animBg="1"/>
      <p:bldP spid="2230" grpId="1" animBg="1"/>
      <p:bldP spid="2231" grpId="0" animBg="1"/>
      <p:bldP spid="2231" grpId="1" animBg="1"/>
      <p:bldP spid="2232" grpId="0" animBg="1"/>
      <p:bldP spid="2232" grpId="1" animBg="1"/>
      <p:bldP spid="2233" grpId="0" animBg="1"/>
      <p:bldP spid="223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136973" y="357166"/>
            <a:ext cx="4857784" cy="715089"/>
          </a:xfrm>
          <a:prstGeom prst="roundRect">
            <a:avLst/>
          </a:prstGeom>
          <a:solidFill>
            <a:schemeClr val="bg1">
              <a:lumMod val="95000"/>
              <a:alpha val="66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 Криминалист Олег </a:t>
            </a:r>
            <a:r>
              <a:rPr lang="ru-RU" b="1" dirty="0" err="1" smtClean="0">
                <a:solidFill>
                  <a:srgbClr val="4D1ED0"/>
                </a:solidFill>
                <a:latin typeface="Georgia" pitchFamily="18" charset="0"/>
              </a:rPr>
              <a:t>Следовский</a:t>
            </a:r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 против знатоков</a:t>
            </a:r>
            <a:endParaRPr lang="ru-RU" b="1" dirty="0">
              <a:solidFill>
                <a:srgbClr val="4D1ED0"/>
              </a:solidFill>
              <a:latin typeface="Georgia" pitchFamily="18" charset="0"/>
            </a:endParaRP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1720" y="1918542"/>
            <a:ext cx="6638652" cy="1078410"/>
          </a:xfrm>
          <a:prstGeom prst="roundRect">
            <a:avLst/>
          </a:prstGeom>
          <a:solidFill>
            <a:schemeClr val="bg1">
              <a:alpha val="62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marL="0" indent="0" algn="just">
              <a:spcBef>
                <a:spcPts val="0"/>
              </a:spcBef>
              <a:buFontTx/>
              <a:buNone/>
            </a:pPr>
            <a:r>
              <a:rPr lang="ru-RU" sz="2000" b="1" dirty="0" smtClean="0">
                <a:solidFill>
                  <a:srgbClr val="4D1ED0"/>
                </a:solidFill>
                <a:latin typeface="Georgia" pitchFamily="18" charset="0"/>
              </a:rPr>
              <a:t>Вопрос: Какую поправку внес Б. Ельцин в проект Конституции по вопросу полномочий президента?</a:t>
            </a:r>
            <a:endParaRPr lang="ru-RU" sz="2000" b="1" dirty="0">
              <a:solidFill>
                <a:srgbClr val="4D1ED0"/>
              </a:solidFill>
              <a:latin typeface="Georgia" pitchFamily="18" charset="0"/>
            </a:endParaRPr>
          </a:p>
        </p:txBody>
      </p:sp>
      <p:sp>
        <p:nvSpPr>
          <p:cNvPr id="82951" name="AutoShape 7" descr="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214282" y="214290"/>
            <a:ext cx="8715436" cy="6429420"/>
          </a:xfrm>
          <a:prstGeom prst="flowChartProcess">
            <a:avLst/>
          </a:prstGeom>
          <a:noFill/>
          <a:ln w="76200" cmpd="sng">
            <a:solidFill>
              <a:srgbClr val="FFC000"/>
            </a:solidFill>
            <a:beve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901905" y="0"/>
            <a:ext cx="205697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7200" b="1" dirty="0" smtClean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30</a:t>
            </a:r>
            <a:r>
              <a:rPr lang="ru-RU" sz="7200" b="1" cap="none" spc="0" dirty="0" smtClean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0</a:t>
            </a:r>
            <a:endParaRPr lang="ru-RU" sz="7200" b="1" cap="none" spc="0" dirty="0">
              <a:ln w="50800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Рисунок 18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96948" y="357166"/>
            <a:ext cx="1282243" cy="970118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108211" y="980728"/>
            <a:ext cx="69044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Внимание, видео!</a:t>
            </a:r>
            <a:endParaRPr lang="ru-RU" sz="5400" b="1" cap="none" spc="0" dirty="0">
              <a:ln w="50800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3" name="Управляющая кнопка: возврат 12">
            <a:hlinkClick r:id="rId3" action="ppaction://hlinksldjump" highlightClick="1"/>
          </p:cNvPr>
          <p:cNvSpPr/>
          <p:nvPr/>
        </p:nvSpPr>
        <p:spPr>
          <a:xfrm>
            <a:off x="7812958" y="5857892"/>
            <a:ext cx="928694" cy="642942"/>
          </a:xfrm>
          <a:prstGeom prst="actionButtonReturn">
            <a:avLst/>
          </a:prstGeom>
          <a:solidFill>
            <a:srgbClr val="3366FF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40213" y="3170631"/>
            <a:ext cx="4131787" cy="1914553"/>
          </a:xfrm>
          <a:prstGeom prst="roundRect">
            <a:avLst/>
          </a:prstGeom>
          <a:solidFill>
            <a:schemeClr val="bg1">
              <a:alpha val="62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just">
              <a:spcBef>
                <a:spcPts val="0"/>
              </a:spcBef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Ответ: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Президент имеет право председательствовать на заседаниях правительства, издавать нормативные</a:t>
            </a:r>
            <a:r>
              <a:rPr kumimoji="0" lang="ru-RU" sz="1800" b="1" i="0" u="none" strike="noStrike" kern="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(то есть имеющие силу закона) указы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sp>
        <p:nvSpPr>
          <p:cNvPr id="22" name="Управляющая кнопка: фильм 21">
            <a:hlinkClick r:id="rId4" action="ppaction://hlinkfile" highlightClick="1"/>
          </p:cNvPr>
          <p:cNvSpPr/>
          <p:nvPr/>
        </p:nvSpPr>
        <p:spPr>
          <a:xfrm>
            <a:off x="608145" y="2080073"/>
            <a:ext cx="1000132" cy="642942"/>
          </a:xfrm>
          <a:prstGeom prst="actionButtonMovie">
            <a:avLst/>
          </a:prstGeom>
          <a:solidFill>
            <a:srgbClr val="3366FF"/>
          </a:solidFill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10 интересных фактов &#10;о Конституции РФ 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676" y="3308030"/>
            <a:ext cx="3071834" cy="2065808"/>
          </a:xfrm>
          <a:prstGeom prst="rect">
            <a:avLst/>
          </a:prstGeom>
          <a:noFill/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4031" y="213241"/>
            <a:ext cx="1285884" cy="965644"/>
          </a:xfrm>
          <a:prstGeom prst="rect">
            <a:avLst/>
          </a:prstGeom>
        </p:spPr>
      </p:pic>
      <p:pic>
        <p:nvPicPr>
          <p:cNvPr id="1028" name="Picture 4" descr="https://www.prlib.ru/sites/default/files/storage/PublishingImages/events/events_11122013B_1a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1" t="3372"/>
          <a:stretch/>
        </p:blipFill>
        <p:spPr bwMode="auto">
          <a:xfrm>
            <a:off x="5101123" y="3170631"/>
            <a:ext cx="2473892" cy="3330203"/>
          </a:xfrm>
          <a:prstGeom prst="rect">
            <a:avLst/>
          </a:prstGeom>
          <a:noFill/>
          <a:ln>
            <a:solidFill>
              <a:srgbClr val="FF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061860" y="498171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процесс 4"/>
          <p:cNvSpPr/>
          <p:nvPr/>
        </p:nvSpPr>
        <p:spPr>
          <a:xfrm>
            <a:off x="214282" y="214290"/>
            <a:ext cx="8715436" cy="6429420"/>
          </a:xfrm>
          <a:prstGeom prst="flowChartProcess">
            <a:avLst/>
          </a:prstGeom>
          <a:noFill/>
          <a:ln w="76200" cmpd="sng">
            <a:solidFill>
              <a:srgbClr val="FFC000"/>
            </a:solidFill>
            <a:beve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Управляющая кнопка: возврат 18">
            <a:hlinkClick r:id="rId2" action="ppaction://hlinksldjump" highlightClick="1"/>
          </p:cNvPr>
          <p:cNvSpPr/>
          <p:nvPr/>
        </p:nvSpPr>
        <p:spPr>
          <a:xfrm>
            <a:off x="7929586" y="5929330"/>
            <a:ext cx="857256" cy="571504"/>
          </a:xfrm>
          <a:prstGeom prst="actionButtonReturn">
            <a:avLst/>
          </a:prstGeom>
          <a:solidFill>
            <a:srgbClr val="3366FF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95537" y="1196752"/>
            <a:ext cx="8391306" cy="2519839"/>
          </a:xfrm>
          <a:prstGeom prst="roundRect">
            <a:avLst/>
          </a:prstGeom>
          <a:solidFill>
            <a:schemeClr val="bg1">
              <a:alpha val="64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Статья 40. Граждане ССР имеют право на труд, - то есть на получение гарантированной работы с оплатой труда.</a:t>
            </a:r>
          </a:p>
          <a:p>
            <a:pPr algn="r"/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>Выдержка из Конституции СССР 1977 года</a:t>
            </a:r>
          </a:p>
          <a:p>
            <a:pPr algn="r"/>
            <a:endParaRPr lang="ru-RU" sz="1600" i="1" dirty="0"/>
          </a:p>
          <a:p>
            <a:r>
              <a:rPr lang="ru-RU" b="1" dirty="0">
                <a:solidFill>
                  <a:srgbClr val="002060"/>
                </a:solidFill>
                <a:latin typeface="Georgia" pitchFamily="18" charset="0"/>
              </a:rPr>
              <a:t>Статья </a:t>
            </a:r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37. Труд свободен. Каждый имеет право свободно распоряжаться своими способностями к труду, выбирать род деятельности и профессию.</a:t>
            </a:r>
          </a:p>
          <a:p>
            <a:pPr algn="r"/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>Выдержка </a:t>
            </a:r>
            <a:r>
              <a:rPr lang="ru-RU" b="1" i="1" dirty="0">
                <a:solidFill>
                  <a:srgbClr val="002060"/>
                </a:solidFill>
                <a:latin typeface="Georgia" pitchFamily="18" charset="0"/>
              </a:rPr>
              <a:t>из Конституции </a:t>
            </a:r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>РФ 1993 года</a:t>
            </a:r>
            <a:endParaRPr lang="ru-RU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5" name="Прямоугольник 3"/>
          <p:cNvSpPr>
            <a:spLocks noChangeArrowheads="1"/>
          </p:cNvSpPr>
          <p:nvPr/>
        </p:nvSpPr>
        <p:spPr bwMode="auto">
          <a:xfrm>
            <a:off x="395537" y="3861048"/>
            <a:ext cx="8369754" cy="715089"/>
          </a:xfrm>
          <a:prstGeom prst="roundRect">
            <a:avLst/>
          </a:prstGeom>
          <a:solidFill>
            <a:schemeClr val="bg1">
              <a:alpha val="63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Вопрос: Чем еще отличаются конституционные нормы о труде по Конституции СССР и Конституции РФ? </a:t>
            </a:r>
            <a:endParaRPr lang="ru-RU" b="1" dirty="0">
              <a:solidFill>
                <a:srgbClr val="4D1ED0"/>
              </a:solidFill>
              <a:latin typeface="Georgia" pitchFamily="18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 r="-1" b="10358"/>
          <a:stretch>
            <a:fillRect/>
          </a:stretch>
        </p:blipFill>
        <p:spPr bwMode="auto">
          <a:xfrm>
            <a:off x="1223343" y="4703404"/>
            <a:ext cx="2484721" cy="1783903"/>
          </a:xfrm>
          <a:prstGeom prst="rect">
            <a:avLst/>
          </a:prstGeom>
          <a:noFill/>
          <a:ln w="57150" cmpd="sng">
            <a:solidFill>
              <a:srgbClr val="FF99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1" y="4753949"/>
            <a:ext cx="2592288" cy="1726728"/>
          </a:xfrm>
          <a:prstGeom prst="rect">
            <a:avLst/>
          </a:prstGeom>
          <a:noFill/>
          <a:ln w="57150" cmpd="sng">
            <a:solidFill>
              <a:srgbClr val="FF99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0" name="Прямоугольник 2"/>
          <p:cNvSpPr>
            <a:spLocks noChangeArrowheads="1"/>
          </p:cNvSpPr>
          <p:nvPr/>
        </p:nvSpPr>
        <p:spPr bwMode="auto">
          <a:xfrm>
            <a:off x="4110381" y="4887059"/>
            <a:ext cx="3819205" cy="1328023"/>
          </a:xfrm>
          <a:prstGeom prst="roundRect">
            <a:avLst/>
          </a:prstGeom>
          <a:solidFill>
            <a:schemeClr val="bg1">
              <a:alpha val="65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  <a:t>Ответ: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В статье 60 Конституции СССР труд записан обязанностью граждан</a:t>
            </a:r>
            <a:endParaRPr lang="ru-RU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1179224"/>
            <a:ext cx="3829989" cy="2537367"/>
          </a:xfrm>
          <a:prstGeom prst="rect">
            <a:avLst/>
          </a:prstGeom>
          <a:noFill/>
          <a:ln w="57150" cmpd="sng">
            <a:solidFill>
              <a:srgbClr val="FFC000"/>
            </a:solidFill>
            <a:miter lim="800000"/>
            <a:headEnd/>
            <a:tailEnd/>
          </a:ln>
          <a:effectLst/>
        </p:spPr>
      </p:pic>
      <p:sp>
        <p:nvSpPr>
          <p:cNvPr id="23" name="TextBox 22"/>
          <p:cNvSpPr txBox="1"/>
          <p:nvPr/>
        </p:nvSpPr>
        <p:spPr>
          <a:xfrm>
            <a:off x="925241" y="332656"/>
            <a:ext cx="4786346" cy="715089"/>
          </a:xfrm>
          <a:prstGeom prst="roundRect">
            <a:avLst/>
          </a:prstGeom>
          <a:solidFill>
            <a:schemeClr val="bg1">
              <a:lumMod val="95000"/>
              <a:alpha val="6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Дворник Егор </a:t>
            </a:r>
            <a:r>
              <a:rPr lang="ru-RU" b="1" dirty="0" err="1" smtClean="0">
                <a:solidFill>
                  <a:srgbClr val="4D1ED0"/>
                </a:solidFill>
                <a:latin typeface="Georgia" pitchFamily="18" charset="0"/>
              </a:rPr>
              <a:t>Метёлкин</a:t>
            </a:r>
            <a:endParaRPr lang="ru-RU" b="1" dirty="0" smtClean="0">
              <a:solidFill>
                <a:srgbClr val="4D1ED0"/>
              </a:solidFill>
              <a:latin typeface="Georgia" pitchFamily="18" charset="0"/>
            </a:endParaRPr>
          </a:p>
          <a:p>
            <a:pPr algn="ctr"/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против знатоков</a:t>
            </a:r>
            <a:endParaRPr lang="ru-RU" b="1" dirty="0">
              <a:solidFill>
                <a:srgbClr val="4D1ED0"/>
              </a:solidFill>
              <a:latin typeface="Georgia" pitchFamily="18" charset="0"/>
            </a:endParaRPr>
          </a:p>
        </p:txBody>
      </p:sp>
      <p:pic>
        <p:nvPicPr>
          <p:cNvPr id="24" name="Рисунок 23" descr="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61488" y="270515"/>
            <a:ext cx="1500198" cy="1135018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6408437" y="15960"/>
            <a:ext cx="2058577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7200" b="1" dirty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2</a:t>
            </a:r>
            <a:r>
              <a:rPr lang="ru-RU" sz="7200" b="1" cap="none" spc="0" dirty="0" smtClean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00</a:t>
            </a:r>
            <a:endParaRPr lang="ru-RU" sz="7200" b="1" cap="none" spc="0" dirty="0">
              <a:ln w="50800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76" y="165678"/>
            <a:ext cx="705934" cy="13446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00100" y="400008"/>
            <a:ext cx="4786346" cy="715089"/>
          </a:xfrm>
          <a:prstGeom prst="roundRect">
            <a:avLst/>
          </a:prstGeom>
          <a:solidFill>
            <a:schemeClr val="bg1">
              <a:lumMod val="95000"/>
              <a:alpha val="66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Астроном Павел Звездных</a:t>
            </a:r>
          </a:p>
          <a:p>
            <a:pPr algn="ctr"/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против знатоков</a:t>
            </a:r>
            <a:endParaRPr lang="ru-RU" b="1" dirty="0">
              <a:solidFill>
                <a:srgbClr val="4D1ED0"/>
              </a:solidFill>
              <a:latin typeface="Georgia" pitchFamily="18" charset="0"/>
            </a:endParaRPr>
          </a:p>
        </p:txBody>
      </p:sp>
      <p:pic>
        <p:nvPicPr>
          <p:cNvPr id="12" name="Рисунок 11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29256" y="236242"/>
            <a:ext cx="1500198" cy="1135017"/>
          </a:xfrm>
          <a:prstGeom prst="rect">
            <a:avLst/>
          </a:prstGeom>
        </p:spPr>
      </p:pic>
      <p:sp>
        <p:nvSpPr>
          <p:cNvPr id="25" name="Блок-схема: процесс 24"/>
          <p:cNvSpPr/>
          <p:nvPr/>
        </p:nvSpPr>
        <p:spPr>
          <a:xfrm>
            <a:off x="214282" y="214290"/>
            <a:ext cx="8715436" cy="6429420"/>
          </a:xfrm>
          <a:prstGeom prst="flowChartProcess">
            <a:avLst/>
          </a:prstGeom>
          <a:noFill/>
          <a:ln w="76200" cmpd="sng">
            <a:solidFill>
              <a:srgbClr val="FFC000"/>
            </a:solidFill>
            <a:beve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6786578" y="0"/>
            <a:ext cx="2058577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7200" b="1" cap="none" spc="0" dirty="0" smtClean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200</a:t>
            </a:r>
            <a:endParaRPr lang="ru-RU" sz="7200" b="1" cap="none" spc="0" dirty="0">
              <a:ln w="50800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Управляющая кнопка: возврат 32">
            <a:hlinkClick r:id="rId3" action="ppaction://hlinksldjump" highlightClick="1"/>
          </p:cNvPr>
          <p:cNvSpPr/>
          <p:nvPr/>
        </p:nvSpPr>
        <p:spPr>
          <a:xfrm>
            <a:off x="7987899" y="5909869"/>
            <a:ext cx="857256" cy="571504"/>
          </a:xfrm>
          <a:prstGeom prst="actionButtonReturn">
            <a:avLst/>
          </a:prstGeom>
          <a:solidFill>
            <a:srgbClr val="3366FF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2943" y="2348880"/>
            <a:ext cx="6545251" cy="3972718"/>
          </a:xfrm>
          <a:prstGeom prst="rect">
            <a:avLst/>
          </a:prstGeom>
          <a:noFill/>
          <a:ln w="57150" cmpd="sng">
            <a:solidFill>
              <a:srgbClr val="FF99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4288" y="1356229"/>
            <a:ext cx="1432670" cy="2063045"/>
          </a:xfrm>
          <a:prstGeom prst="rect">
            <a:avLst/>
          </a:prstGeom>
          <a:noFill/>
          <a:ln w="57150">
            <a:solidFill>
              <a:srgbClr val="FF99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" name="Прямоугольник 3"/>
          <p:cNvSpPr>
            <a:spLocks noChangeArrowheads="1"/>
          </p:cNvSpPr>
          <p:nvPr/>
        </p:nvSpPr>
        <p:spPr bwMode="auto">
          <a:xfrm>
            <a:off x="755576" y="1474675"/>
            <a:ext cx="6244686" cy="408623"/>
          </a:xfrm>
          <a:prstGeom prst="roundRect">
            <a:avLst/>
          </a:prstGeom>
          <a:solidFill>
            <a:schemeClr val="bg1">
              <a:alpha val="63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Вопрос: как связаны Конституция РФ и космос? </a:t>
            </a:r>
            <a:endParaRPr lang="ru-RU" b="1" dirty="0">
              <a:solidFill>
                <a:srgbClr val="4D1ED0"/>
              </a:solidFill>
              <a:latin typeface="Georgia" pitchFamily="18" charset="0"/>
            </a:endParaRPr>
          </a:p>
        </p:txBody>
      </p:sp>
      <p:sp>
        <p:nvSpPr>
          <p:cNvPr id="17" name="Прямоугольник 2"/>
          <p:cNvSpPr>
            <a:spLocks noChangeArrowheads="1"/>
          </p:cNvSpPr>
          <p:nvPr/>
        </p:nvSpPr>
        <p:spPr bwMode="auto">
          <a:xfrm>
            <a:off x="503213" y="2292126"/>
            <a:ext cx="5741514" cy="4086225"/>
          </a:xfrm>
          <a:prstGeom prst="roundRect">
            <a:avLst/>
          </a:prstGeom>
          <a:solidFill>
            <a:schemeClr val="bg1">
              <a:alpha val="65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  <a:t>Ответ: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В </a:t>
            </a:r>
            <a:r>
              <a:rPr lang="ru-RU" b="1" dirty="0" smtClean="0">
                <a:solidFill>
                  <a:srgbClr val="003060"/>
                </a:solidFill>
                <a:latin typeface="Georgia" panose="02040502050405020303" pitchFamily="18" charset="0"/>
              </a:rPr>
              <a:t>1999-м </a:t>
            </a:r>
            <a:r>
              <a:rPr lang="ru-RU" b="1" dirty="0">
                <a:solidFill>
                  <a:srgbClr val="003060"/>
                </a:solidFill>
                <a:latin typeface="Georgia" panose="02040502050405020303" pitchFamily="18" charset="0"/>
              </a:rPr>
              <a:t>и 2005 годах экземпляры Конституции России побывали в космосе. Один экземпляр находился на станции «Мир», а другой — на борту МКС. Общая длительность этих «полётов» главного закона страны составила 329 дней. 4 апреля 1999 года грузовой корабль «Прогресс М-41» доставил её космонавту Сергею Авдееву: он планировал получить юридическое образование. В 2005 году вместе с Конституцией Евросоюза Конституция России отправилась на борт МКС</a:t>
            </a:r>
          </a:p>
        </p:txBody>
      </p:sp>
      <p:sp>
        <p:nvSpPr>
          <p:cNvPr id="2" name="AutoShape 2" descr="Картинки по запросу астроном  рисунок пн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 descr="Похожее изображени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355" y="3882277"/>
            <a:ext cx="2515389" cy="1799202"/>
          </a:xfrm>
          <a:prstGeom prst="rect">
            <a:avLst/>
          </a:prstGeom>
          <a:noFill/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0" descr="http://zvezdochet.kz/userfiles/image/logo.png"/>
          <p:cNvPicPr>
            <a:picLocks noChangeAspect="1" noChangeArrowheads="1"/>
          </p:cNvPicPr>
          <p:nvPr/>
        </p:nvPicPr>
        <p:blipFill>
          <a:blip r:embed="rId7" cstate="print"/>
          <a:srcRect r="58273"/>
          <a:stretch>
            <a:fillRect/>
          </a:stretch>
        </p:blipFill>
        <p:spPr bwMode="auto">
          <a:xfrm>
            <a:off x="449035" y="-102713"/>
            <a:ext cx="936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7000262" y="3419274"/>
            <a:ext cx="1694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С.В Авдеев</a:t>
            </a:r>
            <a:endParaRPr lang="ru-RU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06437" y="385471"/>
            <a:ext cx="4786346" cy="715089"/>
          </a:xfrm>
          <a:prstGeom prst="roundRect">
            <a:avLst/>
          </a:prstGeom>
          <a:solidFill>
            <a:schemeClr val="bg1">
              <a:lumMod val="95000"/>
              <a:alpha val="6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Экскурсовод Анна </a:t>
            </a:r>
            <a:r>
              <a:rPr lang="ru-RU" b="1" dirty="0" err="1" smtClean="0">
                <a:solidFill>
                  <a:srgbClr val="4D1ED0"/>
                </a:solidFill>
                <a:latin typeface="Georgia" pitchFamily="18" charset="0"/>
              </a:rPr>
              <a:t>Выставкина</a:t>
            </a:r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 против знатоков </a:t>
            </a:r>
            <a:endParaRPr lang="ru-RU" b="1" dirty="0">
              <a:solidFill>
                <a:srgbClr val="4D1ED0"/>
              </a:solidFill>
              <a:latin typeface="Georg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330088" y="0"/>
            <a:ext cx="1385316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7200" b="1" cap="none" spc="0" dirty="0" smtClean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50</a:t>
            </a:r>
            <a:endParaRPr lang="ru-RU" sz="7200" b="1" cap="none" spc="0" dirty="0">
              <a:ln w="50800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Блок-схема: процесс 13"/>
          <p:cNvSpPr/>
          <p:nvPr/>
        </p:nvSpPr>
        <p:spPr>
          <a:xfrm>
            <a:off x="214282" y="214290"/>
            <a:ext cx="8715436" cy="6429420"/>
          </a:xfrm>
          <a:prstGeom prst="flowChartProcess">
            <a:avLst/>
          </a:prstGeom>
          <a:noFill/>
          <a:ln w="76200" cmpd="sng">
            <a:solidFill>
              <a:srgbClr val="FFC000"/>
            </a:solidFill>
            <a:beve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правляющая кнопка: возврат 14">
            <a:hlinkClick r:id="rId2" action="ppaction://hlinksldjump" highlightClick="1"/>
          </p:cNvPr>
          <p:cNvSpPr/>
          <p:nvPr/>
        </p:nvSpPr>
        <p:spPr>
          <a:xfrm>
            <a:off x="7858148" y="6000768"/>
            <a:ext cx="857256" cy="571504"/>
          </a:xfrm>
          <a:prstGeom prst="actionButtonReturn">
            <a:avLst/>
          </a:prstGeom>
          <a:solidFill>
            <a:srgbClr val="3366FF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http://pics.livejournal.com/apirogov/pic/0001505h/s640x48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298" y="1876048"/>
            <a:ext cx="3369974" cy="4608512"/>
          </a:xfrm>
          <a:prstGeom prst="rect">
            <a:avLst/>
          </a:prstGeom>
          <a:noFill/>
          <a:ln w="38100">
            <a:solidFill>
              <a:srgbClr val="663300"/>
            </a:solidFill>
          </a:ln>
        </p:spPr>
      </p:pic>
      <p:sp>
        <p:nvSpPr>
          <p:cNvPr id="16" name="Прямоугольник 15"/>
          <p:cNvSpPr/>
          <p:nvPr/>
        </p:nvSpPr>
        <p:spPr>
          <a:xfrm>
            <a:off x="1142976" y="1045051"/>
            <a:ext cx="696376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Внимание, предмет!</a:t>
            </a:r>
            <a:endParaRPr lang="ru-RU" sz="4800" b="1" cap="none" spc="0" dirty="0">
              <a:ln w="50800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0" name="Прямоугольник 3"/>
          <p:cNvSpPr>
            <a:spLocks noChangeArrowheads="1"/>
          </p:cNvSpPr>
          <p:nvPr/>
        </p:nvSpPr>
        <p:spPr bwMode="auto">
          <a:xfrm>
            <a:off x="4214773" y="2061560"/>
            <a:ext cx="4553331" cy="1021556"/>
          </a:xfrm>
          <a:prstGeom prst="roundRect">
            <a:avLst/>
          </a:prstGeom>
          <a:solidFill>
            <a:schemeClr val="bg1">
              <a:alpha val="63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Вопрос: какой принцип демократических выборов  был нарушен? </a:t>
            </a:r>
            <a:endParaRPr lang="ru-RU" b="1" dirty="0">
              <a:solidFill>
                <a:srgbClr val="4D1ED0"/>
              </a:solidFill>
              <a:latin typeface="Georgia" pitchFamily="18" charset="0"/>
            </a:endParaRPr>
          </a:p>
        </p:txBody>
      </p:sp>
      <p:sp>
        <p:nvSpPr>
          <p:cNvPr id="11" name="Прямоугольник 2"/>
          <p:cNvSpPr>
            <a:spLocks noChangeArrowheads="1"/>
          </p:cNvSpPr>
          <p:nvPr/>
        </p:nvSpPr>
        <p:spPr bwMode="auto">
          <a:xfrm>
            <a:off x="4285374" y="3333460"/>
            <a:ext cx="4430030" cy="715089"/>
          </a:xfrm>
          <a:prstGeom prst="roundRect">
            <a:avLst/>
          </a:prstGeom>
          <a:solidFill>
            <a:schemeClr val="bg1">
              <a:alpha val="65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  <a:t>Ответ: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Наличие альтернативных кандидатов</a:t>
            </a:r>
            <a:endParaRPr lang="ru-RU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3074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" b="1"/>
          <a:stretch/>
        </p:blipFill>
        <p:spPr bwMode="auto">
          <a:xfrm>
            <a:off x="386892" y="289332"/>
            <a:ext cx="1512168" cy="109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0559" y="214290"/>
            <a:ext cx="1500198" cy="11350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Прямоугольник 3"/>
          <p:cNvSpPr>
            <a:spLocks noChangeArrowheads="1"/>
          </p:cNvSpPr>
          <p:nvPr/>
        </p:nvSpPr>
        <p:spPr bwMode="auto">
          <a:xfrm>
            <a:off x="1403648" y="1285860"/>
            <a:ext cx="7243432" cy="715089"/>
          </a:xfrm>
          <a:prstGeom prst="roundRect">
            <a:avLst/>
          </a:prstGeom>
          <a:solidFill>
            <a:schemeClr val="bg1">
              <a:alpha val="63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Вопрос: В Российской Федерации существует «Экземпляр № 1» Конституции. Что это за экземпляр?</a:t>
            </a:r>
            <a:endParaRPr lang="ru-RU" b="1" dirty="0">
              <a:solidFill>
                <a:srgbClr val="4D1ED0"/>
              </a:solidFill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5786" y="285728"/>
            <a:ext cx="5000660" cy="715089"/>
          </a:xfrm>
          <a:prstGeom prst="roundRect">
            <a:avLst/>
          </a:prstGeom>
          <a:solidFill>
            <a:schemeClr val="bg1">
              <a:lumMod val="95000"/>
              <a:alpha val="64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Стилист Алиса Модная</a:t>
            </a:r>
          </a:p>
          <a:p>
            <a:pPr algn="ctr"/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против знатоков</a:t>
            </a:r>
            <a:endParaRPr lang="ru-RU" b="1" dirty="0">
              <a:solidFill>
                <a:srgbClr val="4D1ED0"/>
              </a:solidFill>
              <a:latin typeface="Georgia" pitchFamily="18" charset="0"/>
            </a:endParaRPr>
          </a:p>
        </p:txBody>
      </p:sp>
      <p:sp>
        <p:nvSpPr>
          <p:cNvPr id="13" name="Блок-схема: процесс 12"/>
          <p:cNvSpPr/>
          <p:nvPr/>
        </p:nvSpPr>
        <p:spPr>
          <a:xfrm>
            <a:off x="214282" y="214290"/>
            <a:ext cx="8715436" cy="6429420"/>
          </a:xfrm>
          <a:prstGeom prst="flowChartProcess">
            <a:avLst/>
          </a:prstGeom>
          <a:noFill/>
          <a:ln w="76200" cmpd="sng">
            <a:solidFill>
              <a:srgbClr val="FFC000"/>
            </a:solidFill>
            <a:beve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651822" y="85531"/>
            <a:ext cx="2058577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7200" b="1" dirty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2</a:t>
            </a:r>
            <a:r>
              <a:rPr lang="ru-RU" sz="7200" b="1" cap="none" spc="0" dirty="0" smtClean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00</a:t>
            </a:r>
            <a:endParaRPr lang="ru-RU" sz="7200" b="1" cap="none" spc="0" dirty="0">
              <a:ln w="50800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Управляющая кнопка: возврат 19">
            <a:hlinkClick r:id="rId2" action="ppaction://hlinksldjump" highlightClick="1"/>
          </p:cNvPr>
          <p:cNvSpPr/>
          <p:nvPr/>
        </p:nvSpPr>
        <p:spPr>
          <a:xfrm>
            <a:off x="7929586" y="5929330"/>
            <a:ext cx="857256" cy="571504"/>
          </a:xfrm>
          <a:prstGeom prst="actionButtonReturn">
            <a:avLst/>
          </a:prstGeom>
          <a:solidFill>
            <a:srgbClr val="3366FF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"/>
          <p:cNvSpPr>
            <a:spLocks noChangeArrowheads="1"/>
          </p:cNvSpPr>
          <p:nvPr/>
        </p:nvSpPr>
        <p:spPr bwMode="auto">
          <a:xfrm>
            <a:off x="428626" y="2212244"/>
            <a:ext cx="5657112" cy="4154329"/>
          </a:xfrm>
          <a:prstGeom prst="roundRect">
            <a:avLst/>
          </a:prstGeom>
          <a:solidFill>
            <a:schemeClr val="bg1">
              <a:alpha val="65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sz="1700" b="1" dirty="0" smtClean="0">
                <a:solidFill>
                  <a:srgbClr val="C00000"/>
                </a:solidFill>
                <a:latin typeface="Georgia" pitchFamily="18" charset="0"/>
              </a:rPr>
              <a:t>Ответ:</a:t>
            </a:r>
            <a:r>
              <a:rPr lang="ru-RU" sz="1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700" b="1" dirty="0" smtClean="0">
                <a:solidFill>
                  <a:srgbClr val="003060"/>
                </a:solidFill>
                <a:latin typeface="Georgia" panose="02040502050405020303" pitchFamily="18" charset="0"/>
              </a:rPr>
              <a:t>Президент </a:t>
            </a:r>
            <a:r>
              <a:rPr lang="ru-RU" sz="1700" b="1" dirty="0">
                <a:solidFill>
                  <a:srgbClr val="003060"/>
                </a:solidFill>
                <a:latin typeface="Georgia" panose="02040502050405020303" pitchFamily="18" charset="0"/>
              </a:rPr>
              <a:t>Российской Федерации приносит присягу на экземпляре № 1 Конституции, произнося текст, который закреплен в статье 82.</a:t>
            </a:r>
          </a:p>
          <a:p>
            <a:r>
              <a:rPr lang="ru-RU" sz="1700" b="1" dirty="0">
                <a:solidFill>
                  <a:srgbClr val="003060"/>
                </a:solidFill>
                <a:latin typeface="Georgia" panose="02040502050405020303" pitchFamily="18" charset="0"/>
              </a:rPr>
              <a:t>«Экземпляр № 1» основного закона страны сделан из тончайшей кожи (варана) красного цвета, на обложке – накладной серебряный герб России и тисненая золотом надпись «Конституция России». Хранится так называемое инаугурационное издание Конституции в библиотеке главы государства в Кремле, и покидает ее стены только для процедуры вступления в должность президента</a:t>
            </a:r>
            <a:endParaRPr lang="ru-RU" sz="1700" b="1" dirty="0">
              <a:solidFill>
                <a:srgbClr val="003060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pic>
        <p:nvPicPr>
          <p:cNvPr id="17" name="Рисунок 16" descr="герб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1880" y="2272495"/>
            <a:ext cx="3443858" cy="4216117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 r="4545" b="2173"/>
          <a:stretch>
            <a:fillRect/>
          </a:stretch>
        </p:blipFill>
        <p:spPr bwMode="auto">
          <a:xfrm>
            <a:off x="6215074" y="4527541"/>
            <a:ext cx="1525278" cy="1961071"/>
          </a:xfrm>
          <a:prstGeom prst="rect">
            <a:avLst/>
          </a:prstGeom>
          <a:noFill/>
          <a:ln w="57150" cmpd="sng">
            <a:solidFill>
              <a:srgbClr val="FF99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2208204"/>
            <a:ext cx="2160240" cy="2160240"/>
          </a:xfrm>
          <a:prstGeom prst="rect">
            <a:avLst/>
          </a:prstGeom>
          <a:noFill/>
          <a:ln w="57150" cmpd="sng">
            <a:solidFill>
              <a:srgbClr val="FF99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Picture 8" descr="http://cache.preserve.io/eqqmzfpq/assets/e9d7ac5f278be682d41eaaf5d25069d0.png"/>
          <p:cNvPicPr>
            <a:picLocks noChangeAspect="1" noChangeArrowheads="1"/>
          </p:cNvPicPr>
          <p:nvPr/>
        </p:nvPicPr>
        <p:blipFill>
          <a:blip r:embed="rId6" cstate="print"/>
          <a:srcRect l="27245" t="15790" r="38698" b="18796"/>
          <a:stretch>
            <a:fillRect/>
          </a:stretch>
        </p:blipFill>
        <p:spPr bwMode="auto">
          <a:xfrm>
            <a:off x="611560" y="214290"/>
            <a:ext cx="1209201" cy="1558526"/>
          </a:xfrm>
          <a:prstGeom prst="rect">
            <a:avLst/>
          </a:prstGeom>
          <a:noFill/>
        </p:spPr>
      </p:pic>
      <p:pic>
        <p:nvPicPr>
          <p:cNvPr id="15" name="Рисунок 14" descr="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61488" y="270515"/>
            <a:ext cx="1500198" cy="11350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57158" y="1214422"/>
            <a:ext cx="8429684" cy="1889879"/>
          </a:xfrm>
          <a:prstGeom prst="roundRect">
            <a:avLst/>
          </a:prstGeom>
          <a:solidFill>
            <a:schemeClr val="bg1">
              <a:alpha val="64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500" b="1" dirty="0" smtClean="0">
                <a:solidFill>
                  <a:srgbClr val="002060"/>
                </a:solidFill>
                <a:latin typeface="Georgia" pitchFamily="18" charset="0"/>
              </a:rPr>
              <a:t>В России это слово появилось в 17 веке и означало сопроводительную грамоту для послов. Обладатели ее получали большие привилегии – принимающая сторона обязана была всячески поддерживать их. Лет через сто его стали иметь крестьяне, тех кто не имел, иначе беглых, власти ловили и возвращали помещикам. В конце 19-начале 20 вв. он стал разнообразным – бессрочным и временным. Ликвидировали его 1918 г., вернули в 1932, но не для всех. С 1974 г. стал обязательным и одинаковым.</a:t>
            </a:r>
          </a:p>
        </p:txBody>
      </p:sp>
      <p:pic>
        <p:nvPicPr>
          <p:cNvPr id="15" name="Рисунок 14" descr="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4071942"/>
            <a:ext cx="1816458" cy="1798171"/>
          </a:xfrm>
          <a:prstGeom prst="rect">
            <a:avLst/>
          </a:prstGeom>
        </p:spPr>
      </p:pic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3714744" y="3731840"/>
            <a:ext cx="3929062" cy="2714625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bg2">
                <a:lumMod val="20000"/>
                <a:lumOff val="80000"/>
              </a:schemeClr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3714744" y="3357562"/>
            <a:ext cx="3929062" cy="400050"/>
          </a:xfrm>
          <a:prstGeom prst="rect">
            <a:avLst/>
          </a:prstGeom>
          <a:solidFill>
            <a:srgbClr val="000000"/>
          </a:solidFill>
          <a:ln w="9525" algn="ctr">
            <a:solidFill>
              <a:schemeClr val="bg2">
                <a:lumMod val="20000"/>
                <a:lumOff val="80000"/>
              </a:schemeClr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214282" y="214290"/>
            <a:ext cx="8715436" cy="6429420"/>
          </a:xfrm>
          <a:prstGeom prst="flowChartProcess">
            <a:avLst/>
          </a:prstGeom>
          <a:noFill/>
          <a:ln w="76200" cmpd="sng">
            <a:solidFill>
              <a:srgbClr val="FFC000"/>
            </a:solidFill>
            <a:beve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357290" y="357166"/>
            <a:ext cx="4786346" cy="715089"/>
          </a:xfrm>
          <a:prstGeom prst="roundRect">
            <a:avLst/>
          </a:prstGeom>
          <a:solidFill>
            <a:schemeClr val="bg1">
              <a:lumMod val="95000"/>
              <a:alpha val="66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Майор полиции Антон </a:t>
            </a:r>
            <a:r>
              <a:rPr lang="ru-RU" b="1" dirty="0" err="1" smtClean="0">
                <a:solidFill>
                  <a:srgbClr val="4D1ED0"/>
                </a:solidFill>
                <a:latin typeface="Georgia" pitchFamily="18" charset="0"/>
              </a:rPr>
              <a:t>Копов</a:t>
            </a:r>
            <a:endParaRPr lang="ru-RU" b="1" dirty="0" smtClean="0">
              <a:solidFill>
                <a:srgbClr val="4D1ED0"/>
              </a:solidFill>
              <a:latin typeface="Georgia" pitchFamily="18" charset="0"/>
            </a:endParaRPr>
          </a:p>
          <a:p>
            <a:pPr algn="ctr"/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против знатоков</a:t>
            </a:r>
            <a:endParaRPr lang="ru-RU" b="1" dirty="0">
              <a:solidFill>
                <a:srgbClr val="4D1ED0"/>
              </a:solidFill>
              <a:latin typeface="Georgia" pitchFamily="18" charset="0"/>
            </a:endParaRPr>
          </a:p>
        </p:txBody>
      </p:sp>
      <p:pic>
        <p:nvPicPr>
          <p:cNvPr id="13" name="Рисунок 12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43570" y="214290"/>
            <a:ext cx="1448710" cy="109606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929454" y="0"/>
            <a:ext cx="19319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7200" b="1" dirty="0" smtClean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1</a:t>
            </a:r>
            <a:r>
              <a:rPr lang="ru-RU" sz="7200" b="1" cap="none" spc="0" dirty="0" smtClean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00</a:t>
            </a:r>
            <a:endParaRPr lang="ru-RU" sz="7200" b="1" cap="none" spc="0" dirty="0">
              <a:ln w="50800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57158" y="5643578"/>
            <a:ext cx="8452955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4600" b="1" cap="none" spc="0" dirty="0" smtClean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Внимание, черный ящик!</a:t>
            </a:r>
            <a:endParaRPr lang="ru-RU" sz="4600" b="1" cap="none" spc="0" dirty="0">
              <a:ln w="50800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6" name="Управляющая кнопка: возврат 15">
            <a:hlinkClick r:id="rId6" action="ppaction://hlinksldjump" highlightClick="1"/>
          </p:cNvPr>
          <p:cNvSpPr/>
          <p:nvPr/>
        </p:nvSpPr>
        <p:spPr>
          <a:xfrm>
            <a:off x="1357290" y="5157192"/>
            <a:ext cx="857256" cy="571504"/>
          </a:xfrm>
          <a:prstGeom prst="actionButtonReturn">
            <a:avLst/>
          </a:prstGeom>
          <a:solidFill>
            <a:srgbClr val="3366FF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 descr="4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1472" y="357166"/>
            <a:ext cx="1267674" cy="712520"/>
          </a:xfrm>
          <a:prstGeom prst="rect">
            <a:avLst/>
          </a:prstGeom>
        </p:spPr>
      </p:pic>
      <p:pic>
        <p:nvPicPr>
          <p:cNvPr id="2" name="вынос черного ящи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27784" y="5091558"/>
            <a:ext cx="609600" cy="609600"/>
          </a:xfrm>
          <a:prstGeom prst="rect">
            <a:avLst/>
          </a:prstGeom>
        </p:spPr>
      </p:pic>
      <p:sp>
        <p:nvSpPr>
          <p:cNvPr id="18" name="Прямоугольник 3"/>
          <p:cNvSpPr>
            <a:spLocks noChangeArrowheads="1"/>
          </p:cNvSpPr>
          <p:nvPr/>
        </p:nvSpPr>
        <p:spPr bwMode="auto">
          <a:xfrm>
            <a:off x="351118" y="3401878"/>
            <a:ext cx="3212769" cy="1021556"/>
          </a:xfrm>
          <a:prstGeom prst="roundRect">
            <a:avLst/>
          </a:prstGeom>
          <a:solidFill>
            <a:schemeClr val="bg1">
              <a:alpha val="63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Вопрос: какой предмет находится в черном ящике? </a:t>
            </a:r>
            <a:endParaRPr lang="ru-RU" b="1" dirty="0">
              <a:solidFill>
                <a:srgbClr val="4D1ED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0231 L 0.071 -0.05301 C 0.08576 -0.06528 0.10816 -0.07199 0.13125 -0.07199 C 0.15781 -0.07199 0.17899 -0.06528 0.19375 -0.05301 L 0.26493 0.00231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7" y="-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48148E-6 C 0.00486 -0.0257 -0.00018 -0.05347 0.00364 -0.07963 C 0.0033 -0.09491 0.00278 -0.10972 0.00243 -0.12477 C 0.00191 -0.15417 0.00191 -0.1831 0.00121 -0.2125 C 0.00087 -0.22315 -0.00434 -0.24097 -0.00972 -0.24699 C -0.01129 -0.25486 -0.02066 -0.27894 -0.02431 -0.28403 C -0.02535 -0.28542 -0.02674 -0.28519 -0.02795 -0.28588 C -0.03455 -0.29144 -0.02882 -0.28912 -0.03663 -0.29398 C -0.04445 -0.29908 -0.05382 -0.3007 -0.06215 -0.30417 C -0.14445 -0.30278 -0.14132 -0.3088 -0.18785 -0.29607 C -0.20313 -0.28333 -0.22448 -0.27616 -0.23785 -0.25741 C -0.24149 -0.25255 -0.24427 -0.24653 -0.24757 -0.24097 C -0.25209 -0.23333 -0.25816 -0.22847 -0.26337 -0.22269 C -0.27101 -0.21389 -0.27882 -0.20208 -0.28785 -0.19815 C -0.29202 -0.19121 -0.29462 -0.18287 -0.29879 -0.17593 " pathEditMode="relative" rAng="0" ptsTypes="ffffffffffffff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05" y="-1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5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Прямоугольник 1"/>
          <p:cNvSpPr>
            <a:spLocks noChangeArrowheads="1"/>
          </p:cNvSpPr>
          <p:nvPr/>
        </p:nvSpPr>
        <p:spPr bwMode="auto">
          <a:xfrm>
            <a:off x="357158" y="1142984"/>
            <a:ext cx="8463314" cy="3643551"/>
          </a:xfrm>
          <a:prstGeom prst="roundRect">
            <a:avLst/>
          </a:prstGeom>
          <a:solidFill>
            <a:schemeClr val="bg1">
              <a:alpha val="63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Самый малочисленный парламент в мире насчитывает всего 14 сенаторов и находится в Микронезии. В Конгресс Федеративных штатов Микронезии входят 4 партийных представителя, которые избираются на четырехлетний срок, а оставшиеся 10 проходят по одномандатным округам и работают в парламенте два года</a:t>
            </a:r>
          </a:p>
          <a:p>
            <a:pPr algn="just"/>
            <a:endParaRPr lang="ru-RU" sz="1600" b="1" dirty="0">
              <a:solidFill>
                <a:srgbClr val="002060"/>
              </a:solidFill>
              <a:latin typeface="Georgia" pitchFamily="18" charset="0"/>
            </a:endParaRPr>
          </a:p>
          <a:p>
            <a:pPr algn="just"/>
            <a:endParaRPr lang="ru-RU" sz="16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algn="just"/>
            <a:endParaRPr lang="ru-RU" sz="1600" b="1" dirty="0">
              <a:solidFill>
                <a:srgbClr val="002060"/>
              </a:solidFill>
              <a:latin typeface="Georgia" pitchFamily="18" charset="0"/>
            </a:endParaRPr>
          </a:p>
          <a:p>
            <a:pPr algn="just"/>
            <a:endParaRPr lang="ru-RU" sz="16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algn="just"/>
            <a:endParaRPr lang="ru-RU" sz="1600" b="1" dirty="0">
              <a:solidFill>
                <a:srgbClr val="002060"/>
              </a:solidFill>
              <a:latin typeface="Georgia" pitchFamily="18" charset="0"/>
            </a:endParaRPr>
          </a:p>
          <a:p>
            <a:pPr algn="just"/>
            <a:endParaRPr lang="ru-RU" sz="16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algn="just"/>
            <a:endParaRPr lang="ru-RU" sz="1600" b="1" dirty="0">
              <a:solidFill>
                <a:srgbClr val="002060"/>
              </a:solidFill>
              <a:latin typeface="Georgia" pitchFamily="18" charset="0"/>
            </a:endParaRPr>
          </a:p>
          <a:p>
            <a:pPr algn="just"/>
            <a:endParaRPr lang="ru-RU" sz="1600" b="1" dirty="0" smtClean="0">
              <a:solidFill>
                <a:srgbClr val="000066"/>
              </a:solidFill>
              <a:latin typeface="Georgia" pitchFamily="18" charset="0"/>
            </a:endParaRPr>
          </a:p>
        </p:txBody>
      </p:sp>
      <p:sp>
        <p:nvSpPr>
          <p:cNvPr id="5" name="Блок-схема: процесс 4"/>
          <p:cNvSpPr/>
          <p:nvPr/>
        </p:nvSpPr>
        <p:spPr>
          <a:xfrm>
            <a:off x="142844" y="142852"/>
            <a:ext cx="8858312" cy="6572296"/>
          </a:xfrm>
          <a:prstGeom prst="flowChartProcess">
            <a:avLst/>
          </a:prstGeom>
          <a:noFill/>
          <a:ln w="76200" cmpd="sng">
            <a:solidFill>
              <a:srgbClr val="FFC000"/>
            </a:solidFill>
            <a:beve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194646" y="0"/>
            <a:ext cx="1385316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7200" b="1" dirty="0" smtClean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5</a:t>
            </a:r>
            <a:r>
              <a:rPr lang="ru-RU" sz="7200" b="1" cap="none" spc="0" dirty="0" smtClean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0</a:t>
            </a:r>
            <a:endParaRPr lang="ru-RU" sz="7200" b="1" cap="none" spc="0" dirty="0">
              <a:ln w="50800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28662" y="285728"/>
            <a:ext cx="4786346" cy="715089"/>
          </a:xfrm>
          <a:prstGeom prst="roundRect">
            <a:avLst/>
          </a:prstGeom>
          <a:solidFill>
            <a:schemeClr val="bg1">
              <a:lumMod val="95000"/>
              <a:alpha val="66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 Путешественник Илья Материков</a:t>
            </a:r>
          </a:p>
          <a:p>
            <a:pPr algn="ctr"/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против знатоков</a:t>
            </a:r>
            <a:endParaRPr lang="ru-RU" b="1" dirty="0">
              <a:solidFill>
                <a:srgbClr val="4D1ED0"/>
              </a:solidFill>
              <a:latin typeface="Georgia" pitchFamily="18" charset="0"/>
            </a:endParaRPr>
          </a:p>
        </p:txBody>
      </p:sp>
      <p:pic>
        <p:nvPicPr>
          <p:cNvPr id="23" name="Рисунок 22" descr="business_man_pack02.png"/>
          <p:cNvPicPr>
            <a:picLocks noChangeAspect="1"/>
          </p:cNvPicPr>
          <p:nvPr/>
        </p:nvPicPr>
        <p:blipFill>
          <a:blip r:embed="rId2" cstate="print"/>
          <a:srcRect r="87500" b="52520"/>
          <a:stretch>
            <a:fillRect/>
          </a:stretch>
        </p:blipFill>
        <p:spPr>
          <a:xfrm>
            <a:off x="576989" y="2758953"/>
            <a:ext cx="285752" cy="672959"/>
          </a:xfrm>
          <a:prstGeom prst="rect">
            <a:avLst/>
          </a:prstGeom>
        </p:spPr>
      </p:pic>
      <p:pic>
        <p:nvPicPr>
          <p:cNvPr id="24" name="Рисунок 23" descr="business_man_pack02.png"/>
          <p:cNvPicPr>
            <a:picLocks noChangeAspect="1"/>
          </p:cNvPicPr>
          <p:nvPr/>
        </p:nvPicPr>
        <p:blipFill>
          <a:blip r:embed="rId3" cstate="print"/>
          <a:srcRect r="87500" b="52520"/>
          <a:stretch>
            <a:fillRect/>
          </a:stretch>
        </p:blipFill>
        <p:spPr>
          <a:xfrm>
            <a:off x="934179" y="2687515"/>
            <a:ext cx="283117" cy="666754"/>
          </a:xfrm>
          <a:prstGeom prst="rect">
            <a:avLst/>
          </a:prstGeom>
        </p:spPr>
      </p:pic>
      <p:pic>
        <p:nvPicPr>
          <p:cNvPr id="25" name="Рисунок 24" descr="business_man_pack02.png"/>
          <p:cNvPicPr>
            <a:picLocks noChangeAspect="1"/>
          </p:cNvPicPr>
          <p:nvPr/>
        </p:nvPicPr>
        <p:blipFill>
          <a:blip r:embed="rId4" cstate="print"/>
          <a:srcRect r="87500" b="52520"/>
          <a:stretch>
            <a:fillRect/>
          </a:stretch>
        </p:blipFill>
        <p:spPr>
          <a:xfrm>
            <a:off x="1219931" y="2758953"/>
            <a:ext cx="303340" cy="714380"/>
          </a:xfrm>
          <a:prstGeom prst="rect">
            <a:avLst/>
          </a:prstGeom>
        </p:spPr>
      </p:pic>
      <p:pic>
        <p:nvPicPr>
          <p:cNvPr id="26" name="Рисунок 25" descr="business_man_pack02.png"/>
          <p:cNvPicPr>
            <a:picLocks noChangeAspect="1"/>
          </p:cNvPicPr>
          <p:nvPr/>
        </p:nvPicPr>
        <p:blipFill>
          <a:blip r:embed="rId2" cstate="print"/>
          <a:srcRect r="87500" b="52520"/>
          <a:stretch>
            <a:fillRect/>
          </a:stretch>
        </p:blipFill>
        <p:spPr>
          <a:xfrm>
            <a:off x="1505683" y="2830391"/>
            <a:ext cx="285752" cy="672959"/>
          </a:xfrm>
          <a:prstGeom prst="rect">
            <a:avLst/>
          </a:prstGeom>
        </p:spPr>
      </p:pic>
      <p:pic>
        <p:nvPicPr>
          <p:cNvPr id="27" name="Picture 2" descr="http://t2.gstatic.com/images?q=tbn:ANd9GcTWGKNnXAtKqlrRt0xw9u8lSkh4MsGunP9fMiEPk5ecCz1o-KnQG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0786" y="3555395"/>
            <a:ext cx="1623591" cy="1030148"/>
          </a:xfrm>
          <a:prstGeom prst="rect">
            <a:avLst/>
          </a:prstGeom>
          <a:noFill/>
        </p:spPr>
      </p:pic>
      <p:pic>
        <p:nvPicPr>
          <p:cNvPr id="28" name="Picture 4" descr="http://t1.gstatic.com/images?q=tbn:ANd9GcQnJQmnYmYfcxyu4shnExVpwrxuIHC9hYHXvtpYxfhE0XZEZi-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68" y="3535109"/>
            <a:ext cx="1643074" cy="1095383"/>
          </a:xfrm>
          <a:prstGeom prst="rect">
            <a:avLst/>
          </a:prstGeom>
          <a:noFill/>
        </p:spPr>
      </p:pic>
      <p:pic>
        <p:nvPicPr>
          <p:cNvPr id="29" name="Рисунок 28" descr="business_man_pack02.png"/>
          <p:cNvPicPr>
            <a:picLocks noChangeAspect="1"/>
          </p:cNvPicPr>
          <p:nvPr/>
        </p:nvPicPr>
        <p:blipFill>
          <a:blip r:embed="rId2" cstate="print"/>
          <a:srcRect r="87500" b="52520"/>
          <a:stretch>
            <a:fillRect/>
          </a:stretch>
        </p:blipFill>
        <p:spPr>
          <a:xfrm>
            <a:off x="1658083" y="2982791"/>
            <a:ext cx="285752" cy="672959"/>
          </a:xfrm>
          <a:prstGeom prst="rect">
            <a:avLst/>
          </a:prstGeom>
        </p:spPr>
      </p:pic>
      <p:pic>
        <p:nvPicPr>
          <p:cNvPr id="30" name="Рисунок 29" descr="business_man_pack02.png"/>
          <p:cNvPicPr>
            <a:picLocks noChangeAspect="1"/>
          </p:cNvPicPr>
          <p:nvPr/>
        </p:nvPicPr>
        <p:blipFill>
          <a:blip r:embed="rId2" cstate="print"/>
          <a:srcRect r="87500" b="52520"/>
          <a:stretch>
            <a:fillRect/>
          </a:stretch>
        </p:blipFill>
        <p:spPr>
          <a:xfrm>
            <a:off x="1719997" y="2687515"/>
            <a:ext cx="285752" cy="672959"/>
          </a:xfrm>
          <a:prstGeom prst="rect">
            <a:avLst/>
          </a:prstGeom>
        </p:spPr>
      </p:pic>
      <p:pic>
        <p:nvPicPr>
          <p:cNvPr id="31" name="Рисунок 30" descr="business_man_pack02.png"/>
          <p:cNvPicPr>
            <a:picLocks noChangeAspect="1"/>
          </p:cNvPicPr>
          <p:nvPr/>
        </p:nvPicPr>
        <p:blipFill>
          <a:blip r:embed="rId2" cstate="print"/>
          <a:srcRect r="87500" b="52520"/>
          <a:stretch>
            <a:fillRect/>
          </a:stretch>
        </p:blipFill>
        <p:spPr>
          <a:xfrm>
            <a:off x="1862873" y="2973267"/>
            <a:ext cx="285752" cy="672959"/>
          </a:xfrm>
          <a:prstGeom prst="rect">
            <a:avLst/>
          </a:prstGeom>
        </p:spPr>
      </p:pic>
      <p:pic>
        <p:nvPicPr>
          <p:cNvPr id="32" name="Рисунок 31" descr="business_man_pack02.png"/>
          <p:cNvPicPr>
            <a:picLocks noChangeAspect="1"/>
          </p:cNvPicPr>
          <p:nvPr/>
        </p:nvPicPr>
        <p:blipFill>
          <a:blip r:embed="rId2" cstate="print"/>
          <a:srcRect r="87500" b="52520"/>
          <a:stretch>
            <a:fillRect/>
          </a:stretch>
        </p:blipFill>
        <p:spPr>
          <a:xfrm>
            <a:off x="2077187" y="2687515"/>
            <a:ext cx="285752" cy="672959"/>
          </a:xfrm>
          <a:prstGeom prst="rect">
            <a:avLst/>
          </a:prstGeom>
        </p:spPr>
      </p:pic>
      <p:pic>
        <p:nvPicPr>
          <p:cNvPr id="33" name="Рисунок 32" descr="business_man_pack02.png"/>
          <p:cNvPicPr>
            <a:picLocks noChangeAspect="1"/>
          </p:cNvPicPr>
          <p:nvPr/>
        </p:nvPicPr>
        <p:blipFill>
          <a:blip r:embed="rId2" cstate="print"/>
          <a:srcRect r="87500" b="52520"/>
          <a:stretch>
            <a:fillRect/>
          </a:stretch>
        </p:blipFill>
        <p:spPr>
          <a:xfrm>
            <a:off x="2291501" y="2758953"/>
            <a:ext cx="285752" cy="672959"/>
          </a:xfrm>
          <a:prstGeom prst="rect">
            <a:avLst/>
          </a:prstGeom>
        </p:spPr>
      </p:pic>
      <p:pic>
        <p:nvPicPr>
          <p:cNvPr id="34" name="Рисунок 33" descr="business_man_pack02.png"/>
          <p:cNvPicPr>
            <a:picLocks noChangeAspect="1"/>
          </p:cNvPicPr>
          <p:nvPr/>
        </p:nvPicPr>
        <p:blipFill>
          <a:blip r:embed="rId2" cstate="print"/>
          <a:srcRect r="87500" b="52520"/>
          <a:stretch>
            <a:fillRect/>
          </a:stretch>
        </p:blipFill>
        <p:spPr>
          <a:xfrm>
            <a:off x="838437" y="2913990"/>
            <a:ext cx="285752" cy="672959"/>
          </a:xfrm>
          <a:prstGeom prst="rect">
            <a:avLst/>
          </a:prstGeom>
        </p:spPr>
      </p:pic>
      <p:pic>
        <p:nvPicPr>
          <p:cNvPr id="35" name="Рисунок 34" descr="business_man_pack02.png"/>
          <p:cNvPicPr>
            <a:picLocks noChangeAspect="1"/>
          </p:cNvPicPr>
          <p:nvPr/>
        </p:nvPicPr>
        <p:blipFill>
          <a:blip r:embed="rId4" cstate="print"/>
          <a:srcRect r="87500" b="52520"/>
          <a:stretch>
            <a:fillRect/>
          </a:stretch>
        </p:blipFill>
        <p:spPr>
          <a:xfrm>
            <a:off x="3796555" y="2748246"/>
            <a:ext cx="303340" cy="714380"/>
          </a:xfrm>
          <a:prstGeom prst="rect">
            <a:avLst/>
          </a:prstGeom>
        </p:spPr>
      </p:pic>
      <p:pic>
        <p:nvPicPr>
          <p:cNvPr id="36" name="Рисунок 35" descr="business_man_pack02.png"/>
          <p:cNvPicPr>
            <a:picLocks noChangeAspect="1"/>
          </p:cNvPicPr>
          <p:nvPr/>
        </p:nvPicPr>
        <p:blipFill>
          <a:blip r:embed="rId4" cstate="print"/>
          <a:srcRect r="87500" b="52520"/>
          <a:stretch>
            <a:fillRect/>
          </a:stretch>
        </p:blipFill>
        <p:spPr>
          <a:xfrm>
            <a:off x="4136612" y="2754830"/>
            <a:ext cx="303340" cy="714380"/>
          </a:xfrm>
          <a:prstGeom prst="rect">
            <a:avLst/>
          </a:prstGeom>
        </p:spPr>
      </p:pic>
      <p:pic>
        <p:nvPicPr>
          <p:cNvPr id="37" name="Рисунок 36" descr="business_man_pack02.png"/>
          <p:cNvPicPr>
            <a:picLocks noChangeAspect="1"/>
          </p:cNvPicPr>
          <p:nvPr/>
        </p:nvPicPr>
        <p:blipFill>
          <a:blip r:embed="rId4" cstate="print"/>
          <a:srcRect r="87500" b="52520"/>
          <a:stretch>
            <a:fillRect/>
          </a:stretch>
        </p:blipFill>
        <p:spPr>
          <a:xfrm>
            <a:off x="4427209" y="2738242"/>
            <a:ext cx="303340" cy="714380"/>
          </a:xfrm>
          <a:prstGeom prst="rect">
            <a:avLst/>
          </a:prstGeom>
        </p:spPr>
      </p:pic>
      <p:pic>
        <p:nvPicPr>
          <p:cNvPr id="38" name="Рисунок 37" descr="business_man_pack02.png"/>
          <p:cNvPicPr>
            <a:picLocks noChangeAspect="1"/>
          </p:cNvPicPr>
          <p:nvPr/>
        </p:nvPicPr>
        <p:blipFill>
          <a:blip r:embed="rId2" cstate="print"/>
          <a:srcRect r="87500" b="52520"/>
          <a:stretch>
            <a:fillRect/>
          </a:stretch>
        </p:blipFill>
        <p:spPr>
          <a:xfrm>
            <a:off x="6436932" y="2576628"/>
            <a:ext cx="285752" cy="672958"/>
          </a:xfrm>
          <a:prstGeom prst="rect">
            <a:avLst/>
          </a:prstGeom>
        </p:spPr>
      </p:pic>
      <p:pic>
        <p:nvPicPr>
          <p:cNvPr id="39" name="Рисунок 38" descr="business_man_pack02.png"/>
          <p:cNvPicPr>
            <a:picLocks noChangeAspect="1"/>
          </p:cNvPicPr>
          <p:nvPr/>
        </p:nvPicPr>
        <p:blipFill>
          <a:blip r:embed="rId2" cstate="print"/>
          <a:srcRect r="87500" b="52520"/>
          <a:stretch>
            <a:fillRect/>
          </a:stretch>
        </p:blipFill>
        <p:spPr>
          <a:xfrm>
            <a:off x="6651246" y="2862380"/>
            <a:ext cx="285752" cy="672958"/>
          </a:xfrm>
          <a:prstGeom prst="rect">
            <a:avLst/>
          </a:prstGeom>
        </p:spPr>
      </p:pic>
      <p:pic>
        <p:nvPicPr>
          <p:cNvPr id="40" name="Рисунок 39" descr="business_man_pack02.png"/>
          <p:cNvPicPr>
            <a:picLocks noChangeAspect="1"/>
          </p:cNvPicPr>
          <p:nvPr/>
        </p:nvPicPr>
        <p:blipFill>
          <a:blip r:embed="rId2" cstate="print"/>
          <a:srcRect r="87500" b="52520"/>
          <a:stretch>
            <a:fillRect/>
          </a:stretch>
        </p:blipFill>
        <p:spPr>
          <a:xfrm>
            <a:off x="6936998" y="2790942"/>
            <a:ext cx="285752" cy="672958"/>
          </a:xfrm>
          <a:prstGeom prst="rect">
            <a:avLst/>
          </a:prstGeom>
        </p:spPr>
      </p:pic>
      <p:pic>
        <p:nvPicPr>
          <p:cNvPr id="41" name="Рисунок 40" descr="business_man_pack02.png"/>
          <p:cNvPicPr>
            <a:picLocks noChangeAspect="1"/>
          </p:cNvPicPr>
          <p:nvPr/>
        </p:nvPicPr>
        <p:blipFill>
          <a:blip r:embed="rId2" cstate="print"/>
          <a:srcRect r="87500" b="52520"/>
          <a:stretch>
            <a:fillRect/>
          </a:stretch>
        </p:blipFill>
        <p:spPr>
          <a:xfrm>
            <a:off x="6151180" y="3005256"/>
            <a:ext cx="285752" cy="672958"/>
          </a:xfrm>
          <a:prstGeom prst="rect">
            <a:avLst/>
          </a:prstGeom>
        </p:spPr>
      </p:pic>
      <p:pic>
        <p:nvPicPr>
          <p:cNvPr id="42" name="Рисунок 41" descr="business_man_pack02.png"/>
          <p:cNvPicPr>
            <a:picLocks noChangeAspect="1"/>
          </p:cNvPicPr>
          <p:nvPr/>
        </p:nvPicPr>
        <p:blipFill>
          <a:blip r:embed="rId2" cstate="print"/>
          <a:srcRect r="87500" b="52520"/>
          <a:stretch>
            <a:fillRect/>
          </a:stretch>
        </p:blipFill>
        <p:spPr>
          <a:xfrm>
            <a:off x="6508370" y="3291008"/>
            <a:ext cx="285752" cy="672958"/>
          </a:xfrm>
          <a:prstGeom prst="rect">
            <a:avLst/>
          </a:prstGeom>
        </p:spPr>
      </p:pic>
      <p:pic>
        <p:nvPicPr>
          <p:cNvPr id="43" name="Рисунок 42" descr="business_man_pack02.png"/>
          <p:cNvPicPr>
            <a:picLocks noChangeAspect="1"/>
          </p:cNvPicPr>
          <p:nvPr/>
        </p:nvPicPr>
        <p:blipFill>
          <a:blip r:embed="rId2" cstate="print"/>
          <a:srcRect r="87500" b="52520"/>
          <a:stretch>
            <a:fillRect/>
          </a:stretch>
        </p:blipFill>
        <p:spPr>
          <a:xfrm>
            <a:off x="7365626" y="2933818"/>
            <a:ext cx="285752" cy="672958"/>
          </a:xfrm>
          <a:prstGeom prst="rect">
            <a:avLst/>
          </a:prstGeom>
        </p:spPr>
      </p:pic>
      <p:pic>
        <p:nvPicPr>
          <p:cNvPr id="44" name="Рисунок 43" descr="business_man_pack02.png"/>
          <p:cNvPicPr>
            <a:picLocks noChangeAspect="1"/>
          </p:cNvPicPr>
          <p:nvPr/>
        </p:nvPicPr>
        <p:blipFill>
          <a:blip r:embed="rId2" cstate="print"/>
          <a:srcRect r="87500" b="52520"/>
          <a:stretch>
            <a:fillRect/>
          </a:stretch>
        </p:blipFill>
        <p:spPr>
          <a:xfrm>
            <a:off x="6794122" y="2635125"/>
            <a:ext cx="285752" cy="672958"/>
          </a:xfrm>
          <a:prstGeom prst="rect">
            <a:avLst/>
          </a:prstGeom>
        </p:spPr>
      </p:pic>
      <p:pic>
        <p:nvPicPr>
          <p:cNvPr id="45" name="Рисунок 44" descr="business_man_pack02.png"/>
          <p:cNvPicPr>
            <a:picLocks noChangeAspect="1"/>
          </p:cNvPicPr>
          <p:nvPr/>
        </p:nvPicPr>
        <p:blipFill>
          <a:blip r:embed="rId2" cstate="print"/>
          <a:srcRect r="87500" b="52520"/>
          <a:stretch>
            <a:fillRect/>
          </a:stretch>
        </p:blipFill>
        <p:spPr>
          <a:xfrm>
            <a:off x="7651378" y="2648066"/>
            <a:ext cx="285752" cy="672958"/>
          </a:xfrm>
          <a:prstGeom prst="rect">
            <a:avLst/>
          </a:prstGeom>
        </p:spPr>
      </p:pic>
      <p:pic>
        <p:nvPicPr>
          <p:cNvPr id="46" name="Рисунок 45" descr="business_man_pack02.png"/>
          <p:cNvPicPr>
            <a:picLocks noChangeAspect="1"/>
          </p:cNvPicPr>
          <p:nvPr/>
        </p:nvPicPr>
        <p:blipFill>
          <a:blip r:embed="rId2" cstate="print"/>
          <a:srcRect r="87500" b="52520"/>
          <a:stretch>
            <a:fillRect/>
          </a:stretch>
        </p:blipFill>
        <p:spPr>
          <a:xfrm>
            <a:off x="7865692" y="2577511"/>
            <a:ext cx="285752" cy="672958"/>
          </a:xfrm>
          <a:prstGeom prst="rect">
            <a:avLst/>
          </a:prstGeom>
        </p:spPr>
      </p:pic>
      <p:pic>
        <p:nvPicPr>
          <p:cNvPr id="47" name="Рисунок 46" descr="business_man_pack02.png"/>
          <p:cNvPicPr>
            <a:picLocks noChangeAspect="1"/>
          </p:cNvPicPr>
          <p:nvPr/>
        </p:nvPicPr>
        <p:blipFill>
          <a:blip r:embed="rId2" cstate="print"/>
          <a:srcRect r="87500" b="52520"/>
          <a:stretch>
            <a:fillRect/>
          </a:stretch>
        </p:blipFill>
        <p:spPr>
          <a:xfrm>
            <a:off x="7141365" y="3067930"/>
            <a:ext cx="285752" cy="672958"/>
          </a:xfrm>
          <a:prstGeom prst="rect">
            <a:avLst/>
          </a:prstGeom>
        </p:spPr>
      </p:pic>
      <p:pic>
        <p:nvPicPr>
          <p:cNvPr id="48" name="Рисунок 47" descr="business_man_pack02.png"/>
          <p:cNvPicPr>
            <a:picLocks noChangeAspect="1"/>
          </p:cNvPicPr>
          <p:nvPr/>
        </p:nvPicPr>
        <p:blipFill>
          <a:blip r:embed="rId2" cstate="print"/>
          <a:srcRect r="87500" b="52520"/>
          <a:stretch>
            <a:fillRect/>
          </a:stretch>
        </p:blipFill>
        <p:spPr>
          <a:xfrm>
            <a:off x="6079742" y="2648066"/>
            <a:ext cx="285752" cy="672958"/>
          </a:xfrm>
          <a:prstGeom prst="rect">
            <a:avLst/>
          </a:prstGeom>
        </p:spPr>
      </p:pic>
      <p:pic>
        <p:nvPicPr>
          <p:cNvPr id="49" name="Рисунок 48" descr="business_man_pack02.png"/>
          <p:cNvPicPr>
            <a:picLocks noChangeAspect="1"/>
          </p:cNvPicPr>
          <p:nvPr/>
        </p:nvPicPr>
        <p:blipFill>
          <a:blip r:embed="rId2" cstate="print"/>
          <a:srcRect r="87500" b="52520"/>
          <a:stretch>
            <a:fillRect/>
          </a:stretch>
        </p:blipFill>
        <p:spPr>
          <a:xfrm>
            <a:off x="5936866" y="3219570"/>
            <a:ext cx="285752" cy="672958"/>
          </a:xfrm>
          <a:prstGeom prst="rect">
            <a:avLst/>
          </a:prstGeom>
        </p:spPr>
      </p:pic>
      <p:pic>
        <p:nvPicPr>
          <p:cNvPr id="50" name="Рисунок 49" descr="business_man_pack02.png"/>
          <p:cNvPicPr>
            <a:picLocks noChangeAspect="1"/>
          </p:cNvPicPr>
          <p:nvPr/>
        </p:nvPicPr>
        <p:blipFill>
          <a:blip r:embed="rId7" cstate="print"/>
          <a:srcRect r="87500" b="52520"/>
          <a:stretch>
            <a:fillRect/>
          </a:stretch>
        </p:blipFill>
        <p:spPr>
          <a:xfrm>
            <a:off x="7697452" y="2831340"/>
            <a:ext cx="336480" cy="792424"/>
          </a:xfrm>
          <a:prstGeom prst="rect">
            <a:avLst/>
          </a:prstGeom>
        </p:spPr>
      </p:pic>
      <p:pic>
        <p:nvPicPr>
          <p:cNvPr id="51" name="Рисунок 50" descr="business_man_pack02.png"/>
          <p:cNvPicPr>
            <a:picLocks noChangeAspect="1"/>
          </p:cNvPicPr>
          <p:nvPr/>
        </p:nvPicPr>
        <p:blipFill>
          <a:blip r:embed="rId2" cstate="print"/>
          <a:srcRect r="87500" b="52520"/>
          <a:stretch>
            <a:fillRect/>
          </a:stretch>
        </p:blipFill>
        <p:spPr>
          <a:xfrm>
            <a:off x="8151444" y="2576628"/>
            <a:ext cx="285752" cy="672958"/>
          </a:xfrm>
          <a:prstGeom prst="rect">
            <a:avLst/>
          </a:prstGeom>
        </p:spPr>
      </p:pic>
      <p:pic>
        <p:nvPicPr>
          <p:cNvPr id="52" name="Рисунок 51" descr="business_man_pack02.png"/>
          <p:cNvPicPr>
            <a:picLocks noChangeAspect="1"/>
          </p:cNvPicPr>
          <p:nvPr/>
        </p:nvPicPr>
        <p:blipFill>
          <a:blip r:embed="rId2" cstate="print"/>
          <a:srcRect r="87500" b="52520"/>
          <a:stretch>
            <a:fillRect/>
          </a:stretch>
        </p:blipFill>
        <p:spPr>
          <a:xfrm>
            <a:off x="8400552" y="2800375"/>
            <a:ext cx="285752" cy="672958"/>
          </a:xfrm>
          <a:prstGeom prst="rect">
            <a:avLst/>
          </a:prstGeom>
        </p:spPr>
      </p:pic>
      <p:pic>
        <p:nvPicPr>
          <p:cNvPr id="53" name="Рисунок 52" descr="business_man_pack02.png"/>
          <p:cNvPicPr>
            <a:picLocks noChangeAspect="1"/>
          </p:cNvPicPr>
          <p:nvPr/>
        </p:nvPicPr>
        <p:blipFill>
          <a:blip r:embed="rId7" cstate="print"/>
          <a:srcRect r="87500" b="52520"/>
          <a:stretch>
            <a:fillRect/>
          </a:stretch>
        </p:blipFill>
        <p:spPr>
          <a:xfrm>
            <a:off x="8062410" y="2846942"/>
            <a:ext cx="336480" cy="792424"/>
          </a:xfrm>
          <a:prstGeom prst="rect">
            <a:avLst/>
          </a:prstGeom>
        </p:spPr>
      </p:pic>
      <p:pic>
        <p:nvPicPr>
          <p:cNvPr id="54" name="Рисунок 53" descr="business_man_pack02.png"/>
          <p:cNvPicPr>
            <a:picLocks noChangeAspect="1"/>
          </p:cNvPicPr>
          <p:nvPr/>
        </p:nvPicPr>
        <p:blipFill>
          <a:blip r:embed="rId7" cstate="print"/>
          <a:srcRect r="87500" b="52520"/>
          <a:stretch>
            <a:fillRect/>
          </a:stretch>
        </p:blipFill>
        <p:spPr>
          <a:xfrm>
            <a:off x="7427117" y="2549311"/>
            <a:ext cx="336480" cy="792424"/>
          </a:xfrm>
          <a:prstGeom prst="rect">
            <a:avLst/>
          </a:prstGeom>
        </p:spPr>
      </p:pic>
      <p:pic>
        <p:nvPicPr>
          <p:cNvPr id="55" name="Рисунок 54" descr="business_man_pack02.png"/>
          <p:cNvPicPr>
            <a:picLocks noChangeAspect="1"/>
          </p:cNvPicPr>
          <p:nvPr/>
        </p:nvPicPr>
        <p:blipFill>
          <a:blip r:embed="rId7" cstate="print"/>
          <a:srcRect r="87500" b="52520"/>
          <a:stretch>
            <a:fillRect/>
          </a:stretch>
        </p:blipFill>
        <p:spPr>
          <a:xfrm>
            <a:off x="5722552" y="2790942"/>
            <a:ext cx="336480" cy="792424"/>
          </a:xfrm>
          <a:prstGeom prst="rect">
            <a:avLst/>
          </a:prstGeom>
        </p:spPr>
      </p:pic>
      <p:pic>
        <p:nvPicPr>
          <p:cNvPr id="56" name="Picture 8" descr="China fla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94122" y="3535338"/>
            <a:ext cx="1643074" cy="1000132"/>
          </a:xfrm>
          <a:prstGeom prst="rect">
            <a:avLst/>
          </a:prstGeom>
          <a:noFill/>
        </p:spPr>
      </p:pic>
      <p:pic>
        <p:nvPicPr>
          <p:cNvPr id="57" name="Picture 10" descr="http://t3.gstatic.com/images?q=tbn:ANd9GcRPUTQpKGu7xdNwYogNnea7D0cLl7ZCsQ-nK2RvZ1dUwlsXjMC0eQ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54475" y="5411709"/>
            <a:ext cx="1327176" cy="883176"/>
          </a:xfrm>
          <a:prstGeom prst="rect">
            <a:avLst/>
          </a:prstGeom>
          <a:noFill/>
        </p:spPr>
      </p:pic>
      <p:sp>
        <p:nvSpPr>
          <p:cNvPr id="59" name="TextBox 58"/>
          <p:cNvSpPr txBox="1"/>
          <p:nvPr/>
        </p:nvSpPr>
        <p:spPr>
          <a:xfrm>
            <a:off x="2255782" y="3554200"/>
            <a:ext cx="642942" cy="400110"/>
          </a:xfrm>
          <a:prstGeom prst="rect">
            <a:avLst/>
          </a:prstGeom>
          <a:solidFill>
            <a:schemeClr val="bg1"/>
          </a:solidFill>
          <a:ln>
            <a:solidFill>
              <a:srgbClr val="66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D66F36"/>
                </a:solidFill>
              </a:rPr>
              <a:t>650</a:t>
            </a:r>
            <a:endParaRPr lang="ru-RU" sz="2000" b="1" dirty="0">
              <a:solidFill>
                <a:srgbClr val="D66F36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788024" y="3506118"/>
            <a:ext cx="642942" cy="400110"/>
          </a:xfrm>
          <a:prstGeom prst="rect">
            <a:avLst/>
          </a:prstGeom>
          <a:solidFill>
            <a:schemeClr val="bg1"/>
          </a:solidFill>
          <a:ln>
            <a:solidFill>
              <a:srgbClr val="66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D66F36"/>
                </a:solidFill>
              </a:rPr>
              <a:t>17</a:t>
            </a:r>
            <a:endParaRPr lang="ru-RU" sz="2000" b="1" dirty="0">
              <a:solidFill>
                <a:srgbClr val="D66F36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856362" y="3535109"/>
            <a:ext cx="857256" cy="400110"/>
          </a:xfrm>
          <a:prstGeom prst="rect">
            <a:avLst/>
          </a:prstGeom>
          <a:solidFill>
            <a:schemeClr val="bg1"/>
          </a:solidFill>
          <a:ln>
            <a:solidFill>
              <a:srgbClr val="66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D66F36"/>
                </a:solidFill>
              </a:rPr>
              <a:t>2.979</a:t>
            </a:r>
            <a:endParaRPr lang="ru-RU" sz="2000" b="1" dirty="0">
              <a:solidFill>
                <a:srgbClr val="D66F36"/>
              </a:solidFill>
            </a:endParaRPr>
          </a:p>
        </p:txBody>
      </p:sp>
      <p:pic>
        <p:nvPicPr>
          <p:cNvPr id="62" name="Рисунок 61" descr="business_man_pack02.png"/>
          <p:cNvPicPr>
            <a:picLocks noChangeAspect="1"/>
          </p:cNvPicPr>
          <p:nvPr/>
        </p:nvPicPr>
        <p:blipFill>
          <a:blip r:embed="rId2" cstate="print"/>
          <a:srcRect r="87500" b="52520"/>
          <a:stretch>
            <a:fillRect/>
          </a:stretch>
        </p:blipFill>
        <p:spPr>
          <a:xfrm>
            <a:off x="648427" y="5550488"/>
            <a:ext cx="285752" cy="672959"/>
          </a:xfrm>
          <a:prstGeom prst="rect">
            <a:avLst/>
          </a:prstGeom>
        </p:spPr>
      </p:pic>
      <p:pic>
        <p:nvPicPr>
          <p:cNvPr id="63" name="Рисунок 62" descr="business_man_pack02.png"/>
          <p:cNvPicPr>
            <a:picLocks noChangeAspect="1"/>
          </p:cNvPicPr>
          <p:nvPr/>
        </p:nvPicPr>
        <p:blipFill>
          <a:blip r:embed="rId3" cstate="print"/>
          <a:srcRect r="87500" b="52520"/>
          <a:stretch>
            <a:fillRect/>
          </a:stretch>
        </p:blipFill>
        <p:spPr>
          <a:xfrm>
            <a:off x="1005617" y="5485255"/>
            <a:ext cx="283117" cy="666754"/>
          </a:xfrm>
          <a:prstGeom prst="rect">
            <a:avLst/>
          </a:prstGeom>
        </p:spPr>
      </p:pic>
      <p:pic>
        <p:nvPicPr>
          <p:cNvPr id="64" name="Рисунок 63" descr="business_man_pack02.png"/>
          <p:cNvPicPr>
            <a:picLocks noChangeAspect="1"/>
          </p:cNvPicPr>
          <p:nvPr/>
        </p:nvPicPr>
        <p:blipFill>
          <a:blip r:embed="rId4" cstate="print"/>
          <a:srcRect r="87500" b="52520"/>
          <a:stretch>
            <a:fillRect/>
          </a:stretch>
        </p:blipFill>
        <p:spPr>
          <a:xfrm>
            <a:off x="1291369" y="5550488"/>
            <a:ext cx="303340" cy="714380"/>
          </a:xfrm>
          <a:prstGeom prst="rect">
            <a:avLst/>
          </a:prstGeom>
        </p:spPr>
      </p:pic>
      <p:pic>
        <p:nvPicPr>
          <p:cNvPr id="65" name="Рисунок 64" descr="business_man_pack02.png"/>
          <p:cNvPicPr>
            <a:picLocks noChangeAspect="1"/>
          </p:cNvPicPr>
          <p:nvPr/>
        </p:nvPicPr>
        <p:blipFill>
          <a:blip r:embed="rId2" cstate="print"/>
          <a:srcRect r="87500" b="52520"/>
          <a:stretch>
            <a:fillRect/>
          </a:stretch>
        </p:blipFill>
        <p:spPr>
          <a:xfrm>
            <a:off x="1577121" y="5621926"/>
            <a:ext cx="285752" cy="672959"/>
          </a:xfrm>
          <a:prstGeom prst="rect">
            <a:avLst/>
          </a:prstGeom>
        </p:spPr>
      </p:pic>
      <p:pic>
        <p:nvPicPr>
          <p:cNvPr id="66" name="Рисунок 65" descr="business_man_pack02.png"/>
          <p:cNvPicPr>
            <a:picLocks noChangeAspect="1"/>
          </p:cNvPicPr>
          <p:nvPr/>
        </p:nvPicPr>
        <p:blipFill>
          <a:blip r:embed="rId2" cstate="print"/>
          <a:srcRect r="87500" b="52520"/>
          <a:stretch>
            <a:fillRect/>
          </a:stretch>
        </p:blipFill>
        <p:spPr>
          <a:xfrm>
            <a:off x="1729521" y="5774326"/>
            <a:ext cx="285752" cy="672959"/>
          </a:xfrm>
          <a:prstGeom prst="rect">
            <a:avLst/>
          </a:prstGeom>
        </p:spPr>
      </p:pic>
      <p:pic>
        <p:nvPicPr>
          <p:cNvPr id="67" name="Рисунок 66" descr="business_man_pack02.png"/>
          <p:cNvPicPr>
            <a:picLocks noChangeAspect="1"/>
          </p:cNvPicPr>
          <p:nvPr/>
        </p:nvPicPr>
        <p:blipFill>
          <a:blip r:embed="rId2" cstate="print"/>
          <a:srcRect r="87500" b="52520"/>
          <a:stretch>
            <a:fillRect/>
          </a:stretch>
        </p:blipFill>
        <p:spPr>
          <a:xfrm>
            <a:off x="1791435" y="5479050"/>
            <a:ext cx="285752" cy="672959"/>
          </a:xfrm>
          <a:prstGeom prst="rect">
            <a:avLst/>
          </a:prstGeom>
        </p:spPr>
      </p:pic>
      <p:pic>
        <p:nvPicPr>
          <p:cNvPr id="68" name="Рисунок 67" descr="business_man_pack02.png"/>
          <p:cNvPicPr>
            <a:picLocks noChangeAspect="1"/>
          </p:cNvPicPr>
          <p:nvPr/>
        </p:nvPicPr>
        <p:blipFill>
          <a:blip r:embed="rId2" cstate="print"/>
          <a:srcRect r="87500" b="52520"/>
          <a:stretch>
            <a:fillRect/>
          </a:stretch>
        </p:blipFill>
        <p:spPr>
          <a:xfrm>
            <a:off x="1934311" y="5764802"/>
            <a:ext cx="285752" cy="672959"/>
          </a:xfrm>
          <a:prstGeom prst="rect">
            <a:avLst/>
          </a:prstGeom>
        </p:spPr>
      </p:pic>
      <p:pic>
        <p:nvPicPr>
          <p:cNvPr id="69" name="Рисунок 68" descr="business_man_pack02.png"/>
          <p:cNvPicPr>
            <a:picLocks noChangeAspect="1"/>
          </p:cNvPicPr>
          <p:nvPr/>
        </p:nvPicPr>
        <p:blipFill>
          <a:blip r:embed="rId2" cstate="print"/>
          <a:srcRect r="87500" b="52520"/>
          <a:stretch>
            <a:fillRect/>
          </a:stretch>
        </p:blipFill>
        <p:spPr>
          <a:xfrm>
            <a:off x="2148625" y="5479050"/>
            <a:ext cx="285752" cy="672959"/>
          </a:xfrm>
          <a:prstGeom prst="rect">
            <a:avLst/>
          </a:prstGeom>
        </p:spPr>
      </p:pic>
      <p:pic>
        <p:nvPicPr>
          <p:cNvPr id="70" name="Рисунок 69" descr="business_man_pack02.png"/>
          <p:cNvPicPr>
            <a:picLocks noChangeAspect="1"/>
          </p:cNvPicPr>
          <p:nvPr/>
        </p:nvPicPr>
        <p:blipFill>
          <a:blip r:embed="rId2" cstate="print"/>
          <a:srcRect r="87500" b="52520"/>
          <a:stretch>
            <a:fillRect/>
          </a:stretch>
        </p:blipFill>
        <p:spPr>
          <a:xfrm>
            <a:off x="2362939" y="5550488"/>
            <a:ext cx="285752" cy="672959"/>
          </a:xfrm>
          <a:prstGeom prst="rect">
            <a:avLst/>
          </a:prstGeom>
        </p:spPr>
      </p:pic>
      <p:pic>
        <p:nvPicPr>
          <p:cNvPr id="72" name="Рисунок 71" descr="business_man_pack02.png"/>
          <p:cNvPicPr>
            <a:picLocks noChangeAspect="1"/>
          </p:cNvPicPr>
          <p:nvPr/>
        </p:nvPicPr>
        <p:blipFill>
          <a:blip r:embed="rId7" cstate="print"/>
          <a:srcRect r="87500" b="52520"/>
          <a:stretch>
            <a:fillRect/>
          </a:stretch>
        </p:blipFill>
        <p:spPr>
          <a:xfrm>
            <a:off x="7151312" y="2505190"/>
            <a:ext cx="336480" cy="792424"/>
          </a:xfrm>
          <a:prstGeom prst="rect">
            <a:avLst/>
          </a:prstGeom>
        </p:spPr>
      </p:pic>
      <p:pic>
        <p:nvPicPr>
          <p:cNvPr id="71" name="Рисунок 70" descr="6.png"/>
          <p:cNvPicPr>
            <a:picLocks noChangeAspect="1"/>
          </p:cNvPicPr>
          <p:nvPr/>
        </p:nvPicPr>
        <p:blipFill>
          <a:blip r:embed="rId10" cstate="print">
            <a:lum bright="-20000" contrast="40000"/>
          </a:blip>
          <a:srcRect r="37494" b="3104"/>
          <a:stretch>
            <a:fillRect/>
          </a:stretch>
        </p:blipFill>
        <p:spPr>
          <a:xfrm flipH="1">
            <a:off x="508511" y="142852"/>
            <a:ext cx="831013" cy="1214445"/>
          </a:xfrm>
          <a:prstGeom prst="rect">
            <a:avLst/>
          </a:prstGeom>
        </p:spPr>
      </p:pic>
      <p:sp>
        <p:nvSpPr>
          <p:cNvPr id="58" name="Скругленный прямоугольник 57"/>
          <p:cNvSpPr/>
          <p:nvPr/>
        </p:nvSpPr>
        <p:spPr>
          <a:xfrm>
            <a:off x="4176688" y="4932763"/>
            <a:ext cx="4536930" cy="1021556"/>
          </a:xfrm>
          <a:prstGeom prst="roundRect">
            <a:avLst/>
          </a:prstGeom>
          <a:solidFill>
            <a:schemeClr val="bg1">
              <a:alpha val="66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4D1ED0"/>
                </a:solidFill>
                <a:latin typeface="Georgia" pitchFamily="18" charset="0"/>
              </a:rPr>
              <a:t>Вопрос: сколько депутатов в Государственной Думе Федерального Собрания РФ </a:t>
            </a:r>
            <a:endParaRPr lang="ru-RU" b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73" name="Прямоугольник 1"/>
          <p:cNvSpPr>
            <a:spLocks noChangeArrowheads="1"/>
          </p:cNvSpPr>
          <p:nvPr/>
        </p:nvSpPr>
        <p:spPr bwMode="auto">
          <a:xfrm>
            <a:off x="4161319" y="6105141"/>
            <a:ext cx="3602278" cy="408623"/>
          </a:xfrm>
          <a:prstGeom prst="roundRect">
            <a:avLst/>
          </a:prstGeom>
          <a:solidFill>
            <a:schemeClr val="bg1">
              <a:alpha val="66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  <a:t>Ответ</a:t>
            </a:r>
            <a:r>
              <a:rPr lang="ru-RU" b="1" dirty="0">
                <a:solidFill>
                  <a:srgbClr val="C00000"/>
                </a:solidFill>
                <a:latin typeface="Georgia" pitchFamily="18" charset="0"/>
              </a:rPr>
              <a:t>:</a:t>
            </a:r>
            <a: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  <a:t> </a:t>
            </a:r>
            <a:r>
              <a:rPr lang="ru-RU" b="1" dirty="0" smtClean="0">
                <a:solidFill>
                  <a:srgbClr val="000066"/>
                </a:solidFill>
                <a:latin typeface="Georgia" pitchFamily="18" charset="0"/>
              </a:rPr>
              <a:t>450</a:t>
            </a:r>
            <a:endParaRPr lang="ru-RU" b="1" dirty="0">
              <a:latin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05222" y="5550488"/>
            <a:ext cx="5645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?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74" name="Рисунок 73" descr="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543957" y="142852"/>
            <a:ext cx="1500198" cy="1135018"/>
          </a:xfrm>
          <a:prstGeom prst="rect">
            <a:avLst/>
          </a:prstGeom>
        </p:spPr>
      </p:pic>
      <p:sp>
        <p:nvSpPr>
          <p:cNvPr id="75" name="Управляющая кнопка: возврат 74">
            <a:hlinkClick r:id="rId12" action="ppaction://hlinksldjump" highlightClick="1"/>
          </p:cNvPr>
          <p:cNvSpPr/>
          <p:nvPr/>
        </p:nvSpPr>
        <p:spPr>
          <a:xfrm>
            <a:off x="8008568" y="6023700"/>
            <a:ext cx="857256" cy="571504"/>
          </a:xfrm>
          <a:prstGeom prst="actionButtonReturn">
            <a:avLst/>
          </a:prstGeom>
          <a:solidFill>
            <a:srgbClr val="3366FF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31177</TotalTime>
  <Words>2692</Words>
  <Application>Microsoft Macintosh PowerPoint</Application>
  <PresentationFormat>Экран (4:3)</PresentationFormat>
  <Paragraphs>301</Paragraphs>
  <Slides>30</Slides>
  <Notes>6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Оформление по умолчанию</vt:lpstr>
      <vt:lpstr>Что?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MoBIL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вИКТОРИНА</dc:title>
  <dc:creator>Admin</dc:creator>
  <cp:lastModifiedBy>Учитель</cp:lastModifiedBy>
  <cp:revision>444</cp:revision>
  <dcterms:created xsi:type="dcterms:W3CDTF">2002-12-31T21:14:46Z</dcterms:created>
  <dcterms:modified xsi:type="dcterms:W3CDTF">2023-12-10T15:55:25Z</dcterms:modified>
</cp:coreProperties>
</file>